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74B88-A7EC-463B-BA27-6D8F49E038F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EA4511B-7709-4DA2-8FE5-5C91096DFE07}">
      <dgm:prSet phldrT="[Text]" custT="1"/>
      <dgm:spPr/>
      <dgm:t>
        <a:bodyPr/>
        <a:lstStyle/>
        <a:p>
          <a:r>
            <a:rPr lang="en-CA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Self-awareness</a:t>
          </a:r>
          <a:endParaRPr lang="en-CA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F90781A-A489-49A3-AA4B-7A49DF2C804C}" type="parTrans" cxnId="{DA5C3766-D6C0-4DDC-A2A0-18D5987A3F33}">
      <dgm:prSet/>
      <dgm:spPr/>
      <dgm:t>
        <a:bodyPr/>
        <a:lstStyle/>
        <a:p>
          <a:endParaRPr lang="en-CA"/>
        </a:p>
      </dgm:t>
    </dgm:pt>
    <dgm:pt modelId="{9E5EF630-A76A-45F3-9D2B-C320CE1CAF07}" type="sibTrans" cxnId="{DA5C3766-D6C0-4DDC-A2A0-18D5987A3F33}">
      <dgm:prSet/>
      <dgm:spPr/>
      <dgm:t>
        <a:bodyPr/>
        <a:lstStyle/>
        <a:p>
          <a:endParaRPr lang="en-CA"/>
        </a:p>
      </dgm:t>
    </dgm:pt>
    <dgm:pt modelId="{ED077135-BB54-4F95-A16B-F45FB04C7367}">
      <dgm:prSet phldrT="[Text]" custT="1"/>
      <dgm:spPr/>
      <dgm:t>
        <a:bodyPr/>
        <a:lstStyle/>
        <a:p>
          <a:r>
            <a:rPr lang="en-CA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Proactivity</a:t>
          </a:r>
          <a:endParaRPr lang="en-CA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CC13B5-1D64-4FCC-B2CA-087C61FE6B66}" type="parTrans" cxnId="{9431908E-9F0F-4FB5-9186-BEE83D98C8E3}">
      <dgm:prSet/>
      <dgm:spPr/>
      <dgm:t>
        <a:bodyPr/>
        <a:lstStyle/>
        <a:p>
          <a:endParaRPr lang="en-CA"/>
        </a:p>
      </dgm:t>
    </dgm:pt>
    <dgm:pt modelId="{37D6DDDD-DF2D-4FD5-864E-0CD8CAE7219A}" type="sibTrans" cxnId="{9431908E-9F0F-4FB5-9186-BEE83D98C8E3}">
      <dgm:prSet/>
      <dgm:spPr/>
      <dgm:t>
        <a:bodyPr/>
        <a:lstStyle/>
        <a:p>
          <a:endParaRPr lang="en-CA"/>
        </a:p>
      </dgm:t>
    </dgm:pt>
    <dgm:pt modelId="{7BAE7C1D-547F-4CA8-A441-3DCF34D6FE9C}">
      <dgm:prSet phldrT="[Text]"/>
      <dgm:spPr/>
      <dgm:t>
        <a:bodyPr/>
        <a:lstStyle/>
        <a:p>
          <a:r>
            <a:rPr lang="en-CA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Perseverance</a:t>
          </a:r>
          <a:endParaRPr lang="en-CA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AC3C864-0987-4EF9-9731-C7AEEA03B5D8}" type="parTrans" cxnId="{BC7EBBD9-4330-48D8-97D1-31F3405C5E05}">
      <dgm:prSet/>
      <dgm:spPr/>
      <dgm:t>
        <a:bodyPr/>
        <a:lstStyle/>
        <a:p>
          <a:endParaRPr lang="en-CA"/>
        </a:p>
      </dgm:t>
    </dgm:pt>
    <dgm:pt modelId="{E7208BA9-0659-4D98-BF7D-42417424655C}" type="sibTrans" cxnId="{BC7EBBD9-4330-48D8-97D1-31F3405C5E05}">
      <dgm:prSet/>
      <dgm:spPr/>
      <dgm:t>
        <a:bodyPr/>
        <a:lstStyle/>
        <a:p>
          <a:endParaRPr lang="en-CA"/>
        </a:p>
      </dgm:t>
    </dgm:pt>
    <dgm:pt modelId="{FB3D8AA5-9AD2-4CAD-9B80-2D5738F6A990}">
      <dgm:prSet phldrT="[Text]"/>
      <dgm:spPr/>
      <dgm:t>
        <a:bodyPr/>
        <a:lstStyle/>
        <a:p>
          <a:r>
            <a:rPr lang="en-CA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Appropriate Goal Setting</a:t>
          </a:r>
          <a:endParaRPr lang="en-CA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69A19D-338E-473D-820A-EA4622FD318F}" type="parTrans" cxnId="{95DE93C6-E157-4713-A808-630D7E70A0DC}">
      <dgm:prSet/>
      <dgm:spPr/>
      <dgm:t>
        <a:bodyPr/>
        <a:lstStyle/>
        <a:p>
          <a:endParaRPr lang="en-CA"/>
        </a:p>
      </dgm:t>
    </dgm:pt>
    <dgm:pt modelId="{B1328C7E-EC95-4FFF-A298-1A1149EBDACB}" type="sibTrans" cxnId="{95DE93C6-E157-4713-A808-630D7E70A0DC}">
      <dgm:prSet/>
      <dgm:spPr/>
      <dgm:t>
        <a:bodyPr/>
        <a:lstStyle/>
        <a:p>
          <a:endParaRPr lang="en-CA"/>
        </a:p>
      </dgm:t>
    </dgm:pt>
    <dgm:pt modelId="{24F3A26B-DE2B-4B41-B7C5-EB54A8839BB2}">
      <dgm:prSet phldrT="[Text]" custT="1"/>
      <dgm:spPr/>
      <dgm:t>
        <a:bodyPr/>
        <a:lstStyle/>
        <a:p>
          <a:r>
            <a:rPr lang="en-CA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Effective Use of Social Support</a:t>
          </a:r>
          <a:endParaRPr lang="en-CA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2ED8005-7A9A-443D-A9FC-AA5614EF24A7}" type="parTrans" cxnId="{8513A8DC-6FC4-478A-B388-BBA701B53245}">
      <dgm:prSet/>
      <dgm:spPr/>
      <dgm:t>
        <a:bodyPr/>
        <a:lstStyle/>
        <a:p>
          <a:endParaRPr lang="en-CA"/>
        </a:p>
      </dgm:t>
    </dgm:pt>
    <dgm:pt modelId="{C5A6B0F4-6D9D-4712-9524-ED1847357478}" type="sibTrans" cxnId="{8513A8DC-6FC4-478A-B388-BBA701B53245}">
      <dgm:prSet/>
      <dgm:spPr/>
      <dgm:t>
        <a:bodyPr/>
        <a:lstStyle/>
        <a:p>
          <a:endParaRPr lang="en-CA"/>
        </a:p>
      </dgm:t>
    </dgm:pt>
    <dgm:pt modelId="{1DFC8E45-66B9-4E83-8574-CECE2AF37605}">
      <dgm:prSet phldrT="[Text]" custT="1"/>
      <dgm:spPr/>
      <dgm:t>
        <a:bodyPr/>
        <a:lstStyle/>
        <a:p>
          <a:r>
            <a:rPr lang="en-CA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Emotional Stability/ Coping Strategies</a:t>
          </a:r>
          <a:endParaRPr lang="en-CA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13FB87-8384-4D56-903B-CB0FF108D9B8}" type="parTrans" cxnId="{AC787C92-3401-44D6-9FA8-1451A80AD63F}">
      <dgm:prSet/>
      <dgm:spPr/>
      <dgm:t>
        <a:bodyPr/>
        <a:lstStyle/>
        <a:p>
          <a:endParaRPr lang="en-CA"/>
        </a:p>
      </dgm:t>
    </dgm:pt>
    <dgm:pt modelId="{C6C29864-3ACA-4920-AD0A-9216CE123954}" type="sibTrans" cxnId="{AC787C92-3401-44D6-9FA8-1451A80AD63F}">
      <dgm:prSet/>
      <dgm:spPr/>
      <dgm:t>
        <a:bodyPr/>
        <a:lstStyle/>
        <a:p>
          <a:endParaRPr lang="en-CA"/>
        </a:p>
      </dgm:t>
    </dgm:pt>
    <dgm:pt modelId="{15D780AF-3DB9-433C-9309-6603E70FA695}" type="pres">
      <dgm:prSet presAssocID="{04D74B88-A7EC-463B-BA27-6D8F49E038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20A18AD-C59F-4D27-9C30-29872136A179}" type="pres">
      <dgm:prSet presAssocID="{DEA4511B-7709-4DA2-8FE5-5C91096DFE0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B75802A-E8D9-4950-9016-E33544CE51EA}" type="pres">
      <dgm:prSet presAssocID="{9E5EF630-A76A-45F3-9D2B-C320CE1CAF07}" presName="sibTrans" presStyleCnt="0"/>
      <dgm:spPr/>
    </dgm:pt>
    <dgm:pt modelId="{9FFEC961-BE16-4CB0-8C3F-91AEC803924A}" type="pres">
      <dgm:prSet presAssocID="{ED077135-BB54-4F95-A16B-F45FB04C73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003A68-D7A2-485B-A840-124DB3590DD9}" type="pres">
      <dgm:prSet presAssocID="{37D6DDDD-DF2D-4FD5-864E-0CD8CAE7219A}" presName="sibTrans" presStyleCnt="0"/>
      <dgm:spPr/>
    </dgm:pt>
    <dgm:pt modelId="{62F0A993-E7A2-4F78-9907-36DCD051C387}" type="pres">
      <dgm:prSet presAssocID="{7BAE7C1D-547F-4CA8-A441-3DCF34D6FE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7BB764-EE1F-4E3F-BC7F-BAFE24AFCC5A}" type="pres">
      <dgm:prSet presAssocID="{E7208BA9-0659-4D98-BF7D-42417424655C}" presName="sibTrans" presStyleCnt="0"/>
      <dgm:spPr/>
    </dgm:pt>
    <dgm:pt modelId="{E9D3112A-862E-47B5-B17C-311DA100E4D4}" type="pres">
      <dgm:prSet presAssocID="{FB3D8AA5-9AD2-4CAD-9B80-2D5738F6A9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C2C312-2B8E-4BC9-B692-55296396AFCF}" type="pres">
      <dgm:prSet presAssocID="{B1328C7E-EC95-4FFF-A298-1A1149EBDACB}" presName="sibTrans" presStyleCnt="0"/>
      <dgm:spPr/>
    </dgm:pt>
    <dgm:pt modelId="{55977960-52E5-452A-9CE5-B897706C13AB}" type="pres">
      <dgm:prSet presAssocID="{24F3A26B-DE2B-4B41-B7C5-EB54A8839B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FA451F-9A5A-4EED-A636-A60F6F3595FE}" type="pres">
      <dgm:prSet presAssocID="{C5A6B0F4-6D9D-4712-9524-ED1847357478}" presName="sibTrans" presStyleCnt="0"/>
      <dgm:spPr/>
    </dgm:pt>
    <dgm:pt modelId="{40207234-49C1-4999-AFC0-555AA291CAAB}" type="pres">
      <dgm:prSet presAssocID="{1DFC8E45-66B9-4E83-8574-CECE2AF376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513A8DC-6FC4-478A-B388-BBA701B53245}" srcId="{04D74B88-A7EC-463B-BA27-6D8F49E038FD}" destId="{24F3A26B-DE2B-4B41-B7C5-EB54A8839BB2}" srcOrd="4" destOrd="0" parTransId="{82ED8005-7A9A-443D-A9FC-AA5614EF24A7}" sibTransId="{C5A6B0F4-6D9D-4712-9524-ED1847357478}"/>
    <dgm:cxn modelId="{65ABBC47-3D5C-40F0-9F75-F312F3E870AF}" type="presOf" srcId="{24F3A26B-DE2B-4B41-B7C5-EB54A8839BB2}" destId="{55977960-52E5-452A-9CE5-B897706C13AB}" srcOrd="0" destOrd="0" presId="urn:microsoft.com/office/officeart/2005/8/layout/default#2"/>
    <dgm:cxn modelId="{30F427ED-46E5-4003-948C-C90BC59F4847}" type="presOf" srcId="{FB3D8AA5-9AD2-4CAD-9B80-2D5738F6A990}" destId="{E9D3112A-862E-47B5-B17C-311DA100E4D4}" srcOrd="0" destOrd="0" presId="urn:microsoft.com/office/officeart/2005/8/layout/default#2"/>
    <dgm:cxn modelId="{AEA2CF53-036A-409C-94F2-C925309676EC}" type="presOf" srcId="{ED077135-BB54-4F95-A16B-F45FB04C7367}" destId="{9FFEC961-BE16-4CB0-8C3F-91AEC803924A}" srcOrd="0" destOrd="0" presId="urn:microsoft.com/office/officeart/2005/8/layout/default#2"/>
    <dgm:cxn modelId="{AC787C92-3401-44D6-9FA8-1451A80AD63F}" srcId="{04D74B88-A7EC-463B-BA27-6D8F49E038FD}" destId="{1DFC8E45-66B9-4E83-8574-CECE2AF37605}" srcOrd="5" destOrd="0" parTransId="{2F13FB87-8384-4D56-903B-CB0FF108D9B8}" sibTransId="{C6C29864-3ACA-4920-AD0A-9216CE123954}"/>
    <dgm:cxn modelId="{AED0352C-FCA9-48DB-89F6-96F568A3D652}" type="presOf" srcId="{7BAE7C1D-547F-4CA8-A441-3DCF34D6FE9C}" destId="{62F0A993-E7A2-4F78-9907-36DCD051C387}" srcOrd="0" destOrd="0" presId="urn:microsoft.com/office/officeart/2005/8/layout/default#2"/>
    <dgm:cxn modelId="{DA5C3766-D6C0-4DDC-A2A0-18D5987A3F33}" srcId="{04D74B88-A7EC-463B-BA27-6D8F49E038FD}" destId="{DEA4511B-7709-4DA2-8FE5-5C91096DFE07}" srcOrd="0" destOrd="0" parTransId="{1F90781A-A489-49A3-AA4B-7A49DF2C804C}" sibTransId="{9E5EF630-A76A-45F3-9D2B-C320CE1CAF07}"/>
    <dgm:cxn modelId="{95DE93C6-E157-4713-A808-630D7E70A0DC}" srcId="{04D74B88-A7EC-463B-BA27-6D8F49E038FD}" destId="{FB3D8AA5-9AD2-4CAD-9B80-2D5738F6A990}" srcOrd="3" destOrd="0" parTransId="{3069A19D-338E-473D-820A-EA4622FD318F}" sibTransId="{B1328C7E-EC95-4FFF-A298-1A1149EBDACB}"/>
    <dgm:cxn modelId="{25300FC3-BB8E-4CE4-B55E-94BEFE456BE0}" type="presOf" srcId="{1DFC8E45-66B9-4E83-8574-CECE2AF37605}" destId="{40207234-49C1-4999-AFC0-555AA291CAAB}" srcOrd="0" destOrd="0" presId="urn:microsoft.com/office/officeart/2005/8/layout/default#2"/>
    <dgm:cxn modelId="{AE1E82CA-22B8-4276-B921-78288D753707}" type="presOf" srcId="{04D74B88-A7EC-463B-BA27-6D8F49E038FD}" destId="{15D780AF-3DB9-433C-9309-6603E70FA695}" srcOrd="0" destOrd="0" presId="urn:microsoft.com/office/officeart/2005/8/layout/default#2"/>
    <dgm:cxn modelId="{BC7EBBD9-4330-48D8-97D1-31F3405C5E05}" srcId="{04D74B88-A7EC-463B-BA27-6D8F49E038FD}" destId="{7BAE7C1D-547F-4CA8-A441-3DCF34D6FE9C}" srcOrd="2" destOrd="0" parTransId="{EAC3C864-0987-4EF9-9731-C7AEEA03B5D8}" sibTransId="{E7208BA9-0659-4D98-BF7D-42417424655C}"/>
    <dgm:cxn modelId="{23B0CA24-69BB-4879-95C7-B6DD0118E984}" type="presOf" srcId="{DEA4511B-7709-4DA2-8FE5-5C91096DFE07}" destId="{220A18AD-C59F-4D27-9C30-29872136A179}" srcOrd="0" destOrd="0" presId="urn:microsoft.com/office/officeart/2005/8/layout/default#2"/>
    <dgm:cxn modelId="{9431908E-9F0F-4FB5-9186-BEE83D98C8E3}" srcId="{04D74B88-A7EC-463B-BA27-6D8F49E038FD}" destId="{ED077135-BB54-4F95-A16B-F45FB04C7367}" srcOrd="1" destOrd="0" parTransId="{81CC13B5-1D64-4FCC-B2CA-087C61FE6B66}" sibTransId="{37D6DDDD-DF2D-4FD5-864E-0CD8CAE7219A}"/>
    <dgm:cxn modelId="{4918DAB1-402A-4332-99D6-4B5828784D7E}" type="presParOf" srcId="{15D780AF-3DB9-433C-9309-6603E70FA695}" destId="{220A18AD-C59F-4D27-9C30-29872136A179}" srcOrd="0" destOrd="0" presId="urn:microsoft.com/office/officeart/2005/8/layout/default#2"/>
    <dgm:cxn modelId="{D1764ADD-4622-4BF4-A778-EA179F53BE2F}" type="presParOf" srcId="{15D780AF-3DB9-433C-9309-6603E70FA695}" destId="{1B75802A-E8D9-4950-9016-E33544CE51EA}" srcOrd="1" destOrd="0" presId="urn:microsoft.com/office/officeart/2005/8/layout/default#2"/>
    <dgm:cxn modelId="{60924999-9FCD-4955-BB2A-A217EF1A95DE}" type="presParOf" srcId="{15D780AF-3DB9-433C-9309-6603E70FA695}" destId="{9FFEC961-BE16-4CB0-8C3F-91AEC803924A}" srcOrd="2" destOrd="0" presId="urn:microsoft.com/office/officeart/2005/8/layout/default#2"/>
    <dgm:cxn modelId="{DF53ACA3-97D0-44C6-B162-9E0FE01EC71C}" type="presParOf" srcId="{15D780AF-3DB9-433C-9309-6603E70FA695}" destId="{3A003A68-D7A2-485B-A840-124DB3590DD9}" srcOrd="3" destOrd="0" presId="urn:microsoft.com/office/officeart/2005/8/layout/default#2"/>
    <dgm:cxn modelId="{60888910-FCC1-4A47-A563-624ADFF4C890}" type="presParOf" srcId="{15D780AF-3DB9-433C-9309-6603E70FA695}" destId="{62F0A993-E7A2-4F78-9907-36DCD051C387}" srcOrd="4" destOrd="0" presId="urn:microsoft.com/office/officeart/2005/8/layout/default#2"/>
    <dgm:cxn modelId="{F8A13323-FA07-4B95-A1EF-3A25B4859801}" type="presParOf" srcId="{15D780AF-3DB9-433C-9309-6603E70FA695}" destId="{267BB764-EE1F-4E3F-BC7F-BAFE24AFCC5A}" srcOrd="5" destOrd="0" presId="urn:microsoft.com/office/officeart/2005/8/layout/default#2"/>
    <dgm:cxn modelId="{7DEB27E7-3B0E-4B01-A293-0314C3511423}" type="presParOf" srcId="{15D780AF-3DB9-433C-9309-6603E70FA695}" destId="{E9D3112A-862E-47B5-B17C-311DA100E4D4}" srcOrd="6" destOrd="0" presId="urn:microsoft.com/office/officeart/2005/8/layout/default#2"/>
    <dgm:cxn modelId="{F7C3EEE1-AE6C-4FB5-A6E6-517E9E1B851B}" type="presParOf" srcId="{15D780AF-3DB9-433C-9309-6603E70FA695}" destId="{79C2C312-2B8E-4BC9-B692-55296396AFCF}" srcOrd="7" destOrd="0" presId="urn:microsoft.com/office/officeart/2005/8/layout/default#2"/>
    <dgm:cxn modelId="{4B17815D-33D7-4DAD-A302-71DD560C31B2}" type="presParOf" srcId="{15D780AF-3DB9-433C-9309-6603E70FA695}" destId="{55977960-52E5-452A-9CE5-B897706C13AB}" srcOrd="8" destOrd="0" presId="urn:microsoft.com/office/officeart/2005/8/layout/default#2"/>
    <dgm:cxn modelId="{192A34FB-76A3-4275-8E78-A53ED1F93CF9}" type="presParOf" srcId="{15D780AF-3DB9-433C-9309-6603E70FA695}" destId="{17FA451F-9A5A-4EED-A636-A60F6F3595FE}" srcOrd="9" destOrd="0" presId="urn:microsoft.com/office/officeart/2005/8/layout/default#2"/>
    <dgm:cxn modelId="{19AB9E07-7E40-4980-ADB3-58E1F4387716}" type="presParOf" srcId="{15D780AF-3DB9-433C-9309-6603E70FA695}" destId="{40207234-49C1-4999-AFC0-555AA291CAAB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A18AD-C59F-4D27-9C30-29872136A179}">
      <dsp:nvSpPr>
        <dsp:cNvPr id="0" name=""/>
        <dsp:cNvSpPr/>
      </dsp:nvSpPr>
      <dsp:spPr>
        <a:xfrm>
          <a:off x="1087885" y="124"/>
          <a:ext cx="2374775" cy="142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Self-awareness</a:t>
          </a:r>
          <a:endParaRPr lang="en-CA" sz="2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87885" y="124"/>
        <a:ext cx="2374775" cy="1424865"/>
      </dsp:txXfrm>
    </dsp:sp>
    <dsp:sp modelId="{9FFEC961-BE16-4CB0-8C3F-91AEC803924A}">
      <dsp:nvSpPr>
        <dsp:cNvPr id="0" name=""/>
        <dsp:cNvSpPr/>
      </dsp:nvSpPr>
      <dsp:spPr>
        <a:xfrm>
          <a:off x="3700138" y="124"/>
          <a:ext cx="2374775" cy="142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Proactivity</a:t>
          </a:r>
          <a:endParaRPr lang="en-CA" sz="2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00138" y="124"/>
        <a:ext cx="2374775" cy="1424865"/>
      </dsp:txXfrm>
    </dsp:sp>
    <dsp:sp modelId="{62F0A993-E7A2-4F78-9907-36DCD051C387}">
      <dsp:nvSpPr>
        <dsp:cNvPr id="0" name=""/>
        <dsp:cNvSpPr/>
      </dsp:nvSpPr>
      <dsp:spPr>
        <a:xfrm>
          <a:off x="1087885" y="1662467"/>
          <a:ext cx="2374775" cy="142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Perseverance</a:t>
          </a:r>
          <a:endParaRPr lang="en-CA" sz="2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87885" y="1662467"/>
        <a:ext cx="2374775" cy="1424865"/>
      </dsp:txXfrm>
    </dsp:sp>
    <dsp:sp modelId="{E9D3112A-862E-47B5-B17C-311DA100E4D4}">
      <dsp:nvSpPr>
        <dsp:cNvPr id="0" name=""/>
        <dsp:cNvSpPr/>
      </dsp:nvSpPr>
      <dsp:spPr>
        <a:xfrm>
          <a:off x="3700138" y="1662467"/>
          <a:ext cx="2374775" cy="142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Appropriate Goal Setting</a:t>
          </a:r>
          <a:endParaRPr lang="en-CA" sz="2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00138" y="1662467"/>
        <a:ext cx="2374775" cy="1424865"/>
      </dsp:txXfrm>
    </dsp:sp>
    <dsp:sp modelId="{55977960-52E5-452A-9CE5-B897706C13AB}">
      <dsp:nvSpPr>
        <dsp:cNvPr id="0" name=""/>
        <dsp:cNvSpPr/>
      </dsp:nvSpPr>
      <dsp:spPr>
        <a:xfrm>
          <a:off x="1087885" y="3324810"/>
          <a:ext cx="2374775" cy="142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Effective Use of Social Support</a:t>
          </a:r>
          <a:endParaRPr lang="en-CA" sz="2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87885" y="3324810"/>
        <a:ext cx="2374775" cy="1424865"/>
      </dsp:txXfrm>
    </dsp:sp>
    <dsp:sp modelId="{40207234-49C1-4999-AFC0-555AA291CAAB}">
      <dsp:nvSpPr>
        <dsp:cNvPr id="0" name=""/>
        <dsp:cNvSpPr/>
      </dsp:nvSpPr>
      <dsp:spPr>
        <a:xfrm>
          <a:off x="3700138" y="3324810"/>
          <a:ext cx="2374775" cy="142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Emotional Stability/ Coping Strategies</a:t>
          </a:r>
          <a:endParaRPr lang="en-CA" sz="20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00138" y="3324810"/>
        <a:ext cx="2374775" cy="1424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796B-5C57-46C5-B195-5B2F2A38CAF2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5B96-5D3F-4B86-8EE0-286F77DC79B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31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These</a:t>
            </a:r>
            <a:r>
              <a:rPr lang="en-US" baseline="0" dirty="0" smtClean="0"/>
              <a:t> attributes were extracted after reviewing interviews of 41 students who attend a private institution in California.  Two interview sessions took place at 10 and 20 year after these individuals had left the institution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0C37-007A-DE43-A96B-523B8B03223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 components identified</a:t>
            </a:r>
            <a:r>
              <a:rPr lang="en-US" baseline="0" dirty="0" smtClean="0"/>
              <a:t> as key to creating a successful environment were planning for leadership, social support and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0C37-007A-DE43-A96B-523B8B03223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 program we</a:t>
            </a:r>
            <a:r>
              <a:rPr lang="en-US" baseline="0" dirty="0" smtClean="0"/>
              <a:t> rely on referrals from social workers and parole officers to recommend appropriate candidates for what this program offers.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0C37-007A-DE43-A96B-523B8B03223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0C37-007A-DE43-A96B-523B8B03223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check</a:t>
            </a:r>
            <a:r>
              <a:rPr lang="en-US" baseline="0" dirty="0" smtClean="0"/>
              <a:t> legalities of disclosing criminal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0C37-007A-DE43-A96B-523B8B03223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7E2B29-B396-4AED-ADC3-F45C63147B1F}" type="datetimeFigureOut">
              <a:rPr lang="en-CA" smtClean="0"/>
              <a:pPr/>
              <a:t>4/5/11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11041A-9295-403D-A583-093BD4F2621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Spark!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Allan Dias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and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Kathryn Garforth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02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219200"/>
            <a:ext cx="7086600" cy="10668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 2</a:t>
            </a:r>
            <a:endParaRPr lang="en-US" sz="4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8800" y="2717800"/>
            <a:ext cx="7086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SPARK!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32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Overview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 Learning Goal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Referral and Interview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Series</a:t>
            </a:r>
          </a:p>
          <a:p>
            <a:pPr marL="109728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Knowing Yourself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Disability</a:t>
            </a:r>
          </a:p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2. Job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Hunting and Resume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Building</a:t>
            </a:r>
          </a:p>
          <a:p>
            <a:pPr marL="0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Interview Skills</a:t>
            </a:r>
          </a:p>
          <a:p>
            <a:pPr marL="0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Excelling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 the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Workplace</a:t>
            </a:r>
          </a:p>
          <a:p>
            <a:pPr marL="0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Internship Recap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Internship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65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A:</a:t>
            </a:r>
          </a:p>
          <a:p>
            <a:pPr lvl="1"/>
            <a:r>
              <a:rPr lang="en-US" dirty="0" smtClean="0"/>
              <a:t>Incorporated into the high school curriculum</a:t>
            </a:r>
          </a:p>
          <a:p>
            <a:endParaRPr lang="en-US" dirty="0" smtClean="0"/>
          </a:p>
          <a:p>
            <a:r>
              <a:rPr lang="en-US" dirty="0" smtClean="0"/>
              <a:t>Option B:</a:t>
            </a:r>
          </a:p>
          <a:p>
            <a:pPr lvl="1"/>
            <a:r>
              <a:rPr lang="en-US" dirty="0" smtClean="0"/>
              <a:t>As part of a community based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eneral Learning Goal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931224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Participants will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etter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equipped to market themselves to employers and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adapt and communicate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their disability in a workplace setting thus helping them reach their overall career goals.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14446"/>
            <a:ext cx="3168352" cy="20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74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Target Audience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Transition-aged youth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juvenile corrections system for petty crime offences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an LD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suffering from alcohol and or drug addiction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Referral and Interview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Participants must have several of these traits:</a:t>
            </a:r>
          </a:p>
          <a:p>
            <a:pPr lvl="0"/>
            <a:r>
              <a:rPr lang="en-C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Self-awareness</a:t>
            </a:r>
          </a:p>
          <a:p>
            <a:pPr lvl="0"/>
            <a:r>
              <a:rPr lang="en-C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Proactivity</a:t>
            </a:r>
          </a:p>
          <a:p>
            <a:pPr lvl="0"/>
            <a:r>
              <a:rPr lang="en-C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Perseverance</a:t>
            </a:r>
          </a:p>
          <a:p>
            <a:pPr lvl="0"/>
            <a:r>
              <a:rPr lang="en-C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Appropriate Goal Setting</a:t>
            </a:r>
          </a:p>
          <a:p>
            <a:pPr lvl="0"/>
            <a:r>
              <a:rPr lang="en-C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Effective Use of Social Support</a:t>
            </a:r>
          </a:p>
          <a:p>
            <a:pPr lvl="0"/>
            <a:r>
              <a:rPr lang="en-C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Emotional Stability/ Coping </a:t>
            </a:r>
            <a:r>
              <a:rPr lang="en-CA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</a:p>
          <a:p>
            <a:pPr marL="109728" lvl="0" indent="0">
              <a:buNone/>
            </a:pPr>
            <a:endParaRPr lang="en-CA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lvl="0" indent="0">
              <a:buNone/>
            </a:pPr>
            <a:r>
              <a:rPr lang="en-CA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Referrals taken from social workers and parole officers.</a:t>
            </a:r>
          </a:p>
          <a:p>
            <a:pPr marL="109728" lvl="0" indent="0">
              <a:buNone/>
            </a:pPr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Referrals will be interviewed to ensure the program will be able to meet their needs. </a:t>
            </a:r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28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032"/>
            <a:ext cx="6851104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1 - Know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ourself and Your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isability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6256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Outcomes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How to set attainable goals for personal and professional growth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to determine how much of your disability to disclose, if at all, to an employer and how to do it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 determining and implementing methods on adapting your disability in the workplace</a:t>
            </a:r>
          </a:p>
          <a:p>
            <a:pPr marL="109728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Delivery Techniques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Lecture with Q &amp;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Guided exercise in goal setting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Mentor presentation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group discussion based around general student interest with a mentor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12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2 – Job Hunting           &amp; Resume Building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Outcomes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determine your strengths &amp; weaknesses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 to find jobs and how to network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communicate your strengths in a resume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Delivery Techniques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Lecture with Q &amp;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Providing resume templates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Providing feedback in one on </a:t>
            </a:r>
          </a:p>
          <a:p>
            <a:pPr marL="109728" indent="0">
              <a:buNone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one follow up meetings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80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3 – Interview</a:t>
            </a:r>
            <a:b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Outcomes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communicate effectively verbally and using body language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prepare for an interview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communicate, if at all, your learning disability</a:t>
            </a:r>
          </a:p>
          <a:p>
            <a:pPr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Delivery Techniques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Lecture with Q &amp;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playing interview scenarios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Optional one-on-one mock interview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54237" y="620688"/>
            <a:ext cx="200047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68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4 - Excelling in the Workplace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6256"/>
            <a:ext cx="8229600" cy="4325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Outcomes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Knowing what your rights are in the workplace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communicate your disability to colleagues, if at all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adapt to your workplace setting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succeed in the workplace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successfully resolve conflict in the workplace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Delivery Techniques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Lecture with Q &amp;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play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group discussion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1148"/>
            <a:ext cx="2684740" cy="201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38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Presentation Agenda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 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Case Studies and Theories Inspiring Program Content and Delivery</a:t>
            </a:r>
          </a:p>
          <a:p>
            <a:pPr marL="0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 2</a:t>
            </a:r>
          </a:p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Overview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34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5 – </a:t>
            </a:r>
            <a:b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Internship Recap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Outcomes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has the program and job augmented or reinforced your adaptation skills and personal strengths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can you apply this learning to your future</a:t>
            </a: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Delivery Techniques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 individual class presentation or in a one-on-one interview</a:t>
            </a:r>
          </a:p>
          <a:p>
            <a:pPr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20062"/>
            <a:ext cx="2376264" cy="17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64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Internship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Students are matched to internships based on their interest and aspirations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120 hours And unpaid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Must pass an interview with the host organization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Site visit by Internship Coordinator at midpoint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C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Host Organization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 only be told that the student has a learning disability prior to student interview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 be consulted on possible disability accommodation solutions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 complete a performance evaluation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09084" y="754262"/>
            <a:ext cx="2611388" cy="173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3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7610" y="3535363"/>
            <a:ext cx="166878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93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Butler, D. L., Beckingham, B., &amp; Novak Lauscher, H. J. (2005). 	Promoting 	strategic learning by eighth-grade students struggling in mathematics: A 	report of three case studies.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Disabilities Research &amp; Practice, 20, 	156-174.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DeLuca, C., Hutchinson, N. L., deLugt, J. S., Beyer, W., Thornton, A., Versnel, J., 	Chin, P., &amp; Munby, H. (2010), Learning in the workplace: Fostering 	resilience in disengaged youth.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Goldberg, R. J., Higgins, E. L., Rashkind, M. H., Herman, K. L. 	(2003). 	Predictors of success in individuals with learning disabilities: A qualitative 	analysis of a 20-year longitudinal study.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Disabilities 	Research &amp; Practice, 18,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222-236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Quinn, M. M., Rutherford, R. B., Leone, P. E.,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Osher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D. M. &amp; Poirier, J. M. 	(2005).  Youth with Disabilities in Juvenile Corrections: A National Survey. 	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Council for Exceptional Children, 71(3), 339-345.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Versnel, J., Hutchinson, N. L., Munby, H., &amp; Chin, P. (2008).  Work-based 	Learning for Adolescents with Learning Disabilities: 	Creating a 	Contest for Success. 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Exceptionality Education 	Canada,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18(1), 113-134.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6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219200"/>
            <a:ext cx="7086600" cy="10668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 1</a:t>
            </a:r>
            <a:endParaRPr lang="en-US" sz="4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78601" y="3848181"/>
            <a:ext cx="2157040" cy="28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8800" y="2717800"/>
            <a:ext cx="7086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Case Studies and Theories Inspiring Program Content and Delivery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36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086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of Case Studies and Theories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5024"/>
            <a:ext cx="7553481" cy="298297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School Failure Theory</a:t>
            </a:r>
          </a:p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Strategic Content Learning</a:t>
            </a:r>
          </a:p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Predictors of Success in Students with Learning Disabilities (LD)</a:t>
            </a:r>
          </a:p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Fostering Resilience in Disengaged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outh</a:t>
            </a:r>
          </a:p>
          <a:p>
            <a:pPr marL="457200" indent="-45720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Creating a Context for Success</a:t>
            </a:r>
          </a:p>
          <a:p>
            <a:pPr marL="457200" indent="-457200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76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7400"/>
            <a:ext cx="8229600" cy="1066800"/>
          </a:xfrm>
        </p:spPr>
        <p:txBody>
          <a:bodyPr/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School Failure Theory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020824"/>
            <a:ext cx="8229600" cy="432511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“Students with learning disabilities experience either school failure or school problems and failure causing a negative self-image leading to school dropout, suspension and delinquency.”</a:t>
            </a:r>
          </a:p>
          <a:p>
            <a:pPr marL="109728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Quinn, M. M. et al (2005)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364567"/>
            <a:ext cx="2936875" cy="221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8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01634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Strategic Content Learning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24"/>
            <a:ext cx="8763000" cy="3465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Integrate support for self-regulation into instruction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 as active interpreters (filters of information)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in {career development} as guided reconstruction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in pursuit of a goal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endParaRPr lang="en-C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0400" y="5715000"/>
            <a:ext cx="4826000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Butler, Deborah L., Beckingham, Beverly, &amp; Novak Lauscher, Helen J. in 2005.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67566" y="4521200"/>
            <a:ext cx="2591268" cy="187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4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Predictors of  Success in Individuals with LD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6415024"/>
            <a:ext cx="8229600" cy="620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Goldberg, Higgins, Raskind, and Herman (2003)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926197"/>
              </p:ext>
            </p:extLst>
          </p:nvPr>
        </p:nvGraphicFramePr>
        <p:xfrm>
          <a:off x="939800" y="1600200"/>
          <a:ext cx="7162800" cy="4749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8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Fostering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esilience in Disengaged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outh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026400" cy="45974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</a:t>
            </a:r>
          </a:p>
          <a:p>
            <a:pPr marL="109728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18 year old disengaged students participated in a Work-Based Education Program (WBE).</a:t>
            </a:r>
          </a:p>
          <a:p>
            <a:pPr marL="109728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</a:p>
          <a:p>
            <a:pPr marL="109728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 and resilience were shown to be context specific suggesting at risk youth may require tailored workplace programs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Keys to Successful Programs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Planning for leadership, social support, and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000" y="6262624"/>
            <a:ext cx="8229600" cy="62077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/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DeLuca, Hutchinson, DeLugt, Beyer, Thornton, Versnel, Chin and</a:t>
            </a:r>
          </a:p>
          <a:p>
            <a:pPr>
              <a:buFont typeface="Georgia"/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Munby (2010)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46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Creating a Context for Success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57363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</a:t>
            </a:r>
          </a:p>
          <a:p>
            <a:pPr marL="109728" indent="0">
              <a:buNone/>
            </a:pP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adolescents with LD who participated in a WBE and were judged as unsuccessful by their supervisors.</a:t>
            </a:r>
          </a:p>
          <a:p>
            <a:pPr marL="109728" indent="0">
              <a:buNone/>
            </a:pPr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</a:p>
          <a:p>
            <a:pPr marL="109728" indent="0">
              <a:buNone/>
            </a:pP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Themes that are central  for WBE success :</a:t>
            </a: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Negotiating Accommodations</a:t>
            </a: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Routines</a:t>
            </a: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Expectations are managed</a:t>
            </a:r>
          </a:p>
          <a:p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Preparation of student and employer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000" y="6262624"/>
            <a:ext cx="8229600" cy="6207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/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Versnel, Hutchinson, Munby and Chin (2008)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43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318</TotalTime>
  <Words>1281</Words>
  <Application>Microsoft Macintosh PowerPoint</Application>
  <PresentationFormat>On-screen Show (4:3)</PresentationFormat>
  <Paragraphs>179</Paragraphs>
  <Slides>23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Spark!</vt:lpstr>
      <vt:lpstr>Presentation Agenda </vt:lpstr>
      <vt:lpstr>Section 1</vt:lpstr>
      <vt:lpstr>Overview of Case Studies and Theories</vt:lpstr>
      <vt:lpstr>School Failure Theory</vt:lpstr>
      <vt:lpstr>Strategic Content Learning </vt:lpstr>
      <vt:lpstr>Predictors of  Success in Individuals with LD</vt:lpstr>
      <vt:lpstr>Fostering Resilience in Disengaged Youth</vt:lpstr>
      <vt:lpstr>Creating a Context for Success</vt:lpstr>
      <vt:lpstr>Section 2</vt:lpstr>
      <vt:lpstr>Program Overview</vt:lpstr>
      <vt:lpstr>Program Context</vt:lpstr>
      <vt:lpstr>General Learning Goal</vt:lpstr>
      <vt:lpstr>Target Audience</vt:lpstr>
      <vt:lpstr>Referral and Interview</vt:lpstr>
      <vt:lpstr>Workshop 1 - Know Yourself and Your Disability</vt:lpstr>
      <vt:lpstr>Workshop 2 – Job Hunting           &amp; Resume Building </vt:lpstr>
      <vt:lpstr>Workshop 3 – Interview Skills</vt:lpstr>
      <vt:lpstr>Workshop 4 - Excelling in the Workplace</vt:lpstr>
      <vt:lpstr>Workshop 5 –  Internship Recap</vt:lpstr>
      <vt:lpstr>Internship</vt:lpstr>
      <vt:lpstr>Questions?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</dc:creator>
  <cp:lastModifiedBy>Kathryn Thompson</cp:lastModifiedBy>
  <cp:revision>14</cp:revision>
  <dcterms:created xsi:type="dcterms:W3CDTF">2011-04-06T04:31:14Z</dcterms:created>
  <dcterms:modified xsi:type="dcterms:W3CDTF">2011-04-06T05:00:16Z</dcterms:modified>
</cp:coreProperties>
</file>