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7" r:id="rId2"/>
    <p:sldId id="310" r:id="rId3"/>
    <p:sldId id="311" r:id="rId4"/>
    <p:sldId id="258" r:id="rId5"/>
    <p:sldId id="259" r:id="rId6"/>
    <p:sldId id="260" r:id="rId7"/>
    <p:sldId id="261" r:id="rId8"/>
    <p:sldId id="305" r:id="rId9"/>
    <p:sldId id="294" r:id="rId10"/>
    <p:sldId id="262" r:id="rId11"/>
    <p:sldId id="263" r:id="rId12"/>
    <p:sldId id="265" r:id="rId13"/>
    <p:sldId id="264" r:id="rId14"/>
    <p:sldId id="306" r:id="rId15"/>
    <p:sldId id="297" r:id="rId16"/>
    <p:sldId id="300" r:id="rId17"/>
    <p:sldId id="299" r:id="rId18"/>
    <p:sldId id="298" r:id="rId19"/>
    <p:sldId id="346" r:id="rId20"/>
    <p:sldId id="347" r:id="rId21"/>
    <p:sldId id="348" r:id="rId22"/>
    <p:sldId id="349" r:id="rId23"/>
    <p:sldId id="350" r:id="rId24"/>
    <p:sldId id="351" r:id="rId25"/>
    <p:sldId id="352" r:id="rId26"/>
    <p:sldId id="353" r:id="rId27"/>
    <p:sldId id="354" r:id="rId28"/>
    <p:sldId id="355" r:id="rId29"/>
    <p:sldId id="322" r:id="rId30"/>
    <p:sldId id="323" r:id="rId31"/>
    <p:sldId id="324" r:id="rId32"/>
    <p:sldId id="325" r:id="rId33"/>
    <p:sldId id="326" r:id="rId34"/>
    <p:sldId id="327" r:id="rId35"/>
    <p:sldId id="328" r:id="rId36"/>
    <p:sldId id="329" r:id="rId37"/>
    <p:sldId id="345" r:id="rId3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53" y="480"/>
      </p:cViewPr>
      <p:guideLst>
        <p:guide orient="horz" pos="2160"/>
        <p:guide pos="2880"/>
      </p:guideLst>
    </p:cSldViewPr>
  </p:slideViewPr>
  <p:outlineViewPr>
    <p:cViewPr>
      <p:scale>
        <a:sx n="33" d="100"/>
        <a:sy n="33" d="100"/>
      </p:scale>
      <p:origin x="0" y="0"/>
    </p:cViewPr>
  </p:outlineViewPr>
  <p:notesTextViewPr>
    <p:cViewPr>
      <p:scale>
        <a:sx n="200" d="100"/>
        <a:sy n="2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39AC35D1-D94B-4092-BC76-8BE1CA567C12}" type="datetime1">
              <a:rPr lang="en-CA"/>
              <a:pPr/>
              <a:t>2013-03-19</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9C34B8D3-8D07-47D2-8DD9-77B9735DCDB8}" type="slidenum">
              <a:rPr lang="en-CA"/>
              <a:pPr/>
              <a:t>‹#›</a:t>
            </a:fld>
            <a:endParaRPr lang="en-CA"/>
          </a:p>
        </p:txBody>
      </p:sp>
    </p:spTree>
    <p:extLst>
      <p:ext uri="{BB962C8B-B14F-4D97-AF65-F5344CB8AC3E}">
        <p14:creationId xmlns:p14="http://schemas.microsoft.com/office/powerpoint/2010/main" val="17504269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pitchFamily="29"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29"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29"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29"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EE1A571A-A924-47C1-B637-22F3D04D137D}" type="slidenum">
              <a:rPr lang="en-US" sz="1200">
                <a:latin typeface="Calibri" panose="020F0502020204030204" pitchFamily="34" charset="0"/>
              </a:rPr>
              <a:pPr eaLnBrk="1" hangingPunct="1"/>
              <a:t>1</a:t>
            </a:fld>
            <a:endParaRPr lang="en-US" sz="1200">
              <a:latin typeface="Calibri" panose="020F0502020204030204" pitchFamily="34" charset="0"/>
            </a:endParaRPr>
          </a:p>
        </p:txBody>
      </p:sp>
      <p:sp>
        <p:nvSpPr>
          <p:cNvPr id="153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z="1600" smtClean="0"/>
              <a:t>For our portion of the class project, we chose not to concentrate on a program but rather on a population </a:t>
            </a:r>
          </a:p>
          <a:p>
            <a:pPr eaLnBrk="1" hangingPunct="1">
              <a:spcBef>
                <a:spcPct val="0"/>
              </a:spcBef>
            </a:pPr>
            <a:r>
              <a:rPr lang="en-US" sz="1600" smtClean="0"/>
              <a:t> – Aboriginals</a:t>
            </a:r>
          </a:p>
        </p:txBody>
      </p:sp>
    </p:spTree>
    <p:extLst>
      <p:ext uri="{BB962C8B-B14F-4D97-AF65-F5344CB8AC3E}">
        <p14:creationId xmlns:p14="http://schemas.microsoft.com/office/powerpoint/2010/main" val="34675396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A04F46E1-3A8A-45B7-AFE9-105A2EAD4360}" type="slidenum">
              <a:rPr lang="en-US" sz="1200">
                <a:latin typeface="Calibri" panose="020F0502020204030204" pitchFamily="34" charset="0"/>
              </a:rPr>
              <a:pPr eaLnBrk="1" hangingPunct="1"/>
              <a:t>10</a:t>
            </a:fld>
            <a:endParaRPr lang="en-US" sz="1200">
              <a:latin typeface="Calibri" panose="020F0502020204030204" pitchFamily="34" charset="0"/>
            </a:endParaRPr>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Rectangle 3"/>
          <p:cNvSpPr>
            <a:spLocks noGrp="1" noChangeArrowheads="1"/>
          </p:cNvSpPr>
          <p:nvPr>
            <p:ph type="body" idx="1"/>
          </p:nvPr>
        </p:nvSpPr>
        <p:spPr bwMode="auto"/>
        <p:txBody>
          <a:bodyPr/>
          <a:lstStyle/>
          <a:p>
            <a:pPr eaLnBrk="1" hangingPunct="1">
              <a:spcBef>
                <a:spcPct val="0"/>
              </a:spcBef>
            </a:pPr>
            <a:r>
              <a:rPr lang="en-US" smtClean="0">
                <a:latin typeface="Papyrus" panose="03070502060502030205" pitchFamily="66" charset="0"/>
              </a:rPr>
              <a:t>Looking specifically at BC</a:t>
            </a:r>
          </a:p>
          <a:p>
            <a:pPr eaLnBrk="1" hangingPunct="1">
              <a:spcBef>
                <a:spcPct val="0"/>
              </a:spcBef>
            </a:pPr>
            <a:r>
              <a:rPr lang="en-US" smtClean="0">
                <a:latin typeface="Papyrus" panose="03070502060502030205" pitchFamily="66" charset="0"/>
              </a:rPr>
              <a:t>Office of Province Health &amp; </a:t>
            </a:r>
            <a:r>
              <a:rPr lang="en-US" smtClean="0"/>
              <a:t>The Representative for Children and Youth </a:t>
            </a:r>
            <a:r>
              <a:rPr lang="en-US" smtClean="0">
                <a:solidFill>
                  <a:schemeClr val="bg1"/>
                </a:solidFill>
                <a:effectLst>
                  <a:outerShdw blurRad="38100" dist="38100" dir="2700000" algn="tl">
                    <a:srgbClr val="C0C0C0"/>
                  </a:outerShdw>
                </a:effectLst>
                <a:latin typeface="Papyrus" panose="03070502060502030205" pitchFamily="66" charset="0"/>
              </a:rPr>
              <a:t>collected data on all 50,551 children born in 1986 who were in school in 1997/98 </a:t>
            </a:r>
            <a:endParaRPr lang="en-US" sz="1400" smtClean="0">
              <a:solidFill>
                <a:schemeClr val="bg1"/>
              </a:solidFill>
              <a:effectLst>
                <a:outerShdw blurRad="38100" dist="38100" dir="2700000" algn="tl">
                  <a:srgbClr val="C0C0C0"/>
                </a:outerShdw>
              </a:effectLst>
              <a:latin typeface="Helvetica" panose="020B0604020202020204" pitchFamily="34" charset="0"/>
            </a:endParaRPr>
          </a:p>
          <a:p>
            <a:pPr eaLnBrk="1" hangingPunct="1"/>
            <a:endParaRPr lang="en-US" smtClean="0">
              <a:latin typeface="Papyrus" panose="03070502060502030205" pitchFamily="66" charset="0"/>
            </a:endParaRPr>
          </a:p>
          <a:p>
            <a:pPr eaLnBrk="1" hangingPunct="1">
              <a:spcBef>
                <a:spcPct val="0"/>
              </a:spcBef>
            </a:pPr>
            <a:r>
              <a:rPr lang="en-US" smtClean="0">
                <a:latin typeface="Papyrus" panose="03070502060502030205" pitchFamily="66" charset="0"/>
              </a:rPr>
              <a:t>The report is based on an extensive review of the outcomes of children and youth</a:t>
            </a:r>
          </a:p>
          <a:p>
            <a:pPr eaLnBrk="1" hangingPunct="1">
              <a:spcBef>
                <a:spcPct val="0"/>
              </a:spcBef>
            </a:pPr>
            <a:r>
              <a:rPr lang="en-US" smtClean="0">
                <a:latin typeface="Papyrus" panose="03070502060502030205" pitchFamily="66" charset="0"/>
              </a:rPr>
              <a:t>involved in the youth justice system.</a:t>
            </a:r>
          </a:p>
          <a:p>
            <a:pPr eaLnBrk="1" hangingPunct="1">
              <a:spcBef>
                <a:spcPct val="0"/>
              </a:spcBef>
            </a:pPr>
            <a:r>
              <a:rPr lang="en-US" smtClean="0">
                <a:latin typeface="Papyrus" panose="03070502060502030205" pitchFamily="66" charset="0"/>
              </a:rPr>
              <a:t>Goal : to understand risk factors and circumstances that lead to involvement with Youth Justice</a:t>
            </a:r>
          </a:p>
          <a:p>
            <a:pPr eaLnBrk="1" hangingPunct="1"/>
            <a:r>
              <a:rPr lang="en-US" smtClean="0">
                <a:solidFill>
                  <a:schemeClr val="bg1"/>
                </a:solidFill>
                <a:effectLst>
                  <a:outerShdw blurRad="38100" dist="38100" dir="2700000" algn="tl">
                    <a:srgbClr val="C0C0C0"/>
                  </a:outerShdw>
                </a:effectLst>
                <a:latin typeface="Papyrus" panose="03070502060502030205" pitchFamily="66" charset="0"/>
              </a:rPr>
              <a:t>Focused on those living out side the parental home – determined that to be risk factor</a:t>
            </a:r>
          </a:p>
        </p:txBody>
      </p:sp>
    </p:spTree>
    <p:extLst>
      <p:ext uri="{BB962C8B-B14F-4D97-AF65-F5344CB8AC3E}">
        <p14:creationId xmlns:p14="http://schemas.microsoft.com/office/powerpoint/2010/main" val="2617413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AEC94BC1-A1DD-44C6-82A7-CA298EFACD37}" type="slidenum">
              <a:rPr lang="en-US" sz="1200">
                <a:latin typeface="Calibri" panose="020F0502020204030204" pitchFamily="34" charset="0"/>
              </a:rPr>
              <a:pPr eaLnBrk="1" hangingPunct="1"/>
              <a:t>11</a:t>
            </a:fld>
            <a:endParaRPr lang="en-US" sz="1200">
              <a:latin typeface="Calibri" panose="020F0502020204030204" pitchFamily="34" charset="0"/>
            </a:endParaRPr>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t>This is what they found:</a:t>
            </a:r>
          </a:p>
          <a:p>
            <a:pPr eaLnBrk="1" hangingPunct="1">
              <a:spcBef>
                <a:spcPct val="0"/>
              </a:spcBef>
            </a:pPr>
            <a:r>
              <a:rPr lang="en-US" smtClean="0"/>
              <a:t>Aboriginals and youth in care are at higher risk </a:t>
            </a:r>
          </a:p>
        </p:txBody>
      </p:sp>
    </p:spTree>
    <p:extLst>
      <p:ext uri="{BB962C8B-B14F-4D97-AF65-F5344CB8AC3E}">
        <p14:creationId xmlns:p14="http://schemas.microsoft.com/office/powerpoint/2010/main" val="12499863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03E8AB90-42CB-4264-B9C0-98EA1253F4C1}" type="slidenum">
              <a:rPr lang="en-US" sz="1200">
                <a:latin typeface="Calibri" panose="020F0502020204030204" pitchFamily="34" charset="0"/>
              </a:rPr>
              <a:pPr eaLnBrk="1" hangingPunct="1"/>
              <a:t>12</a:t>
            </a:fld>
            <a:endParaRPr lang="en-US" sz="1200">
              <a:latin typeface="Calibri" panose="020F0502020204030204" pitchFamily="34" charset="0"/>
            </a:endParaRPr>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p:cNvSpPr>
            <a:spLocks noGrp="1" noChangeArrowheads="1"/>
          </p:cNvSpPr>
          <p:nvPr>
            <p:ph type="body" idx="1"/>
          </p:nvPr>
        </p:nvSpPr>
        <p:spPr bwMode="auto"/>
        <p:txBody>
          <a:bodyPr/>
          <a:lstStyle/>
          <a:p>
            <a:pPr eaLnBrk="1" hangingPunct="1">
              <a:spcBef>
                <a:spcPct val="0"/>
              </a:spcBef>
            </a:pPr>
            <a:r>
              <a:rPr lang="en-US" smtClean="0"/>
              <a:t>We know Aboriginals and youth in care are at risk </a:t>
            </a:r>
          </a:p>
          <a:p>
            <a:pPr eaLnBrk="1" hangingPunct="1">
              <a:spcBef>
                <a:spcPct val="0"/>
              </a:spcBef>
            </a:pPr>
            <a:r>
              <a:rPr lang="en-US" smtClean="0">
                <a:solidFill>
                  <a:schemeClr val="bg1"/>
                </a:solidFill>
                <a:effectLst>
                  <a:outerShdw blurRad="38100" dist="38100" dir="2700000" algn="tl">
                    <a:srgbClr val="C0C0C0"/>
                  </a:outerShdw>
                </a:effectLst>
                <a:latin typeface="Papyrus" panose="03070502060502030205" pitchFamily="66" charset="0"/>
              </a:rPr>
              <a:t>Over half of the children in care in B.C. are Aboriginal</a:t>
            </a:r>
          </a:p>
          <a:p>
            <a:pPr eaLnBrk="1" hangingPunct="1">
              <a:spcBef>
                <a:spcPct val="0"/>
              </a:spcBef>
            </a:pPr>
            <a:r>
              <a:rPr lang="en-US" smtClean="0">
                <a:solidFill>
                  <a:schemeClr val="bg1"/>
                </a:solidFill>
                <a:effectLst>
                  <a:outerShdw blurRad="38100" dist="38100" dir="2700000" algn="tl">
                    <a:srgbClr val="C0C0C0"/>
                  </a:outerShdw>
                </a:effectLst>
                <a:latin typeface="Papyrus" panose="03070502060502030205" pitchFamily="66" charset="0"/>
              </a:rPr>
              <a:t>1 in 5 Aboriginal youth had either been in care, in the home of a relative or both </a:t>
            </a:r>
          </a:p>
          <a:p>
            <a:pPr eaLnBrk="1" hangingPunct="1">
              <a:spcBef>
                <a:spcPct val="0"/>
              </a:spcBef>
            </a:pPr>
            <a:r>
              <a:rPr lang="en-US" smtClean="0">
                <a:solidFill>
                  <a:schemeClr val="bg1"/>
                </a:solidFill>
                <a:effectLst>
                  <a:outerShdw blurRad="38100" dist="38100" dir="2700000" algn="tl">
                    <a:srgbClr val="C0C0C0"/>
                  </a:outerShdw>
                </a:effectLst>
                <a:latin typeface="Papyrus" panose="03070502060502030205" pitchFamily="66" charset="0"/>
              </a:rPr>
              <a:t>compared to less than 1 in 30 Non-Aboriginal youth</a:t>
            </a:r>
            <a:endParaRPr lang="en-US" smtClean="0">
              <a:solidFill>
                <a:schemeClr val="bg1"/>
              </a:solidFill>
              <a:effectLst>
                <a:outerShdw blurRad="38100" dist="38100" dir="2700000" algn="tl">
                  <a:srgbClr val="C0C0C0"/>
                </a:outerShdw>
              </a:effectLst>
              <a:latin typeface="Helvetica" panose="020B0604020202020204" pitchFamily="34" charset="0"/>
            </a:endParaRPr>
          </a:p>
          <a:p>
            <a:pPr eaLnBrk="1" hangingPunct="1"/>
            <a:endParaRPr lang="en-US" smtClean="0">
              <a:solidFill>
                <a:schemeClr val="bg1"/>
              </a:solidFill>
              <a:effectLst>
                <a:outerShdw blurRad="38100" dist="38100" dir="2700000" algn="tl">
                  <a:srgbClr val="C0C0C0"/>
                </a:outerShdw>
              </a:effectLst>
              <a:latin typeface="Papyrus" panose="03070502060502030205" pitchFamily="66" charset="0"/>
            </a:endParaRPr>
          </a:p>
        </p:txBody>
      </p:sp>
    </p:spTree>
    <p:extLst>
      <p:ext uri="{BB962C8B-B14F-4D97-AF65-F5344CB8AC3E}">
        <p14:creationId xmlns:p14="http://schemas.microsoft.com/office/powerpoint/2010/main" val="23078567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7DBB10DC-C8CE-481A-8FFB-EBCA7F324F1F}" type="slidenum">
              <a:rPr lang="en-US" sz="1200">
                <a:latin typeface="Calibri" panose="020F0502020204030204" pitchFamily="34" charset="0"/>
              </a:rPr>
              <a:pPr eaLnBrk="1" hangingPunct="1"/>
              <a:t>13</a:t>
            </a:fld>
            <a:endParaRPr lang="en-US" sz="1200">
              <a:latin typeface="Calibri" panose="020F0502020204030204" pitchFamily="34" charset="0"/>
            </a:endParaRPr>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t>Those at significant risk are those in care.</a:t>
            </a:r>
          </a:p>
          <a:p>
            <a:pPr eaLnBrk="1" hangingPunct="1">
              <a:spcBef>
                <a:spcPct val="0"/>
              </a:spcBef>
            </a:pPr>
            <a:r>
              <a:rPr lang="en-US" smtClean="0"/>
              <a:t>A large proportion of Aboriginals are in care in contrast to other Canadian children</a:t>
            </a:r>
          </a:p>
        </p:txBody>
      </p:sp>
    </p:spTree>
    <p:extLst>
      <p:ext uri="{BB962C8B-B14F-4D97-AF65-F5344CB8AC3E}">
        <p14:creationId xmlns:p14="http://schemas.microsoft.com/office/powerpoint/2010/main" val="39250443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0745BB0E-997D-4DAE-B2E8-B3A5584A062D}" type="slidenum">
              <a:rPr lang="en-US" sz="1200">
                <a:latin typeface="Calibri" panose="020F0502020204030204" pitchFamily="34" charset="0"/>
              </a:rPr>
              <a:pPr algn="r" eaLnBrk="1" hangingPunct="1"/>
              <a:t>14</a:t>
            </a:fld>
            <a:endParaRPr lang="en-US" sz="1200">
              <a:latin typeface="Calibri" panose="020F0502020204030204" pitchFamily="34" charset="0"/>
            </a:endParaRPr>
          </a:p>
        </p:txBody>
      </p:sp>
      <p:sp>
        <p:nvSpPr>
          <p:cNvPr id="419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6" name="Rectangle 3"/>
          <p:cNvSpPr>
            <a:spLocks noGrp="1" noChangeArrowheads="1"/>
          </p:cNvSpPr>
          <p:nvPr>
            <p:ph type="body" idx="1"/>
          </p:nvPr>
        </p:nvSpPr>
        <p:spPr bwMode="auto"/>
        <p:txBody>
          <a:bodyPr/>
          <a:lstStyle/>
          <a:p>
            <a:pPr eaLnBrk="1" hangingPunct="1">
              <a:spcBef>
                <a:spcPct val="0"/>
              </a:spcBef>
              <a:defRPr/>
            </a:pPr>
            <a:r>
              <a:rPr lang="en-US">
                <a:ea typeface="+mn-ea"/>
              </a:rPr>
              <a:t>In fact, </a:t>
            </a:r>
            <a:r>
              <a:rPr lang="en-US" sz="1300">
                <a:solidFill>
                  <a:schemeClr val="bg1"/>
                </a:solidFill>
                <a:effectLst>
                  <a:outerShdw blurRad="38100" dist="38100" dir="2700000" algn="tl">
                    <a:srgbClr val="DDDDDD"/>
                  </a:outerShdw>
                </a:effectLst>
                <a:latin typeface="Papyrus" pitchFamily="29" charset="0"/>
                <a:ea typeface="+mn-ea"/>
              </a:rPr>
              <a:t>higher proportion of children and youth in care become involved with the youth justice system than graduate from high school </a:t>
            </a:r>
          </a:p>
          <a:p>
            <a:pPr eaLnBrk="1" hangingPunct="1">
              <a:spcBef>
                <a:spcPct val="0"/>
              </a:spcBef>
              <a:defRPr/>
            </a:pPr>
            <a:endParaRPr lang="en-US" sz="1300">
              <a:solidFill>
                <a:schemeClr val="bg1"/>
              </a:solidFill>
              <a:effectLst>
                <a:outerShdw blurRad="38100" dist="38100" dir="2700000" algn="tl">
                  <a:srgbClr val="DDDDDD"/>
                </a:outerShdw>
              </a:effectLst>
              <a:latin typeface="Papyrus" pitchFamily="29" charset="0"/>
              <a:ea typeface="+mn-ea"/>
            </a:endParaRPr>
          </a:p>
          <a:p>
            <a:pPr eaLnBrk="1" hangingPunct="1">
              <a:defRPr/>
            </a:pPr>
            <a:r>
              <a:rPr lang="en-US" sz="1300">
                <a:solidFill>
                  <a:schemeClr val="bg1"/>
                </a:solidFill>
                <a:effectLst>
                  <a:outerShdw blurRad="38100" dist="38100" dir="2700000" algn="tl">
                    <a:srgbClr val="DDDDDD"/>
                  </a:outerShdw>
                </a:effectLst>
                <a:latin typeface="Papyrus" pitchFamily="29" charset="0"/>
                <a:ea typeface="+mn-ea"/>
              </a:rPr>
              <a:t>35.5 % as compared to 24.5%</a:t>
            </a:r>
            <a:endParaRPr lang="en-US">
              <a:solidFill>
                <a:schemeClr val="bg1"/>
              </a:solidFill>
              <a:effectLst>
                <a:outerShdw blurRad="38100" dist="38100" dir="2700000" algn="tl">
                  <a:srgbClr val="DDDDDD"/>
                </a:outerShdw>
              </a:effectLst>
              <a:latin typeface="Papyrus" pitchFamily="29" charset="0"/>
              <a:ea typeface="+mn-ea"/>
            </a:endParaRPr>
          </a:p>
          <a:p>
            <a:pPr eaLnBrk="1" hangingPunct="1">
              <a:defRPr/>
            </a:pPr>
            <a:endParaRPr lang="en-US">
              <a:ea typeface="+mn-ea"/>
            </a:endParaRPr>
          </a:p>
          <a:p>
            <a:pPr eaLnBrk="1" hangingPunct="1">
              <a:defRPr/>
            </a:pPr>
            <a:r>
              <a:rPr lang="en-US">
                <a:ea typeface="+mn-ea"/>
              </a:rPr>
              <a:t>Sad reality </a:t>
            </a:r>
            <a:r>
              <a:rPr lang="en-US" u="sng">
                <a:ea typeface="+mn-ea"/>
              </a:rPr>
              <a:t>is</a:t>
            </a:r>
            <a:r>
              <a:rPr lang="en-US">
                <a:ea typeface="+mn-ea"/>
              </a:rPr>
              <a:t> that this growing population, who are a young population </a:t>
            </a:r>
          </a:p>
          <a:p>
            <a:pPr eaLnBrk="1" hangingPunct="1">
              <a:spcBef>
                <a:spcPct val="0"/>
              </a:spcBef>
              <a:defRPr/>
            </a:pPr>
            <a:r>
              <a:rPr lang="en-US">
                <a:ea typeface="+mn-ea"/>
              </a:rPr>
              <a:t>with higher fertility rates than non-Aboriginals (according to statscan data)</a:t>
            </a:r>
          </a:p>
          <a:p>
            <a:pPr eaLnBrk="1" hangingPunct="1">
              <a:spcBef>
                <a:spcPct val="0"/>
              </a:spcBef>
              <a:defRPr/>
            </a:pPr>
            <a:r>
              <a:rPr lang="en-US">
                <a:ea typeface="+mn-ea"/>
              </a:rPr>
              <a:t>Have many of their children are in care, and involved with the justice system </a:t>
            </a:r>
          </a:p>
          <a:p>
            <a:pPr eaLnBrk="1" hangingPunct="1">
              <a:spcBef>
                <a:spcPct val="0"/>
              </a:spcBef>
              <a:defRPr/>
            </a:pPr>
            <a:r>
              <a:rPr lang="en-US">
                <a:ea typeface="+mn-ea"/>
              </a:rPr>
              <a:t> </a:t>
            </a:r>
          </a:p>
        </p:txBody>
      </p:sp>
    </p:spTree>
    <p:extLst>
      <p:ext uri="{BB962C8B-B14F-4D97-AF65-F5344CB8AC3E}">
        <p14:creationId xmlns:p14="http://schemas.microsoft.com/office/powerpoint/2010/main" val="16908513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As educators, we must determine how to go from this…</a:t>
            </a:r>
          </a:p>
        </p:txBody>
      </p:sp>
    </p:spTree>
    <p:extLst>
      <p:ext uri="{BB962C8B-B14F-4D97-AF65-F5344CB8AC3E}">
        <p14:creationId xmlns:p14="http://schemas.microsoft.com/office/powerpoint/2010/main" val="4493466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And this…</a:t>
            </a:r>
          </a:p>
        </p:txBody>
      </p:sp>
    </p:spTree>
    <p:extLst>
      <p:ext uri="{BB962C8B-B14F-4D97-AF65-F5344CB8AC3E}">
        <p14:creationId xmlns:p14="http://schemas.microsoft.com/office/powerpoint/2010/main" val="7356913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To this…</a:t>
            </a:r>
          </a:p>
        </p:txBody>
      </p:sp>
    </p:spTree>
    <p:extLst>
      <p:ext uri="{BB962C8B-B14F-4D97-AF65-F5344CB8AC3E}">
        <p14:creationId xmlns:p14="http://schemas.microsoft.com/office/powerpoint/2010/main" val="39415000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And this…</a:t>
            </a:r>
          </a:p>
        </p:txBody>
      </p:sp>
    </p:spTree>
    <p:extLst>
      <p:ext uri="{BB962C8B-B14F-4D97-AF65-F5344CB8AC3E}">
        <p14:creationId xmlns:p14="http://schemas.microsoft.com/office/powerpoint/2010/main" val="8271282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CA" smtClean="0"/>
              <a:t>To begin to answer this question, I’ll discuss two developmental theories that fit well with Aboriginal worldviews and issues. </a:t>
            </a:r>
          </a:p>
          <a:p>
            <a:pPr eaLnBrk="1" hangingPunct="1"/>
            <a:r>
              <a:rPr lang="en-CA" smtClean="0"/>
              <a:t>The first is Bronfenbrenner’s Ecological Systems Theory.</a:t>
            </a:r>
          </a:p>
          <a:p>
            <a:pPr eaLnBrk="1" hangingPunct="1"/>
            <a:r>
              <a:rPr lang="en-CA" smtClean="0"/>
              <a:t>In Bronfenbrenner’s theory, development reflects the influence of several environmental systems; </a:t>
            </a:r>
            <a:r>
              <a:rPr lang="en-CA" b="1" smtClean="0"/>
              <a:t>in other words</a:t>
            </a:r>
            <a:r>
              <a:rPr lang="en-CA" smtClean="0"/>
              <a:t>, a child’s unique development cannot be viewed without seeing the child in social and cultural contexts.</a:t>
            </a:r>
          </a:p>
          <a:p>
            <a:pPr eaLnBrk="1" hangingPunct="1"/>
            <a:r>
              <a:rPr lang="en-CA" smtClean="0"/>
              <a:t>This is in line with the holistic worldview of Aboriginal communities, where a teacher is teaching not only the child, but a member of a family, a community and a culture.</a:t>
            </a:r>
          </a:p>
          <a:p>
            <a:pPr eaLnBrk="1" hangingPunct="1"/>
            <a:r>
              <a:rPr lang="en-CA" smtClean="0"/>
              <a:t>As you can see, these systems are depicted as consecutive rings, starting with the setting the individual lives in and bound by the culture, with the </a:t>
            </a:r>
            <a:r>
              <a:rPr lang="en-CA" b="1" smtClean="0"/>
              <a:t>chronosystem</a:t>
            </a:r>
            <a:r>
              <a:rPr lang="en-CA" smtClean="0"/>
              <a:t>, or the sequencing of events over time running through all of the systems.</a:t>
            </a:r>
          </a:p>
          <a:p>
            <a:pPr eaLnBrk="1" hangingPunct="1"/>
            <a:r>
              <a:rPr lang="en-CA" smtClean="0"/>
              <a:t> “</a:t>
            </a:r>
            <a:r>
              <a:rPr lang="en-CA" i="1" smtClean="0"/>
              <a:t>some issues related to Aboriginal Youth clearly fall into these systems, specifically, those indicating relationships between contexts/ situations”…</a:t>
            </a:r>
            <a:endParaRPr lang="en-CA" smtClean="0"/>
          </a:p>
        </p:txBody>
      </p:sp>
      <p:sp>
        <p:nvSpPr>
          <p:cNvPr id="5222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4259BBD7-A0B1-4B93-BDD2-6C6BD64A881A}" type="slidenum">
              <a:rPr lang="en-CA" sz="1200">
                <a:latin typeface="Calibri" panose="020F0502020204030204" pitchFamily="34" charset="0"/>
              </a:rPr>
              <a:pPr algn="r" eaLnBrk="1" hangingPunct="1"/>
              <a:t>19</a:t>
            </a:fld>
            <a:endParaRPr lang="en-CA" sz="1200">
              <a:latin typeface="Calibri" panose="020F0502020204030204" pitchFamily="34" charset="0"/>
            </a:endParaRPr>
          </a:p>
        </p:txBody>
      </p:sp>
    </p:spTree>
    <p:extLst>
      <p:ext uri="{BB962C8B-B14F-4D97-AF65-F5344CB8AC3E}">
        <p14:creationId xmlns:p14="http://schemas.microsoft.com/office/powerpoint/2010/main" val="3461368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We have 5 main objectives under the umbrella of prevention</a:t>
            </a:r>
          </a:p>
          <a:p>
            <a:pPr eaLnBrk="1" hangingPunct="1">
              <a:spcBef>
                <a:spcPct val="0"/>
              </a:spcBef>
            </a:pPr>
            <a:r>
              <a:rPr lang="en-US" smtClean="0">
                <a:solidFill>
                  <a:schemeClr val="bg1"/>
                </a:solidFill>
                <a:latin typeface="Papyrus" panose="03070502060502030205" pitchFamily="66" charset="0"/>
              </a:rPr>
              <a:t>1. Provide data on Aboriginal Youth  in Canada today</a:t>
            </a:r>
          </a:p>
          <a:p>
            <a:pPr eaLnBrk="1" hangingPunct="1">
              <a:spcBef>
                <a:spcPct val="0"/>
              </a:spcBef>
            </a:pPr>
            <a:r>
              <a:rPr lang="en-US" smtClean="0">
                <a:solidFill>
                  <a:schemeClr val="bg1"/>
                </a:solidFill>
                <a:latin typeface="Papyrus" panose="03070502060502030205" pitchFamily="66" charset="0"/>
              </a:rPr>
              <a:t>2. Provide theoretical lens from which to study Aboriginal programming in the future</a:t>
            </a:r>
          </a:p>
          <a:p>
            <a:pPr eaLnBrk="1" hangingPunct="1">
              <a:spcBef>
                <a:spcPct val="0"/>
              </a:spcBef>
            </a:pPr>
            <a:r>
              <a:rPr lang="en-US" smtClean="0">
                <a:solidFill>
                  <a:schemeClr val="bg1"/>
                </a:solidFill>
                <a:latin typeface="Papyrus" panose="03070502060502030205" pitchFamily="66" charset="0"/>
              </a:rPr>
              <a:t>3. Investigate Aboriginal ways of teaching and learning</a:t>
            </a:r>
          </a:p>
          <a:p>
            <a:pPr eaLnBrk="1" hangingPunct="1"/>
            <a:endParaRPr lang="en-US" smtClean="0"/>
          </a:p>
          <a:p>
            <a:pPr eaLnBrk="1" hangingPunct="1"/>
            <a:endParaRPr lang="en-US" smtClean="0"/>
          </a:p>
        </p:txBody>
      </p:sp>
    </p:spTree>
    <p:extLst>
      <p:ext uri="{BB962C8B-B14F-4D97-AF65-F5344CB8AC3E}">
        <p14:creationId xmlns:p14="http://schemas.microsoft.com/office/powerpoint/2010/main" val="21282312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CA" smtClean="0"/>
              <a:t>First was the</a:t>
            </a:r>
            <a:r>
              <a:rPr lang="en-CA" b="1" smtClean="0"/>
              <a:t> Microsystem </a:t>
            </a:r>
            <a:r>
              <a:rPr lang="en-CA" smtClean="0"/>
              <a:t>or the setting where individual lives (family, school, peers, neighbourhood)</a:t>
            </a:r>
          </a:p>
          <a:p>
            <a:pPr eaLnBrk="1" hangingPunct="1"/>
            <a:r>
              <a:rPr lang="en-CA" smtClean="0"/>
              <a:t>The second ring was the</a:t>
            </a:r>
            <a:r>
              <a:rPr lang="en-CA" b="1" smtClean="0"/>
              <a:t> Mesosystem </a:t>
            </a:r>
            <a:r>
              <a:rPr lang="en-CA" smtClean="0"/>
              <a:t>indicating</a:t>
            </a:r>
            <a:r>
              <a:rPr lang="en-CA" b="1" smtClean="0"/>
              <a:t> </a:t>
            </a:r>
            <a:r>
              <a:rPr lang="en-CA" smtClean="0"/>
              <a:t>relations between microsystems or connections between contexts (i.e. relation of family to school… such that poor relations with parents may influence interactions with teachers)</a:t>
            </a:r>
          </a:p>
          <a:p>
            <a:pPr eaLnBrk="1" hangingPunct="1"/>
            <a:r>
              <a:rPr lang="en-CA" smtClean="0"/>
              <a:t>Considering these connections between contexts, Battiste and McLean argue that schools need to be an extension of the community.</a:t>
            </a:r>
          </a:p>
          <a:p>
            <a:pPr eaLnBrk="1" hangingPunct="1"/>
            <a:r>
              <a:rPr lang="en-CA" smtClean="0"/>
              <a:t>In fact, lack of parental and community involvement is a factor in Aboriginal student drop-out</a:t>
            </a:r>
          </a:p>
        </p:txBody>
      </p:sp>
      <p:sp>
        <p:nvSpPr>
          <p:cNvPr id="5427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1C413906-5378-4985-B4E4-528AFD7608E5}" type="slidenum">
              <a:rPr lang="en-CA" sz="1200">
                <a:latin typeface="Calibri" panose="020F0502020204030204" pitchFamily="34" charset="0"/>
              </a:rPr>
              <a:pPr algn="r" eaLnBrk="1" hangingPunct="1"/>
              <a:t>20</a:t>
            </a:fld>
            <a:endParaRPr lang="en-CA" sz="1200">
              <a:latin typeface="Calibri" panose="020F0502020204030204" pitchFamily="34" charset="0"/>
            </a:endParaRPr>
          </a:p>
        </p:txBody>
      </p:sp>
    </p:spTree>
    <p:extLst>
      <p:ext uri="{BB962C8B-B14F-4D97-AF65-F5344CB8AC3E}">
        <p14:creationId xmlns:p14="http://schemas.microsoft.com/office/powerpoint/2010/main" val="36001781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CA" smtClean="0"/>
              <a:t>The third ring was the</a:t>
            </a:r>
            <a:r>
              <a:rPr lang="en-CA" b="1" smtClean="0"/>
              <a:t> Exosystem </a:t>
            </a:r>
            <a:r>
              <a:rPr lang="en-CA" smtClean="0"/>
              <a:t>or links between social systems in which the individual does not have direct control (i.e. child’s home experience may be influenced by mom’s work experience and this may influence school experiences)</a:t>
            </a:r>
          </a:p>
          <a:p>
            <a:pPr eaLnBrk="1" hangingPunct="1"/>
            <a:r>
              <a:rPr lang="en-CA" smtClean="0"/>
              <a:t>Considering the impact of this large number of variables on the child, interventions need to be far-reaching and Battiste and McLean say that research indicates interventions must begin with promoting healthy families and healing youth.</a:t>
            </a:r>
          </a:p>
        </p:txBody>
      </p:sp>
      <p:sp>
        <p:nvSpPr>
          <p:cNvPr id="5632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348E91D7-DDB3-41A3-AE08-9BF6D93AB2DF}" type="slidenum">
              <a:rPr lang="en-CA" sz="1200">
                <a:latin typeface="Calibri" panose="020F0502020204030204" pitchFamily="34" charset="0"/>
              </a:rPr>
              <a:pPr algn="r" eaLnBrk="1" hangingPunct="1"/>
              <a:t>21</a:t>
            </a:fld>
            <a:endParaRPr lang="en-CA" sz="1200">
              <a:latin typeface="Calibri" panose="020F0502020204030204" pitchFamily="34" charset="0"/>
            </a:endParaRPr>
          </a:p>
        </p:txBody>
      </p:sp>
    </p:spTree>
    <p:extLst>
      <p:ext uri="{BB962C8B-B14F-4D97-AF65-F5344CB8AC3E}">
        <p14:creationId xmlns:p14="http://schemas.microsoft.com/office/powerpoint/2010/main" val="31583816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CA" smtClean="0"/>
              <a:t>The outside ring is the</a:t>
            </a:r>
            <a:r>
              <a:rPr lang="en-CA" b="1" smtClean="0"/>
              <a:t> Macrosystem </a:t>
            </a:r>
            <a:r>
              <a:rPr lang="en-CA" smtClean="0"/>
              <a:t>or the</a:t>
            </a:r>
            <a:r>
              <a:rPr lang="en-CA" b="1" smtClean="0"/>
              <a:t> </a:t>
            </a:r>
            <a:r>
              <a:rPr lang="en-CA" smtClean="0"/>
              <a:t>culture in which individual lives including SES and ethnicity</a:t>
            </a:r>
          </a:p>
          <a:p>
            <a:pPr eaLnBrk="1" hangingPunct="1"/>
            <a:r>
              <a:rPr lang="en-CA" smtClean="0"/>
              <a:t>Some aboriginal scholars argue that Eurocentric pedagogy…</a:t>
            </a:r>
          </a:p>
          <a:p>
            <a:pPr eaLnBrk="1" hangingPunct="1"/>
            <a:r>
              <a:rPr lang="en-CA" smtClean="0"/>
              <a:t>Bicultural competence is important because it will allow aboriginal youth to make positive and healthy choices. We think that bicultural competence is necessary both for aboriginal youth and for their educators.</a:t>
            </a:r>
          </a:p>
        </p:txBody>
      </p:sp>
      <p:sp>
        <p:nvSpPr>
          <p:cNvPr id="5837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117A7405-C39E-4266-89F0-C8E2FFC95217}" type="slidenum">
              <a:rPr lang="en-CA" sz="1200">
                <a:latin typeface="Calibri" panose="020F0502020204030204" pitchFamily="34" charset="0"/>
              </a:rPr>
              <a:pPr algn="r" eaLnBrk="1" hangingPunct="1"/>
              <a:t>22</a:t>
            </a:fld>
            <a:endParaRPr lang="en-CA" sz="1200">
              <a:latin typeface="Calibri" panose="020F0502020204030204" pitchFamily="34" charset="0"/>
            </a:endParaRPr>
          </a:p>
        </p:txBody>
      </p:sp>
    </p:spTree>
    <p:extLst>
      <p:ext uri="{BB962C8B-B14F-4D97-AF65-F5344CB8AC3E}">
        <p14:creationId xmlns:p14="http://schemas.microsoft.com/office/powerpoint/2010/main" val="38339304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CA" smtClean="0"/>
              <a:t>Finally, underlying these other systems is the </a:t>
            </a:r>
            <a:r>
              <a:rPr lang="en-CA" b="1" smtClean="0"/>
              <a:t>Chronosystem, </a:t>
            </a:r>
            <a:r>
              <a:rPr lang="en-CA" smtClean="0"/>
              <a:t>or the</a:t>
            </a:r>
            <a:r>
              <a:rPr lang="en-CA" b="1" smtClean="0"/>
              <a:t> </a:t>
            </a:r>
            <a:r>
              <a:rPr lang="en-CA" smtClean="0"/>
              <a:t>patterning of environmental events as they happen over time.</a:t>
            </a:r>
          </a:p>
          <a:p>
            <a:pPr eaLnBrk="1" hangingPunct="1"/>
            <a:r>
              <a:rPr lang="en-CA" smtClean="0"/>
              <a:t>Recognizing that events occurring now are related to those in the past is very important when approaching issues surrounding Aboriginal youth.</a:t>
            </a:r>
          </a:p>
          <a:p>
            <a:pPr eaLnBrk="1" hangingPunct="1"/>
            <a:r>
              <a:rPr lang="en-CA" smtClean="0"/>
              <a:t>Healing the soul wound talks about intergenerational trauma that’s been passed down from residential school students to their children, who pass it on to their children.</a:t>
            </a:r>
          </a:p>
          <a:p>
            <a:pPr eaLnBrk="1" hangingPunct="1"/>
            <a:r>
              <a:rPr lang="en-CA" smtClean="0"/>
              <a:t>A relevant quote from a Chippewas Councillor: </a:t>
            </a:r>
          </a:p>
        </p:txBody>
      </p:sp>
      <p:sp>
        <p:nvSpPr>
          <p:cNvPr id="6042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CEE2531D-A272-4022-8871-BC19DB99D41E}" type="slidenum">
              <a:rPr lang="en-CA" sz="1200">
                <a:latin typeface="Calibri" panose="020F0502020204030204" pitchFamily="34" charset="0"/>
              </a:rPr>
              <a:pPr algn="r" eaLnBrk="1" hangingPunct="1"/>
              <a:t>23</a:t>
            </a:fld>
            <a:endParaRPr lang="en-CA" sz="1200">
              <a:latin typeface="Calibri" panose="020F0502020204030204" pitchFamily="34" charset="0"/>
            </a:endParaRPr>
          </a:p>
        </p:txBody>
      </p:sp>
    </p:spTree>
    <p:extLst>
      <p:ext uri="{BB962C8B-B14F-4D97-AF65-F5344CB8AC3E}">
        <p14:creationId xmlns:p14="http://schemas.microsoft.com/office/powerpoint/2010/main" val="14195606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CA" smtClean="0"/>
              <a:t>Relation to Ecological Systems Theory: involves both social institutions (schools) and everyday environments (friends)</a:t>
            </a:r>
          </a:p>
          <a:p>
            <a:pPr eaLnBrk="1" hangingPunct="1"/>
            <a:r>
              <a:rPr lang="en-CA" smtClean="0"/>
              <a:t>School Attachment is an appropriate theoretical framework to view Aboriginal youth because they have been found to lack connections with mainstream school systems.</a:t>
            </a:r>
          </a:p>
          <a:p>
            <a:pPr eaLnBrk="1" hangingPunct="1"/>
            <a:r>
              <a:rPr lang="en-CA" smtClean="0"/>
              <a:t>What is school attachment? It’s the degree…</a:t>
            </a:r>
          </a:p>
          <a:p>
            <a:pPr eaLnBrk="1" hangingPunct="1"/>
            <a:r>
              <a:rPr lang="en-CA" smtClean="0"/>
              <a:t>Respect is a major issue for Aboriginal students… they report that one of the main reasons for school drop-out is a lack of respect for their culture.</a:t>
            </a:r>
          </a:p>
        </p:txBody>
      </p:sp>
      <p:sp>
        <p:nvSpPr>
          <p:cNvPr id="6246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774F1C4F-9135-4FEB-B56A-427AB1DF5858}" type="slidenum">
              <a:rPr lang="en-CA" sz="1200">
                <a:latin typeface="Calibri" panose="020F0502020204030204" pitchFamily="34" charset="0"/>
              </a:rPr>
              <a:pPr algn="r" eaLnBrk="1" hangingPunct="1"/>
              <a:t>24</a:t>
            </a:fld>
            <a:endParaRPr lang="en-CA" sz="1200">
              <a:latin typeface="Calibri" panose="020F0502020204030204" pitchFamily="34" charset="0"/>
            </a:endParaRPr>
          </a:p>
        </p:txBody>
      </p:sp>
    </p:spTree>
    <p:extLst>
      <p:ext uri="{BB962C8B-B14F-4D97-AF65-F5344CB8AC3E}">
        <p14:creationId xmlns:p14="http://schemas.microsoft.com/office/powerpoint/2010/main" val="6372642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CA" smtClean="0"/>
          </a:p>
        </p:txBody>
      </p:sp>
      <p:sp>
        <p:nvSpPr>
          <p:cNvPr id="6451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78D77AD8-A790-4C55-8DF2-F5BC3BCC8100}" type="slidenum">
              <a:rPr lang="en-CA" sz="1200">
                <a:latin typeface="Calibri" panose="020F0502020204030204" pitchFamily="34" charset="0"/>
              </a:rPr>
              <a:pPr algn="r" eaLnBrk="1" hangingPunct="1"/>
              <a:t>25</a:t>
            </a:fld>
            <a:endParaRPr lang="en-CA" sz="1200">
              <a:latin typeface="Calibri" panose="020F0502020204030204" pitchFamily="34" charset="0"/>
            </a:endParaRPr>
          </a:p>
        </p:txBody>
      </p:sp>
    </p:spTree>
    <p:extLst>
      <p:ext uri="{BB962C8B-B14F-4D97-AF65-F5344CB8AC3E}">
        <p14:creationId xmlns:p14="http://schemas.microsoft.com/office/powerpoint/2010/main" val="8095131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CA" smtClean="0"/>
              <a:t>Improves academic self-efficacy (racist attitudes undermine self-esteem)</a:t>
            </a:r>
          </a:p>
          <a:p>
            <a:pPr eaLnBrk="1" hangingPunct="1"/>
            <a:r>
              <a:rPr lang="en-CA" smtClean="0"/>
              <a:t>Decreases mental health problems</a:t>
            </a:r>
          </a:p>
          <a:p>
            <a:pPr eaLnBrk="1" hangingPunct="1"/>
            <a:r>
              <a:rPr lang="en-CA" smtClean="0"/>
              <a:t>Increase likelihood of graduation: Aboriginal students are more likely to drop out of school than their non-aboriginal peers (Desroches, 2006)</a:t>
            </a:r>
          </a:p>
        </p:txBody>
      </p:sp>
      <p:sp>
        <p:nvSpPr>
          <p:cNvPr id="6656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66BBFF2B-C0F4-4E31-B920-E500069750CA}" type="slidenum">
              <a:rPr lang="en-CA" sz="1200">
                <a:latin typeface="Calibri" panose="020F0502020204030204" pitchFamily="34" charset="0"/>
              </a:rPr>
              <a:pPr algn="r" eaLnBrk="1" hangingPunct="1"/>
              <a:t>26</a:t>
            </a:fld>
            <a:endParaRPr lang="en-CA" sz="1200">
              <a:latin typeface="Calibri" panose="020F0502020204030204" pitchFamily="34" charset="0"/>
            </a:endParaRPr>
          </a:p>
        </p:txBody>
      </p:sp>
    </p:spTree>
    <p:extLst>
      <p:ext uri="{BB962C8B-B14F-4D97-AF65-F5344CB8AC3E}">
        <p14:creationId xmlns:p14="http://schemas.microsoft.com/office/powerpoint/2010/main" val="34148873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871813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9164387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63DC9BA6-6A06-49E6-9B31-CE6A52E86729}" type="slidenum">
              <a:rPr lang="en-US" sz="1200">
                <a:latin typeface="Calibri" panose="020F0502020204030204" pitchFamily="34" charset="0"/>
              </a:rPr>
              <a:pPr algn="r" eaLnBrk="1" hangingPunct="1"/>
              <a:t>29</a:t>
            </a:fld>
            <a:endParaRPr lang="en-US" sz="1200">
              <a:latin typeface="Calibri" panose="020F0502020204030204" pitchFamily="34" charset="0"/>
            </a:endParaRPr>
          </a:p>
        </p:txBody>
      </p:sp>
      <p:sp>
        <p:nvSpPr>
          <p:cNvPr id="727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Tree>
    <p:extLst>
      <p:ext uri="{BB962C8B-B14F-4D97-AF65-F5344CB8AC3E}">
        <p14:creationId xmlns:p14="http://schemas.microsoft.com/office/powerpoint/2010/main" val="850152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solidFill>
                  <a:schemeClr val="bg1"/>
                </a:solidFill>
                <a:latin typeface="Papyrus" panose="03070502060502030205" pitchFamily="66" charset="0"/>
              </a:rPr>
              <a:t>4.  Recognize such ways as legitimate</a:t>
            </a:r>
          </a:p>
          <a:p>
            <a:pPr eaLnBrk="1" hangingPunct="1">
              <a:spcBef>
                <a:spcPct val="0"/>
              </a:spcBef>
            </a:pPr>
            <a:r>
              <a:rPr lang="en-US" smtClean="0">
                <a:solidFill>
                  <a:schemeClr val="bg1"/>
                </a:solidFill>
                <a:latin typeface="Papyrus" panose="03070502060502030205" pitchFamily="66" charset="0"/>
              </a:rPr>
              <a:t>5. Consider how to respectfully &amp; meaningfully </a:t>
            </a:r>
          </a:p>
          <a:p>
            <a:pPr eaLnBrk="1" hangingPunct="1">
              <a:spcBef>
                <a:spcPct val="0"/>
              </a:spcBef>
            </a:pPr>
            <a:r>
              <a:rPr lang="en-US" smtClean="0">
                <a:solidFill>
                  <a:schemeClr val="bg1"/>
                </a:solidFill>
                <a:latin typeface="Papyrus" panose="03070502060502030205" pitchFamily="66" charset="0"/>
              </a:rPr>
              <a:t>marry Aboriginal ways with methods of practice in our	</a:t>
            </a:r>
          </a:p>
          <a:p>
            <a:pPr eaLnBrk="1" hangingPunct="1">
              <a:spcBef>
                <a:spcPct val="0"/>
              </a:spcBef>
            </a:pPr>
            <a:r>
              <a:rPr lang="en-US" smtClean="0">
                <a:solidFill>
                  <a:schemeClr val="bg1"/>
                </a:solidFill>
                <a:latin typeface="Papyrus" panose="03070502060502030205" pitchFamily="66" charset="0"/>
              </a:rPr>
              <a:t>current system of education</a:t>
            </a:r>
          </a:p>
          <a:p>
            <a:pPr eaLnBrk="1" hangingPunct="1"/>
            <a:endParaRPr lang="en-US" smtClean="0"/>
          </a:p>
        </p:txBody>
      </p:sp>
    </p:spTree>
    <p:extLst>
      <p:ext uri="{BB962C8B-B14F-4D97-AF65-F5344CB8AC3E}">
        <p14:creationId xmlns:p14="http://schemas.microsoft.com/office/powerpoint/2010/main" val="15950041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7475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9F380C72-F7C4-446C-94B7-F12E6EC5918C}" type="slidenum">
              <a:rPr lang="en-CA" sz="1200">
                <a:latin typeface="Calibri" panose="020F0502020204030204" pitchFamily="34" charset="0"/>
              </a:rPr>
              <a:pPr algn="r" eaLnBrk="1" hangingPunct="1"/>
              <a:t>30</a:t>
            </a:fld>
            <a:endParaRPr lang="en-CA" sz="1200">
              <a:latin typeface="Calibri" panose="020F0502020204030204" pitchFamily="34" charset="0"/>
            </a:endParaRPr>
          </a:p>
        </p:txBody>
      </p:sp>
    </p:spTree>
    <p:extLst>
      <p:ext uri="{BB962C8B-B14F-4D97-AF65-F5344CB8AC3E}">
        <p14:creationId xmlns:p14="http://schemas.microsoft.com/office/powerpoint/2010/main" val="37797000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8824585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t>FN Model of Experiential Learning (Smith and McGee 2005) – not necessarily a linear cognitive experience</a:t>
            </a:r>
          </a:p>
          <a:p>
            <a:pPr eaLnBrk="1" hangingPunct="1">
              <a:spcBef>
                <a:spcPct val="0"/>
              </a:spcBef>
            </a:pPr>
            <a:endParaRPr lang="en-US" smtClean="0"/>
          </a:p>
          <a:p>
            <a:pPr eaLnBrk="1" hangingPunct="1">
              <a:spcBef>
                <a:spcPct val="0"/>
              </a:spcBef>
            </a:pPr>
            <a:r>
              <a:rPr lang="en-US" smtClean="0"/>
              <a:t>Experiencing:  Engagement in “real life” learning experience</a:t>
            </a:r>
          </a:p>
          <a:p>
            <a:pPr eaLnBrk="1" hangingPunct="1">
              <a:spcBef>
                <a:spcPct val="0"/>
              </a:spcBef>
            </a:pPr>
            <a:r>
              <a:rPr lang="en-US" smtClean="0"/>
              <a:t>Reflecting: Internalization of the Experience</a:t>
            </a:r>
          </a:p>
          <a:p>
            <a:pPr eaLnBrk="1" hangingPunct="1">
              <a:spcBef>
                <a:spcPct val="0"/>
              </a:spcBef>
            </a:pPr>
            <a:r>
              <a:rPr lang="en-US" smtClean="0"/>
              <a:t>Meaning Making: Analysis of the Experience</a:t>
            </a:r>
          </a:p>
          <a:p>
            <a:pPr eaLnBrk="1" hangingPunct="1">
              <a:spcBef>
                <a:spcPct val="0"/>
              </a:spcBef>
            </a:pPr>
            <a:r>
              <a:rPr lang="en-US" smtClean="0"/>
              <a:t>Acting:  Application of Experience to other “real life’ situations</a:t>
            </a:r>
          </a:p>
        </p:txBody>
      </p:sp>
      <p:sp>
        <p:nvSpPr>
          <p:cNvPr id="7885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1F9AE8A8-0CBD-4EC5-AFCD-556BA51C6240}" type="slidenum">
              <a:rPr lang="en-CA" sz="1200">
                <a:latin typeface="Calibri" panose="020F0502020204030204" pitchFamily="34" charset="0"/>
              </a:rPr>
              <a:pPr algn="r" eaLnBrk="1" hangingPunct="1"/>
              <a:t>32</a:t>
            </a:fld>
            <a:endParaRPr lang="en-CA" sz="1200">
              <a:latin typeface="Calibri" panose="020F0502020204030204" pitchFamily="34" charset="0"/>
            </a:endParaRPr>
          </a:p>
        </p:txBody>
      </p:sp>
    </p:spTree>
    <p:extLst>
      <p:ext uri="{BB962C8B-B14F-4D97-AF65-F5344CB8AC3E}">
        <p14:creationId xmlns:p14="http://schemas.microsoft.com/office/powerpoint/2010/main" val="38418241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42331950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8628220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5991509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buFontTx/>
              <a:buChar char="•"/>
            </a:pPr>
            <a:r>
              <a:rPr lang="en-US" smtClean="0"/>
              <a:t>Be mindful of differences in timelines and working styles</a:t>
            </a:r>
          </a:p>
          <a:p>
            <a:pPr eaLnBrk="1" hangingPunct="1">
              <a:spcBef>
                <a:spcPct val="0"/>
              </a:spcBef>
              <a:buFontTx/>
              <a:buChar char="•"/>
            </a:pPr>
            <a:r>
              <a:rPr lang="en-US" smtClean="0"/>
              <a:t>Credibility in working with Aboriginal partners will be based on how you conduct yourself (integrity, meeting commitments) rather than a title</a:t>
            </a:r>
          </a:p>
        </p:txBody>
      </p:sp>
      <p:sp>
        <p:nvSpPr>
          <p:cNvPr id="8704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2A25DBA7-465C-4CFE-B95D-A3BC86B8FCE2}" type="slidenum">
              <a:rPr lang="en-CA" sz="1200">
                <a:latin typeface="Calibri" panose="020F0502020204030204" pitchFamily="34" charset="0"/>
              </a:rPr>
              <a:pPr algn="r" eaLnBrk="1" hangingPunct="1"/>
              <a:t>36</a:t>
            </a:fld>
            <a:endParaRPr lang="en-CA" sz="1200">
              <a:latin typeface="Calibri" panose="020F0502020204030204" pitchFamily="34" charset="0"/>
            </a:endParaRPr>
          </a:p>
        </p:txBody>
      </p:sp>
    </p:spTree>
    <p:extLst>
      <p:ext uri="{BB962C8B-B14F-4D97-AF65-F5344CB8AC3E}">
        <p14:creationId xmlns:p14="http://schemas.microsoft.com/office/powerpoint/2010/main" val="32117676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CA" smtClean="0"/>
              <a:t>In sum, our presentation discussed the dire state that many Aboriginal youth find themselves in in Canada. </a:t>
            </a:r>
          </a:p>
          <a:p>
            <a:pPr eaLnBrk="1" hangingPunct="1"/>
            <a:r>
              <a:rPr lang="en-CA" smtClean="0"/>
              <a:t>We presented two theoretical lenses that academics can use to study Aboriginal youth. </a:t>
            </a:r>
          </a:p>
          <a:p>
            <a:pPr eaLnBrk="1" hangingPunct="1"/>
            <a:r>
              <a:rPr lang="en-CA" smtClean="0"/>
              <a:t>And finally, we looked at Aboriginal education constructs with a view of marrying two authentic approaches to learning and ways of knowing.</a:t>
            </a:r>
          </a:p>
          <a:p>
            <a:pPr eaLnBrk="1" hangingPunct="1"/>
            <a:endParaRPr lang="en-CA" smtClean="0"/>
          </a:p>
        </p:txBody>
      </p:sp>
      <p:sp>
        <p:nvSpPr>
          <p:cNvPr id="8909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6BE3ED16-D3F4-403B-8FC0-50FDE49D64F7}" type="slidenum">
              <a:rPr lang="en-CA" sz="1200">
                <a:latin typeface="Calibri" panose="020F0502020204030204" pitchFamily="34" charset="0"/>
              </a:rPr>
              <a:pPr algn="r" eaLnBrk="1" hangingPunct="1"/>
              <a:t>37</a:t>
            </a:fld>
            <a:endParaRPr lang="en-CA" sz="1200">
              <a:latin typeface="Calibri" panose="020F0502020204030204" pitchFamily="34" charset="0"/>
            </a:endParaRPr>
          </a:p>
        </p:txBody>
      </p:sp>
    </p:spTree>
    <p:extLst>
      <p:ext uri="{BB962C8B-B14F-4D97-AF65-F5344CB8AC3E}">
        <p14:creationId xmlns:p14="http://schemas.microsoft.com/office/powerpoint/2010/main" val="2396930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580FCF67-B0B0-4CD2-8AFC-0479C89916FE}" type="slidenum">
              <a:rPr lang="en-US" sz="1200">
                <a:latin typeface="Calibri" panose="020F0502020204030204" pitchFamily="34" charset="0"/>
              </a:rPr>
              <a:pPr eaLnBrk="1" hangingPunct="1"/>
              <a:t>4</a:t>
            </a:fld>
            <a:endParaRPr lang="en-US" sz="1200">
              <a:latin typeface="Calibri" panose="020F0502020204030204" pitchFamily="34" charset="0"/>
            </a:endParaRPr>
          </a:p>
        </p:txBody>
      </p:sp>
      <p:sp>
        <p:nvSpPr>
          <p:cNvPr id="215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t>In 2006 the population of self-identified Aboriginals in Canada was nearly 1.2 million.  </a:t>
            </a:r>
          </a:p>
          <a:p>
            <a:pPr eaLnBrk="1" hangingPunct="1">
              <a:spcBef>
                <a:spcPct val="0"/>
              </a:spcBef>
            </a:pPr>
            <a:r>
              <a:rPr lang="en-US" smtClean="0"/>
              <a:t>That’s 3.8% of the Canadian population</a:t>
            </a:r>
          </a:p>
          <a:p>
            <a:pPr eaLnBrk="1" hangingPunct="1">
              <a:spcBef>
                <a:spcPct val="0"/>
              </a:spcBef>
            </a:pPr>
            <a:endParaRPr lang="en-US" smtClean="0"/>
          </a:p>
          <a:p>
            <a:pPr eaLnBrk="1" hangingPunct="1">
              <a:spcBef>
                <a:spcPct val="0"/>
              </a:spcBef>
            </a:pPr>
            <a:endParaRPr lang="en-US" smtClean="0"/>
          </a:p>
        </p:txBody>
      </p:sp>
    </p:spTree>
    <p:extLst>
      <p:ext uri="{BB962C8B-B14F-4D97-AF65-F5344CB8AC3E}">
        <p14:creationId xmlns:p14="http://schemas.microsoft.com/office/powerpoint/2010/main" val="3558151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35193CA1-54E3-4AFE-8C8D-9A9F63D37BC4}" type="slidenum">
              <a:rPr lang="en-US" sz="1200">
                <a:latin typeface="Calibri" panose="020F0502020204030204" pitchFamily="34" charset="0"/>
              </a:rPr>
              <a:pPr eaLnBrk="1" hangingPunct="1"/>
              <a:t>5</a:t>
            </a:fld>
            <a:endParaRPr lang="en-US" sz="1200">
              <a:latin typeface="Calibri" panose="020F0502020204030204" pitchFamily="34" charset="0"/>
            </a:endParaRPr>
          </a:p>
        </p:txBody>
      </p:sp>
      <p:sp>
        <p:nvSpPr>
          <p:cNvPr id="235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t>Majority of Aboriginal People live in Western Canada</a:t>
            </a:r>
          </a:p>
          <a:p>
            <a:pPr eaLnBrk="1" hangingPunct="1">
              <a:spcBef>
                <a:spcPct val="0"/>
              </a:spcBef>
            </a:pPr>
            <a:r>
              <a:rPr lang="en-US" smtClean="0"/>
              <a:t>A large % of that population is young, </a:t>
            </a:r>
          </a:p>
          <a:p>
            <a:pPr eaLnBrk="1" hangingPunct="1">
              <a:spcBef>
                <a:spcPct val="0"/>
              </a:spcBef>
            </a:pPr>
            <a:r>
              <a:rPr lang="en-US" smtClean="0"/>
              <a:t>but a smaller percentage of those young people live with both their parents than do their Non -AB counterparts</a:t>
            </a:r>
          </a:p>
          <a:p>
            <a:pPr eaLnBrk="1" hangingPunct="1">
              <a:spcBef>
                <a:spcPct val="0"/>
              </a:spcBef>
            </a:pPr>
            <a:endParaRPr lang="en-US" smtClean="0"/>
          </a:p>
        </p:txBody>
      </p:sp>
    </p:spTree>
    <p:extLst>
      <p:ext uri="{BB962C8B-B14F-4D97-AF65-F5344CB8AC3E}">
        <p14:creationId xmlns:p14="http://schemas.microsoft.com/office/powerpoint/2010/main" val="2400877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5F053E96-8ED0-417C-818E-BDFF26C9D4E3}" type="slidenum">
              <a:rPr lang="en-US" sz="1200">
                <a:latin typeface="Calibri" panose="020F0502020204030204" pitchFamily="34" charset="0"/>
              </a:rPr>
              <a:pPr eaLnBrk="1" hangingPunct="1"/>
              <a:t>6</a:t>
            </a:fld>
            <a:endParaRPr lang="en-US" sz="1200">
              <a:latin typeface="Calibri" panose="020F0502020204030204" pitchFamily="34" charset="0"/>
            </a:endParaRPr>
          </a:p>
        </p:txBody>
      </p:sp>
      <p:sp>
        <p:nvSpPr>
          <p:cNvPr id="256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Rectangle 3"/>
          <p:cNvSpPr>
            <a:spLocks noGrp="1" noChangeArrowheads="1"/>
          </p:cNvSpPr>
          <p:nvPr>
            <p:ph type="body" idx="1"/>
          </p:nvPr>
        </p:nvSpPr>
        <p:spPr bwMode="auto"/>
        <p:txBody>
          <a:bodyPr/>
          <a:lstStyle/>
          <a:p>
            <a:pPr eaLnBrk="1" hangingPunct="1">
              <a:spcBef>
                <a:spcPct val="0"/>
              </a:spcBef>
            </a:pPr>
            <a:r>
              <a:rPr lang="en-US" smtClean="0">
                <a:latin typeface="Papyrus" panose="03070502060502030205" pitchFamily="66" charset="0"/>
              </a:rPr>
              <a:t>Of children age 4 or younger in Western Canada in 2006, </a:t>
            </a:r>
          </a:p>
          <a:p>
            <a:pPr eaLnBrk="1" hangingPunct="1">
              <a:spcBef>
                <a:spcPct val="0"/>
              </a:spcBef>
            </a:pPr>
            <a:r>
              <a:rPr lang="en-US" smtClean="0">
                <a:latin typeface="Papyrus" panose="03070502060502030205" pitchFamily="66" charset="0"/>
              </a:rPr>
              <a:t>1 in 8 was Aboriginal. </a:t>
            </a:r>
          </a:p>
          <a:p>
            <a:pPr eaLnBrk="1" hangingPunct="1">
              <a:spcBef>
                <a:spcPct val="0"/>
              </a:spcBef>
            </a:pPr>
            <a:r>
              <a:rPr lang="en-US" smtClean="0">
                <a:latin typeface="Papyrus" panose="03070502060502030205" pitchFamily="66" charset="0"/>
              </a:rPr>
              <a:t>These are our current elementary students .</a:t>
            </a:r>
          </a:p>
          <a:p>
            <a:pPr eaLnBrk="1" hangingPunct="1">
              <a:spcBef>
                <a:spcPct val="0"/>
              </a:spcBef>
            </a:pPr>
            <a:r>
              <a:rPr lang="en-US" smtClean="0">
                <a:latin typeface="Papyrus" panose="03070502060502030205" pitchFamily="66" charset="0"/>
              </a:rPr>
              <a:t>The question is will they be our future secondary grads? </a:t>
            </a:r>
          </a:p>
          <a:p>
            <a:pPr eaLnBrk="1" hangingPunct="1">
              <a:spcBef>
                <a:spcPct val="0"/>
              </a:spcBef>
            </a:pPr>
            <a:endParaRPr lang="en-US" sz="1000" smtClean="0">
              <a:solidFill>
                <a:schemeClr val="bg1"/>
              </a:solidFill>
              <a:effectLst>
                <a:outerShdw blurRad="38100" dist="38100" dir="2700000" algn="tl">
                  <a:srgbClr val="C0C0C0"/>
                </a:outerShdw>
              </a:effectLst>
              <a:latin typeface="Papyrus" panose="03070502060502030205" pitchFamily="66" charset="0"/>
            </a:endParaRPr>
          </a:p>
        </p:txBody>
      </p:sp>
    </p:spTree>
    <p:extLst>
      <p:ext uri="{BB962C8B-B14F-4D97-AF65-F5344CB8AC3E}">
        <p14:creationId xmlns:p14="http://schemas.microsoft.com/office/powerpoint/2010/main" val="39560262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5E7C118A-453F-4150-B447-C110DE6091D9}" type="slidenum">
              <a:rPr lang="en-US" sz="1200">
                <a:latin typeface="Calibri" panose="020F0502020204030204" pitchFamily="34" charset="0"/>
              </a:rPr>
              <a:pPr eaLnBrk="1" hangingPunct="1"/>
              <a:t>7</a:t>
            </a:fld>
            <a:endParaRPr lang="en-US" sz="1200">
              <a:latin typeface="Calibri" panose="020F0502020204030204" pitchFamily="34" charset="0"/>
            </a:endParaRPr>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Rectangle 3"/>
          <p:cNvSpPr>
            <a:spLocks noGrp="1" noChangeArrowheads="1"/>
          </p:cNvSpPr>
          <p:nvPr>
            <p:ph type="body" idx="1"/>
          </p:nvPr>
        </p:nvSpPr>
        <p:spPr bwMode="auto"/>
        <p:txBody>
          <a:bodyPr/>
          <a:lstStyle/>
          <a:p>
            <a:pPr eaLnBrk="1" hangingPunct="1">
              <a:spcBef>
                <a:spcPct val="0"/>
              </a:spcBef>
            </a:pPr>
            <a:r>
              <a:rPr lang="en-US" smtClean="0"/>
              <a:t>So…how do </a:t>
            </a:r>
            <a:r>
              <a:rPr lang="en-US" sz="1000" smtClean="0">
                <a:solidFill>
                  <a:schemeClr val="bg1"/>
                </a:solidFill>
                <a:effectLst>
                  <a:outerShdw blurRad="38100" dist="38100" dir="2700000" algn="tl">
                    <a:srgbClr val="C0C0C0"/>
                  </a:outerShdw>
                </a:effectLst>
                <a:latin typeface="Papyrus" panose="03070502060502030205" pitchFamily="66" charset="0"/>
              </a:rPr>
              <a:t>Aboriginal youth fit into</a:t>
            </a:r>
            <a:br>
              <a:rPr lang="en-US" sz="1000" smtClean="0">
                <a:solidFill>
                  <a:schemeClr val="bg1"/>
                </a:solidFill>
                <a:effectLst>
                  <a:outerShdw blurRad="38100" dist="38100" dir="2700000" algn="tl">
                    <a:srgbClr val="C0C0C0"/>
                  </a:outerShdw>
                </a:effectLst>
                <a:latin typeface="Papyrus" panose="03070502060502030205" pitchFamily="66" charset="0"/>
              </a:rPr>
            </a:br>
            <a:r>
              <a:rPr lang="en-US" sz="1000" smtClean="0">
                <a:solidFill>
                  <a:schemeClr val="bg1"/>
                </a:solidFill>
                <a:effectLst>
                  <a:outerShdw blurRad="38100" dist="38100" dir="2700000" algn="tl">
                    <a:srgbClr val="C0C0C0"/>
                  </a:outerShdw>
                </a:effectLst>
                <a:latin typeface="Papyrus" panose="03070502060502030205" pitchFamily="66" charset="0"/>
              </a:rPr>
              <a:t> the context of the broader project</a:t>
            </a:r>
          </a:p>
        </p:txBody>
      </p:sp>
    </p:spTree>
    <p:extLst>
      <p:ext uri="{BB962C8B-B14F-4D97-AF65-F5344CB8AC3E}">
        <p14:creationId xmlns:p14="http://schemas.microsoft.com/office/powerpoint/2010/main" val="14743670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z="1800" smtClean="0">
                <a:solidFill>
                  <a:schemeClr val="bg2"/>
                </a:solidFill>
                <a:latin typeface="Papyrus" panose="03070502060502030205" pitchFamily="66" charset="0"/>
              </a:rPr>
              <a:t>Before we answer that question it’s important to mention…</a:t>
            </a:r>
          </a:p>
          <a:p>
            <a:pPr eaLnBrk="1" hangingPunct="1">
              <a:spcBef>
                <a:spcPct val="0"/>
              </a:spcBef>
            </a:pPr>
            <a:r>
              <a:rPr lang="en-US" sz="1800" smtClean="0">
                <a:solidFill>
                  <a:schemeClr val="bg2"/>
                </a:solidFill>
                <a:latin typeface="Papyrus" panose="03070502060502030205" pitchFamily="66" charset="0"/>
              </a:rPr>
              <a:t>We recognize that many Aboriginal students are labeled as having a disability – including LD</a:t>
            </a:r>
          </a:p>
          <a:p>
            <a:pPr eaLnBrk="1" hangingPunct="1">
              <a:spcBef>
                <a:spcPct val="0"/>
              </a:spcBef>
            </a:pPr>
            <a:r>
              <a:rPr lang="en-US" sz="1800" smtClean="0">
                <a:solidFill>
                  <a:schemeClr val="bg2"/>
                </a:solidFill>
                <a:latin typeface="Papyrus" panose="03070502060502030205" pitchFamily="66" charset="0"/>
              </a:rPr>
              <a:t>However, traditional Aboriginal worldviews see each individual holistically and as having a gift.  T</a:t>
            </a:r>
            <a:r>
              <a:rPr lang="en-US" smtClean="0">
                <a:solidFill>
                  <a:schemeClr val="bg2"/>
                </a:solidFill>
              </a:rPr>
              <a:t>he concept of LD is at odds with</a:t>
            </a:r>
            <a:r>
              <a:rPr lang="en-US" sz="1800" smtClean="0">
                <a:solidFill>
                  <a:schemeClr val="bg2"/>
                </a:solidFill>
                <a:latin typeface="Papyrus" panose="03070502060502030205" pitchFamily="66" charset="0"/>
              </a:rPr>
              <a:t> traditional ways because it identifies 1 part of the child.</a:t>
            </a:r>
          </a:p>
          <a:p>
            <a:pPr eaLnBrk="1" hangingPunct="1">
              <a:spcBef>
                <a:spcPct val="0"/>
              </a:spcBef>
            </a:pPr>
            <a:r>
              <a:rPr lang="en-US" sz="1800" smtClean="0">
                <a:solidFill>
                  <a:schemeClr val="bg2"/>
                </a:solidFill>
                <a:latin typeface="Papyrus" panose="03070502060502030205" pitchFamily="66" charset="0"/>
              </a:rPr>
              <a:t>So we have chosen to refrain from discussing LD in this presentation</a:t>
            </a:r>
          </a:p>
          <a:p>
            <a:pPr eaLnBrk="1" hangingPunct="1">
              <a:spcBef>
                <a:spcPct val="0"/>
              </a:spcBef>
            </a:pPr>
            <a:r>
              <a:rPr lang="en-US" sz="1800" smtClean="0">
                <a:solidFill>
                  <a:schemeClr val="bg2"/>
                </a:solidFill>
                <a:latin typeface="Papyrus" panose="03070502060502030205" pitchFamily="66" charset="0"/>
              </a:rPr>
              <a:t>Further info about #’s of Aboriginal children and youth w LD and other specific special needs</a:t>
            </a:r>
          </a:p>
          <a:p>
            <a:pPr eaLnBrk="1" hangingPunct="1">
              <a:spcBef>
                <a:spcPct val="0"/>
              </a:spcBef>
            </a:pPr>
            <a:r>
              <a:rPr lang="en-US" sz="1800" smtClean="0">
                <a:solidFill>
                  <a:schemeClr val="bg2"/>
                </a:solidFill>
                <a:latin typeface="Papyrus" panose="03070502060502030205" pitchFamily="66" charset="0"/>
              </a:rPr>
              <a:t>See census and the youth justice report in our supplemental resources</a:t>
            </a:r>
          </a:p>
        </p:txBody>
      </p:sp>
    </p:spTree>
    <p:extLst>
      <p:ext uri="{BB962C8B-B14F-4D97-AF65-F5344CB8AC3E}">
        <p14:creationId xmlns:p14="http://schemas.microsoft.com/office/powerpoint/2010/main" val="3079011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We are not narrowing our focus to struggling youth with LD but we recognize that  </a:t>
            </a:r>
          </a:p>
          <a:p>
            <a:pPr eaLnBrk="1" hangingPunct="1"/>
            <a:r>
              <a:rPr lang="en-US" smtClean="0"/>
              <a:t>Aboriginal youth are struggling incredibly</a:t>
            </a:r>
          </a:p>
          <a:p>
            <a:pPr eaLnBrk="1" hangingPunct="1"/>
            <a:r>
              <a:rPr lang="en-US" smtClean="0"/>
              <a:t>AB youth are over represented in the Justice System </a:t>
            </a:r>
          </a:p>
          <a:p>
            <a:pPr eaLnBrk="1" hangingPunct="1"/>
            <a:r>
              <a:rPr lang="en-US" smtClean="0"/>
              <a:t>As are a youth with a disability of one kind or another </a:t>
            </a:r>
          </a:p>
          <a:p>
            <a:pPr eaLnBrk="1" hangingPunct="1"/>
            <a:endParaRPr lang="en-US" smtClean="0"/>
          </a:p>
          <a:p>
            <a:pPr eaLnBrk="1" hangingPunct="1"/>
            <a:r>
              <a:rPr lang="en-US" smtClean="0"/>
              <a:t>In 2003 department of Justice Canada took a snapshot of youth in custody</a:t>
            </a:r>
          </a:p>
          <a:p>
            <a:pPr eaLnBrk="1" hangingPunct="1"/>
            <a:r>
              <a:rPr lang="en-US" smtClean="0">
                <a:solidFill>
                  <a:schemeClr val="bg1"/>
                </a:solidFill>
              </a:rPr>
              <a:t>Incarceration rate of Aboriginal youth:  64.5 per 10,000 population</a:t>
            </a:r>
          </a:p>
          <a:p>
            <a:pPr eaLnBrk="1" hangingPunct="1"/>
            <a:r>
              <a:rPr lang="en-US" smtClean="0">
                <a:solidFill>
                  <a:schemeClr val="bg1"/>
                </a:solidFill>
              </a:rPr>
              <a:t>Incarceration rate of Non-AB youth: 8.2 per 10,000 population</a:t>
            </a:r>
          </a:p>
        </p:txBody>
      </p:sp>
    </p:spTree>
    <p:extLst>
      <p:ext uri="{BB962C8B-B14F-4D97-AF65-F5344CB8AC3E}">
        <p14:creationId xmlns:p14="http://schemas.microsoft.com/office/powerpoint/2010/main" val="3447706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4038600" cy="1981200"/>
          </a:xfrm>
        </p:spPr>
        <p:txBody>
          <a:bodyPr/>
          <a:lstStyle>
            <a:lvl1pPr algn="l">
              <a:defRPr>
                <a:effectLst>
                  <a:outerShdw blurRad="50800" dist="38100" dir="2700000" algn="tl" rotWithShape="0">
                    <a:prstClr val="black">
                      <a:alpha val="4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2286000"/>
            <a:ext cx="3733800" cy="2743200"/>
          </a:xfrm>
        </p:spPr>
        <p:txBody>
          <a:bodyPr/>
          <a:lstStyle>
            <a:lvl1pPr marL="0" indent="0" algn="l">
              <a:buNone/>
              <a:defRPr>
                <a:solidFill>
                  <a:schemeClr val="tx1">
                    <a:tint val="75000"/>
                  </a:schemeClr>
                </a:solidFill>
                <a:effectLst>
                  <a:outerShdw blurRad="50800" dist="38100" dir="2700000" algn="tl"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fld id="{AA1AD5D6-3382-4A21-B06E-609579E41BAF}" type="datetime1">
              <a:rPr lang="en-US"/>
              <a:pPr/>
              <a:t>3/19/2013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8957EF5-22B7-4C41-8D7B-75B886F5E53C}" type="slidenum">
              <a:rPr lang="en-US"/>
              <a:pPr/>
              <a:t>‹#›</a:t>
            </a:fld>
            <a:endParaRPr lang="en-US"/>
          </a:p>
        </p:txBody>
      </p:sp>
    </p:spTree>
    <p:extLst>
      <p:ext uri="{BB962C8B-B14F-4D97-AF65-F5344CB8AC3E}">
        <p14:creationId xmlns:p14="http://schemas.microsoft.com/office/powerpoint/2010/main" val="610283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F448CF4-389E-4607-ABFA-EA3B0239D524}" type="datetime1">
              <a:rPr lang="en-US"/>
              <a:pPr/>
              <a:t>3/19/2013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A5BD5AA-9383-43B9-B748-D47A1D2D1433}" type="slidenum">
              <a:rPr lang="en-US"/>
              <a:pPr/>
              <a:t>‹#›</a:t>
            </a:fld>
            <a:endParaRPr lang="en-US"/>
          </a:p>
        </p:txBody>
      </p:sp>
    </p:spTree>
    <p:extLst>
      <p:ext uri="{BB962C8B-B14F-4D97-AF65-F5344CB8AC3E}">
        <p14:creationId xmlns:p14="http://schemas.microsoft.com/office/powerpoint/2010/main" val="517025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40DE75F-0891-412A-8137-580A8B94EFD9}" type="datetime1">
              <a:rPr lang="en-US"/>
              <a:pPr/>
              <a:t>3/19/2013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CC0CF94-34AC-4CCF-A126-3C5F76BC418D}" type="slidenum">
              <a:rPr lang="en-US"/>
              <a:pPr/>
              <a:t>‹#›</a:t>
            </a:fld>
            <a:endParaRPr lang="en-US"/>
          </a:p>
        </p:txBody>
      </p:sp>
    </p:spTree>
    <p:extLst>
      <p:ext uri="{BB962C8B-B14F-4D97-AF65-F5344CB8AC3E}">
        <p14:creationId xmlns:p14="http://schemas.microsoft.com/office/powerpoint/2010/main" val="2375277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http://farm4.static.flickr.com/3070/2761050119_ef2e86b709_b.jpg"/>
          <p:cNvPicPr>
            <a:picLocks noChangeAspect="1" noChangeArrowheads="1"/>
          </p:cNvPicPr>
          <p:nvPr/>
        </p:nvPicPr>
        <p:blipFill>
          <a:blip r:embed="rId2">
            <a:extLst>
              <a:ext uri="{28A0092B-C50C-407E-A947-70E740481C1C}">
                <a14:useLocalDpi xmlns:a14="http://schemas.microsoft.com/office/drawing/2010/main" val="0"/>
              </a:ext>
            </a:extLst>
          </a:blip>
          <a:srcRect l="11069" b="88835"/>
          <a:stretch>
            <a:fillRect/>
          </a:stretch>
        </p:blipFill>
        <p:spPr bwMode="auto">
          <a:xfrm>
            <a:off x="2362200" y="0"/>
            <a:ext cx="6781800" cy="232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ttp://farm4.static.flickr.com/3070/2761050119_ef2e86b709_b.jpg"/>
          <p:cNvPicPr>
            <a:picLocks noChangeAspect="1" noChangeArrowheads="1"/>
          </p:cNvPicPr>
          <p:nvPr/>
        </p:nvPicPr>
        <p:blipFill>
          <a:blip r:embed="rId2">
            <a:extLst>
              <a:ext uri="{28A0092B-C50C-407E-A947-70E740481C1C}">
                <a14:useLocalDpi xmlns:a14="http://schemas.microsoft.com/office/drawing/2010/main" val="0"/>
              </a:ext>
            </a:extLst>
          </a:blip>
          <a:srcRect l="11069" r="48190" b="28662"/>
          <a:stretch>
            <a:fillRect/>
          </a:stretch>
        </p:blipFill>
        <p:spPr bwMode="auto">
          <a:xfrm>
            <a:off x="0" y="0"/>
            <a:ext cx="6019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http://farm4.static.flickr.com/3070/2761050119_ef2e86b709_b.jpg"/>
          <p:cNvPicPr>
            <a:picLocks noChangeAspect="1" noChangeArrowheads="1"/>
          </p:cNvPicPr>
          <p:nvPr/>
        </p:nvPicPr>
        <p:blipFill>
          <a:blip r:embed="rId2">
            <a:extLst>
              <a:ext uri="{28A0092B-C50C-407E-A947-70E740481C1C}">
                <a14:useLocalDpi xmlns:a14="http://schemas.microsoft.com/office/drawing/2010/main" val="0"/>
              </a:ext>
            </a:extLst>
          </a:blip>
          <a:srcRect l="40047" t="8614" r="17986"/>
          <a:stretch>
            <a:fillRect/>
          </a:stretch>
        </p:blipFill>
        <p:spPr bwMode="auto">
          <a:xfrm>
            <a:off x="5943600" y="2209800"/>
            <a:ext cx="3200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http://farm4.static.flickr.com/3070/2761050119_ef2e86b709_b.jpg"/>
          <p:cNvPicPr>
            <a:picLocks noChangeAspect="1" noChangeArrowheads="1"/>
          </p:cNvPicPr>
          <p:nvPr/>
        </p:nvPicPr>
        <p:blipFill>
          <a:blip r:embed="rId2">
            <a:extLst>
              <a:ext uri="{28A0092B-C50C-407E-A947-70E740481C1C}">
                <a14:useLocalDpi xmlns:a14="http://schemas.microsoft.com/office/drawing/2010/main" val="0"/>
              </a:ext>
            </a:extLst>
          </a:blip>
          <a:srcRect l="34274" t="19023" r="48190" b="45308"/>
          <a:stretch>
            <a:fillRect/>
          </a:stretch>
        </p:blipFill>
        <p:spPr bwMode="auto">
          <a:xfrm>
            <a:off x="4267200" y="1828800"/>
            <a:ext cx="2590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lvl1pPr>
              <a:defRPr sz="5400">
                <a:effectLst>
                  <a:outerShdw blurRad="50800" dist="38100" dir="2700000" algn="tl" rotWithShape="0">
                    <a:prstClr val="black">
                      <a:alpha val="40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6400800" cy="4525963"/>
          </a:xfrm>
        </p:spPr>
        <p:txBody>
          <a:bodyPr/>
          <a:lstStyle>
            <a:lvl1pPr>
              <a:defRPr>
                <a:effectLst>
                  <a:outerShdw blurRad="50800" dist="38100" dir="2700000" algn="tl" rotWithShape="0">
                    <a:prstClr val="black">
                      <a:alpha val="40000"/>
                    </a:prstClr>
                  </a:outerShdw>
                </a:effectLst>
              </a:defRPr>
            </a:lvl1pPr>
            <a:lvl2pPr>
              <a:defRPr>
                <a:effectLst>
                  <a:outerShdw blurRad="50800" dist="38100" dir="2700000" algn="tl" rotWithShape="0">
                    <a:prstClr val="black">
                      <a:alpha val="40000"/>
                    </a:prstClr>
                  </a:outerShdw>
                </a:effectLst>
              </a:defRPr>
            </a:lvl2pPr>
            <a:lvl3pPr>
              <a:defRPr>
                <a:effectLst>
                  <a:outerShdw blurRad="50800" dist="38100" dir="2700000" algn="tl" rotWithShape="0">
                    <a:prstClr val="black">
                      <a:alpha val="40000"/>
                    </a:prstClr>
                  </a:outerShdw>
                </a:effectLst>
              </a:defRPr>
            </a:lvl3pPr>
            <a:lvl4pPr>
              <a:defRPr>
                <a:effectLst>
                  <a:outerShdw blurRad="50800" dist="38100" dir="2700000" algn="tl" rotWithShape="0">
                    <a:prstClr val="black">
                      <a:alpha val="40000"/>
                    </a:prstClr>
                  </a:outerShdw>
                </a:effectLst>
              </a:defRPr>
            </a:lvl4pPr>
            <a:lvl5pPr>
              <a:defRPr>
                <a:effectLst>
                  <a:outerShdw blurRad="50800" dist="38100" dir="2700000" algn="tl" rotWithShape="0">
                    <a:prstClr val="black">
                      <a:alpha val="40000"/>
                    </a:prstClr>
                  </a:outerShdw>
                </a:effect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3"/>
          <p:cNvSpPr>
            <a:spLocks noGrp="1"/>
          </p:cNvSpPr>
          <p:nvPr>
            <p:ph type="dt" sz="half" idx="10"/>
          </p:nvPr>
        </p:nvSpPr>
        <p:spPr/>
        <p:txBody>
          <a:bodyPr/>
          <a:lstStyle>
            <a:lvl1pPr>
              <a:defRPr/>
            </a:lvl1pPr>
          </a:lstStyle>
          <a:p>
            <a:fld id="{D583873C-0406-4B42-9F35-70C5E6736EE2}" type="datetime1">
              <a:rPr lang="en-US"/>
              <a:pPr/>
              <a:t>3/19/2013</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fld id="{4B165802-5A3D-465E-81EC-B7A810E8D65E}" type="slidenum">
              <a:rPr lang="en-US"/>
              <a:pPr/>
              <a:t>‹#›</a:t>
            </a:fld>
            <a:endParaRPr lang="en-US"/>
          </a:p>
        </p:txBody>
      </p:sp>
    </p:spTree>
    <p:extLst>
      <p:ext uri="{BB962C8B-B14F-4D97-AF65-F5344CB8AC3E}">
        <p14:creationId xmlns:p14="http://schemas.microsoft.com/office/powerpoint/2010/main" val="2231043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A8E9290-5443-440F-8EA3-9111F02A2836}" type="datetime1">
              <a:rPr lang="en-US"/>
              <a:pPr/>
              <a:t>3/19/2013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4F4D87D-D42C-4973-9D71-913F8B197C18}" type="slidenum">
              <a:rPr lang="en-US"/>
              <a:pPr/>
              <a:t>‹#›</a:t>
            </a:fld>
            <a:endParaRPr lang="en-US"/>
          </a:p>
        </p:txBody>
      </p:sp>
    </p:spTree>
    <p:extLst>
      <p:ext uri="{BB962C8B-B14F-4D97-AF65-F5344CB8AC3E}">
        <p14:creationId xmlns:p14="http://schemas.microsoft.com/office/powerpoint/2010/main" val="2874476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9F08A817-68BA-4B37-89A9-598FA064AEF9}" type="datetime1">
              <a:rPr lang="en-US"/>
              <a:pPr/>
              <a:t>3/19/2013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90AA901-70BB-4C72-88C0-7CDC11C1D4A9}" type="slidenum">
              <a:rPr lang="en-US"/>
              <a:pPr/>
              <a:t>‹#›</a:t>
            </a:fld>
            <a:endParaRPr lang="en-US"/>
          </a:p>
        </p:txBody>
      </p:sp>
    </p:spTree>
    <p:extLst>
      <p:ext uri="{BB962C8B-B14F-4D97-AF65-F5344CB8AC3E}">
        <p14:creationId xmlns:p14="http://schemas.microsoft.com/office/powerpoint/2010/main" val="3093479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E01648C3-10F3-4FF6-9903-DC7D7174D335}" type="datetime1">
              <a:rPr lang="en-US"/>
              <a:pPr/>
              <a:t>3/19/2013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86C612DC-3F86-44D3-8596-C9B48F684F09}" type="slidenum">
              <a:rPr lang="en-US"/>
              <a:pPr/>
              <a:t>‹#›</a:t>
            </a:fld>
            <a:endParaRPr lang="en-US"/>
          </a:p>
        </p:txBody>
      </p:sp>
    </p:spTree>
    <p:extLst>
      <p:ext uri="{BB962C8B-B14F-4D97-AF65-F5344CB8AC3E}">
        <p14:creationId xmlns:p14="http://schemas.microsoft.com/office/powerpoint/2010/main" val="228003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6500440E-7534-49AB-BAC7-27BD5926A6E1}" type="datetime1">
              <a:rPr lang="en-US"/>
              <a:pPr/>
              <a:t>3/19/2013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B7776907-867F-4368-88D2-F02878DEF6EB}" type="slidenum">
              <a:rPr lang="en-US"/>
              <a:pPr/>
              <a:t>‹#›</a:t>
            </a:fld>
            <a:endParaRPr lang="en-US"/>
          </a:p>
        </p:txBody>
      </p:sp>
    </p:spTree>
    <p:extLst>
      <p:ext uri="{BB962C8B-B14F-4D97-AF65-F5344CB8AC3E}">
        <p14:creationId xmlns:p14="http://schemas.microsoft.com/office/powerpoint/2010/main" val="408973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E5338CB2-0F55-482C-8F93-FD51E584AFB3}" type="datetime1">
              <a:rPr lang="en-US"/>
              <a:pPr/>
              <a:t>3/19/2013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F020B632-A4B0-4366-96E6-1FFD6CF06A47}" type="slidenum">
              <a:rPr lang="en-US"/>
              <a:pPr/>
              <a:t>‹#›</a:t>
            </a:fld>
            <a:endParaRPr lang="en-US"/>
          </a:p>
        </p:txBody>
      </p:sp>
    </p:spTree>
    <p:extLst>
      <p:ext uri="{BB962C8B-B14F-4D97-AF65-F5344CB8AC3E}">
        <p14:creationId xmlns:p14="http://schemas.microsoft.com/office/powerpoint/2010/main" val="241044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E2078F3C-54DB-418C-ADD5-934EA74ADA77}" type="datetime1">
              <a:rPr lang="en-US"/>
              <a:pPr/>
              <a:t>3/19/2013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C516163-86E4-4DF4-9682-CA12548083FB}" type="slidenum">
              <a:rPr lang="en-US"/>
              <a:pPr/>
              <a:t>‹#›</a:t>
            </a:fld>
            <a:endParaRPr lang="en-US"/>
          </a:p>
        </p:txBody>
      </p:sp>
    </p:spTree>
    <p:extLst>
      <p:ext uri="{BB962C8B-B14F-4D97-AF65-F5344CB8AC3E}">
        <p14:creationId xmlns:p14="http://schemas.microsoft.com/office/powerpoint/2010/main" val="3324921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142E4837-229B-43A1-B59D-77189633FA0F}" type="datetime1">
              <a:rPr lang="en-US"/>
              <a:pPr/>
              <a:t>3/19/2013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83FA0C22-27C7-4BBA-AD1E-4D6A09223CB4}" type="slidenum">
              <a:rPr lang="en-US"/>
              <a:pPr/>
              <a:t>‹#›</a:t>
            </a:fld>
            <a:endParaRPr lang="en-US"/>
          </a:p>
        </p:txBody>
      </p:sp>
    </p:spTree>
    <p:extLst>
      <p:ext uri="{BB962C8B-B14F-4D97-AF65-F5344CB8AC3E}">
        <p14:creationId xmlns:p14="http://schemas.microsoft.com/office/powerpoint/2010/main" val="1441275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1026" name="Picture 2" descr="http://farm4.static.flickr.com/3070/2761050119_ef2e86b709_b.jpg"/>
          <p:cNvPicPr>
            <a:picLocks noChangeAspect="1" noChangeArrowheads="1"/>
          </p:cNvPicPr>
          <p:nvPr/>
        </p:nvPicPr>
        <p:blipFill>
          <a:blip r:embed="rId13">
            <a:extLst>
              <a:ext uri="{28A0092B-C50C-407E-A947-70E740481C1C}">
                <a14:useLocalDpi xmlns:a14="http://schemas.microsoft.com/office/drawing/2010/main" val="0"/>
              </a:ext>
            </a:extLst>
          </a:blip>
          <a:srcRect l="11069"/>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600200"/>
            <a:ext cx="3810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anose="020F0502020204030204" pitchFamily="34" charset="0"/>
              </a:defRPr>
            </a:lvl1pPr>
          </a:lstStyle>
          <a:p>
            <a:fld id="{5FB8479E-66A9-4838-93F0-1119D30C5436}" type="datetime1">
              <a:rPr lang="en-US"/>
              <a:pPr/>
              <a:t>3/19/2013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763807AB-DFF9-487E-A94D-9A41EE0916C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7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800" kern="1200">
          <a:solidFill>
            <a:schemeClr val="tx1"/>
          </a:solidFill>
          <a:latin typeface="Estrangelo Edessa" pitchFamily="66" charset="0"/>
          <a:ea typeface="ＭＳ Ｐゴシック" panose="020B0600070205080204" pitchFamily="34" charset="-128"/>
          <a:cs typeface="Estrangelo Edessa" pitchFamily="66" charset="0"/>
        </a:defRPr>
      </a:lvl1pPr>
      <a:lvl2pPr algn="ctr" rtl="0" eaLnBrk="0" fontAlgn="base" hangingPunct="0">
        <a:spcBef>
          <a:spcPct val="0"/>
        </a:spcBef>
        <a:spcAft>
          <a:spcPct val="0"/>
        </a:spcAft>
        <a:defRPr sz="4800">
          <a:solidFill>
            <a:schemeClr val="tx1"/>
          </a:solidFill>
          <a:latin typeface="Estrangelo Edessa" pitchFamily="66" charset="0"/>
          <a:ea typeface="ＭＳ Ｐゴシック" panose="020B0600070205080204" pitchFamily="34" charset="-128"/>
        </a:defRPr>
      </a:lvl2pPr>
      <a:lvl3pPr algn="ctr" rtl="0" eaLnBrk="0" fontAlgn="base" hangingPunct="0">
        <a:spcBef>
          <a:spcPct val="0"/>
        </a:spcBef>
        <a:spcAft>
          <a:spcPct val="0"/>
        </a:spcAft>
        <a:defRPr sz="4800">
          <a:solidFill>
            <a:schemeClr val="tx1"/>
          </a:solidFill>
          <a:latin typeface="Estrangelo Edessa" pitchFamily="66" charset="0"/>
          <a:ea typeface="ＭＳ Ｐゴシック" panose="020B0600070205080204" pitchFamily="34" charset="-128"/>
        </a:defRPr>
      </a:lvl3pPr>
      <a:lvl4pPr algn="ctr" rtl="0" eaLnBrk="0" fontAlgn="base" hangingPunct="0">
        <a:spcBef>
          <a:spcPct val="0"/>
        </a:spcBef>
        <a:spcAft>
          <a:spcPct val="0"/>
        </a:spcAft>
        <a:defRPr sz="4800">
          <a:solidFill>
            <a:schemeClr val="tx1"/>
          </a:solidFill>
          <a:latin typeface="Estrangelo Edessa" pitchFamily="66" charset="0"/>
          <a:ea typeface="ＭＳ Ｐゴシック" panose="020B0600070205080204" pitchFamily="34" charset="-128"/>
        </a:defRPr>
      </a:lvl4pPr>
      <a:lvl5pPr algn="ctr" rtl="0" eaLnBrk="0" fontAlgn="base" hangingPunct="0">
        <a:spcBef>
          <a:spcPct val="0"/>
        </a:spcBef>
        <a:spcAft>
          <a:spcPct val="0"/>
        </a:spcAft>
        <a:defRPr sz="4800">
          <a:solidFill>
            <a:schemeClr val="tx1"/>
          </a:solidFill>
          <a:latin typeface="Estrangelo Edessa" pitchFamily="66" charset="0"/>
          <a:ea typeface="ＭＳ Ｐゴシック" panose="020B0600070205080204" pitchFamily="34" charset="-128"/>
        </a:defRPr>
      </a:lvl5pPr>
      <a:lvl6pPr marL="457200" algn="ctr" rtl="0" fontAlgn="base">
        <a:spcBef>
          <a:spcPct val="0"/>
        </a:spcBef>
        <a:spcAft>
          <a:spcPct val="0"/>
        </a:spcAft>
        <a:defRPr sz="4800">
          <a:solidFill>
            <a:schemeClr val="tx1"/>
          </a:solidFill>
          <a:latin typeface="Estrangelo Edessa" pitchFamily="66" charset="0"/>
        </a:defRPr>
      </a:lvl6pPr>
      <a:lvl7pPr marL="914400" algn="ctr" rtl="0" fontAlgn="base">
        <a:spcBef>
          <a:spcPct val="0"/>
        </a:spcBef>
        <a:spcAft>
          <a:spcPct val="0"/>
        </a:spcAft>
        <a:defRPr sz="4800">
          <a:solidFill>
            <a:schemeClr val="tx1"/>
          </a:solidFill>
          <a:latin typeface="Estrangelo Edessa" pitchFamily="66" charset="0"/>
        </a:defRPr>
      </a:lvl7pPr>
      <a:lvl8pPr marL="1371600" algn="ctr" rtl="0" fontAlgn="base">
        <a:spcBef>
          <a:spcPct val="0"/>
        </a:spcBef>
        <a:spcAft>
          <a:spcPct val="0"/>
        </a:spcAft>
        <a:defRPr sz="4800">
          <a:solidFill>
            <a:schemeClr val="tx1"/>
          </a:solidFill>
          <a:latin typeface="Estrangelo Edessa" pitchFamily="66" charset="0"/>
        </a:defRPr>
      </a:lvl8pPr>
      <a:lvl9pPr marL="1828800" algn="ctr" rtl="0" fontAlgn="base">
        <a:spcBef>
          <a:spcPct val="0"/>
        </a:spcBef>
        <a:spcAft>
          <a:spcPct val="0"/>
        </a:spcAft>
        <a:defRPr sz="4800">
          <a:solidFill>
            <a:schemeClr val="tx1"/>
          </a:solidFill>
          <a:latin typeface="Estrangelo Edessa" pitchFamily="66"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Estrangelo Edessa" pitchFamily="66" charset="0"/>
          <a:ea typeface="ＭＳ Ｐゴシック" panose="020B0600070205080204" pitchFamily="34" charset="-128"/>
          <a:cs typeface="Estrangelo Edessa" pitchFamily="66"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A6A6A6"/>
          </a:solidFill>
          <a:latin typeface="Estrangelo Edessa" pitchFamily="66" charset="0"/>
          <a:ea typeface="ＭＳ Ｐゴシック" pitchFamily="29" charset="-128"/>
          <a:cs typeface="Estrangelo Edessa" pitchFamily="66"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A6A6A6"/>
          </a:solidFill>
          <a:latin typeface="Estrangelo Edessa" pitchFamily="66" charset="0"/>
          <a:ea typeface="ＭＳ Ｐゴシック" pitchFamily="29" charset="-128"/>
          <a:cs typeface="Estrangelo Edessa" pitchFamily="66"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A6A6A6"/>
          </a:solidFill>
          <a:latin typeface="Estrangelo Edessa" pitchFamily="66" charset="0"/>
          <a:ea typeface="ＭＳ Ｐゴシック" pitchFamily="29" charset="-128"/>
          <a:cs typeface="Estrangelo Edessa" pitchFamily="66"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A6A6A6"/>
          </a:solidFill>
          <a:latin typeface="Estrangelo Edessa" pitchFamily="66" charset="0"/>
          <a:ea typeface="ＭＳ Ｐゴシック" pitchFamily="29" charset="-128"/>
          <a:cs typeface="Estrangelo Edessa" pitchFamily="66"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838200" y="1752600"/>
            <a:ext cx="7696200" cy="1524000"/>
          </a:xfrm>
        </p:spPr>
        <p:txBody>
          <a:bodyPr>
            <a:normAutofit/>
          </a:bodyPr>
          <a:lstStyle/>
          <a:p>
            <a:pPr algn="ctr" eaLnBrk="1" hangingPunct="1"/>
            <a:r>
              <a:rPr lang="en-US" sz="4300" smtClean="0">
                <a:solidFill>
                  <a:schemeClr val="bg1"/>
                </a:solidFill>
                <a:effectLst>
                  <a:outerShdw blurRad="38100" dist="38100" dir="2700000" algn="tl">
                    <a:srgbClr val="000000"/>
                  </a:outerShdw>
                </a:effectLst>
                <a:latin typeface="Papyrus" panose="03070502060502030205" pitchFamily="66" charset="0"/>
              </a:rPr>
              <a:t>…Integrating Aboriginal Ways </a:t>
            </a:r>
            <a:br>
              <a:rPr lang="en-US" sz="4300" smtClean="0">
                <a:solidFill>
                  <a:schemeClr val="bg1"/>
                </a:solidFill>
                <a:effectLst>
                  <a:outerShdw blurRad="38100" dist="38100" dir="2700000" algn="tl">
                    <a:srgbClr val="000000"/>
                  </a:outerShdw>
                </a:effectLst>
                <a:latin typeface="Papyrus" panose="03070502060502030205" pitchFamily="66" charset="0"/>
              </a:rPr>
            </a:br>
            <a:r>
              <a:rPr lang="en-US" sz="4300" smtClean="0">
                <a:solidFill>
                  <a:schemeClr val="bg1"/>
                </a:solidFill>
                <a:effectLst>
                  <a:outerShdw blurRad="38100" dist="38100" dir="2700000" algn="tl">
                    <a:srgbClr val="000000"/>
                  </a:outerShdw>
                </a:effectLst>
                <a:latin typeface="Papyrus" panose="03070502060502030205" pitchFamily="66" charset="0"/>
              </a:rPr>
              <a:t>of Knowing </a:t>
            </a:r>
            <a:r>
              <a:rPr lang="en-US" sz="4300" smtClean="0">
                <a:solidFill>
                  <a:schemeClr val="bg1"/>
                </a:solidFill>
                <a:effectLst>
                  <a:outerShdw blurRad="38100" dist="38100" dir="2700000" algn="tl">
                    <a:srgbClr val="000000"/>
                  </a:outerShdw>
                </a:effectLst>
              </a:rPr>
              <a:t>	</a:t>
            </a:r>
          </a:p>
        </p:txBody>
      </p:sp>
      <p:sp>
        <p:nvSpPr>
          <p:cNvPr id="2051" name="Rectangle 3"/>
          <p:cNvSpPr>
            <a:spLocks noGrp="1" noChangeArrowheads="1"/>
          </p:cNvSpPr>
          <p:nvPr>
            <p:ph type="subTitle" idx="1"/>
          </p:nvPr>
        </p:nvSpPr>
        <p:spPr>
          <a:xfrm>
            <a:off x="1219200" y="3657600"/>
            <a:ext cx="7620000" cy="1752600"/>
          </a:xfrm>
        </p:spPr>
        <p:txBody>
          <a:bodyPr>
            <a:normAutofit/>
          </a:bodyPr>
          <a:lstStyle/>
          <a:p>
            <a:pPr eaLnBrk="1" hangingPunct="1">
              <a:lnSpc>
                <a:spcPct val="80000"/>
              </a:lnSpc>
              <a:buFont typeface="Arial" pitchFamily="29" charset="0"/>
              <a:buNone/>
              <a:defRPr/>
            </a:pPr>
            <a:endParaRPr lang="en-US" sz="2800">
              <a:solidFill>
                <a:srgbClr val="898989"/>
              </a:solidFill>
              <a:effectLst>
                <a:outerShdw blurRad="38100" dist="38100" dir="2700000" algn="tl">
                  <a:srgbClr val="000000"/>
                </a:outerShdw>
              </a:effectLst>
              <a:latin typeface="Papyrus" pitchFamily="29" charset="0"/>
              <a:ea typeface="+mn-ea"/>
            </a:endParaRPr>
          </a:p>
          <a:p>
            <a:pPr eaLnBrk="1" hangingPunct="1">
              <a:lnSpc>
                <a:spcPct val="80000"/>
              </a:lnSpc>
              <a:buFont typeface="Arial" pitchFamily="29" charset="0"/>
              <a:buNone/>
              <a:defRPr/>
            </a:pPr>
            <a:endParaRPr lang="en-US" sz="2800">
              <a:solidFill>
                <a:srgbClr val="898989"/>
              </a:solidFill>
              <a:effectLst>
                <a:outerShdw blurRad="38100" dist="38100" dir="2700000" algn="tl">
                  <a:srgbClr val="000000"/>
                </a:outerShdw>
              </a:effectLst>
              <a:latin typeface="Papyrus" pitchFamily="29" charset="0"/>
              <a:ea typeface="+mn-ea"/>
            </a:endParaRPr>
          </a:p>
          <a:p>
            <a:pPr algn="r" eaLnBrk="1" hangingPunct="1">
              <a:lnSpc>
                <a:spcPct val="80000"/>
              </a:lnSpc>
              <a:buFont typeface="Arial" pitchFamily="29" charset="0"/>
              <a:buNone/>
              <a:defRPr/>
            </a:pPr>
            <a:r>
              <a:rPr lang="en-US" sz="1800">
                <a:solidFill>
                  <a:srgbClr val="898989"/>
                </a:solidFill>
                <a:effectLst>
                  <a:outerShdw blurRad="38100" dist="38100" dir="2700000" algn="tl">
                    <a:srgbClr val="000000"/>
                  </a:outerShdw>
                </a:effectLst>
                <a:latin typeface="Papyrus" pitchFamily="29" charset="0"/>
                <a:ea typeface="+mn-ea"/>
              </a:rPr>
              <a:t>	</a:t>
            </a:r>
            <a:r>
              <a:rPr lang="en-US" sz="2200">
                <a:solidFill>
                  <a:schemeClr val="bg1"/>
                </a:solidFill>
                <a:effectLst>
                  <a:outerShdw blurRad="38100" dist="38100" dir="2700000" algn="tl">
                    <a:srgbClr val="000000"/>
                  </a:outerShdw>
                </a:effectLst>
                <a:latin typeface="Papyrus" pitchFamily="29" charset="0"/>
                <a:ea typeface="+mn-ea"/>
              </a:rPr>
              <a:t>Gigi Hofer, Holly Schofield &amp; Jennifer Tieche</a:t>
            </a:r>
          </a:p>
          <a:p>
            <a:pPr algn="r" eaLnBrk="1" hangingPunct="1">
              <a:lnSpc>
                <a:spcPct val="80000"/>
              </a:lnSpc>
              <a:buFont typeface="Arial" pitchFamily="29" charset="0"/>
              <a:buNone/>
              <a:defRPr/>
            </a:pPr>
            <a:r>
              <a:rPr lang="en-US" sz="2200">
                <a:solidFill>
                  <a:schemeClr val="bg1"/>
                </a:solidFill>
                <a:effectLst>
                  <a:outerShdw blurRad="38100" dist="38100" dir="2700000" algn="tl">
                    <a:srgbClr val="000000"/>
                  </a:outerShdw>
                </a:effectLst>
                <a:latin typeface="Papyrus" pitchFamily="29" charset="0"/>
                <a:ea typeface="+mn-ea"/>
              </a:rPr>
              <a:t>April 2011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z="4900" b="1" smtClean="0">
                <a:solidFill>
                  <a:schemeClr val="bg1"/>
                </a:solidFill>
                <a:effectLst>
                  <a:outerShdw blurRad="38100" dist="38100" dir="2700000" algn="tl">
                    <a:srgbClr val="000000"/>
                  </a:outerShdw>
                </a:effectLst>
                <a:latin typeface="Papyrus" panose="03070502060502030205" pitchFamily="66" charset="0"/>
              </a:rPr>
              <a:t>Youth Justice Report 2009</a:t>
            </a:r>
            <a:endParaRPr lang="en-US" sz="4900" b="1" smtClean="0">
              <a:solidFill>
                <a:schemeClr val="bg1"/>
              </a:solidFill>
              <a:effectLst>
                <a:outerShdw blurRad="38100" dist="38100" dir="2700000" algn="tl">
                  <a:srgbClr val="000000"/>
                </a:outerShdw>
              </a:effectLst>
            </a:endParaRPr>
          </a:p>
        </p:txBody>
      </p:sp>
      <p:sp>
        <p:nvSpPr>
          <p:cNvPr id="7171" name="Rectangle 3"/>
          <p:cNvSpPr>
            <a:spLocks noGrp="1" noChangeArrowheads="1"/>
          </p:cNvSpPr>
          <p:nvPr>
            <p:ph type="body" idx="1"/>
          </p:nvPr>
        </p:nvSpPr>
        <p:spPr>
          <a:xfrm>
            <a:off x="685800" y="1524000"/>
            <a:ext cx="7772400" cy="4495800"/>
          </a:xfrm>
        </p:spPr>
        <p:txBody>
          <a:bodyPr>
            <a:normAutofit/>
          </a:bodyPr>
          <a:lstStyle/>
          <a:p>
            <a:pPr eaLnBrk="1" hangingPunct="1">
              <a:lnSpc>
                <a:spcPct val="90000"/>
              </a:lnSpc>
              <a:buFont typeface="Arial" pitchFamily="29" charset="0"/>
              <a:buNone/>
              <a:defRPr/>
            </a:pPr>
            <a:endParaRPr lang="en-US" sz="2800">
              <a:solidFill>
                <a:schemeClr val="bg1"/>
              </a:solidFill>
              <a:effectLst>
                <a:outerShdw blurRad="38100" dist="38100" dir="2700000" algn="tl">
                  <a:srgbClr val="000000"/>
                </a:outerShdw>
              </a:effectLst>
              <a:latin typeface="Papyrus" pitchFamily="29" charset="0"/>
              <a:ea typeface="+mn-ea"/>
            </a:endParaRPr>
          </a:p>
          <a:p>
            <a:pPr eaLnBrk="1" hangingPunct="1">
              <a:lnSpc>
                <a:spcPct val="90000"/>
              </a:lnSpc>
              <a:buFont typeface="Arial" pitchFamily="29" charset="0"/>
              <a:buChar char="•"/>
              <a:defRPr/>
            </a:pPr>
            <a:r>
              <a:rPr lang="en-US" sz="2800">
                <a:solidFill>
                  <a:schemeClr val="bg1"/>
                </a:solidFill>
                <a:effectLst>
                  <a:outerShdw blurRad="38100" dist="38100" dir="2700000" algn="tl">
                    <a:srgbClr val="000000"/>
                  </a:outerShdw>
                </a:effectLst>
                <a:latin typeface="Papyrus" pitchFamily="29" charset="0"/>
                <a:ea typeface="+mn-ea"/>
              </a:rPr>
              <a:t>collected data on all 50,551 children </a:t>
            </a:r>
          </a:p>
          <a:p>
            <a:pPr eaLnBrk="1" hangingPunct="1">
              <a:lnSpc>
                <a:spcPct val="90000"/>
              </a:lnSpc>
              <a:buFont typeface="Arial" pitchFamily="29" charset="0"/>
              <a:buNone/>
              <a:defRPr/>
            </a:pPr>
            <a:r>
              <a:rPr lang="en-US" sz="2800">
                <a:solidFill>
                  <a:schemeClr val="bg1"/>
                </a:solidFill>
                <a:effectLst>
                  <a:outerShdw blurRad="38100" dist="38100" dir="2700000" algn="tl">
                    <a:srgbClr val="000000"/>
                  </a:outerShdw>
                </a:effectLst>
                <a:latin typeface="Papyrus" pitchFamily="29" charset="0"/>
                <a:ea typeface="+mn-ea"/>
              </a:rPr>
              <a:t>	born in 1986 who were attending </a:t>
            </a:r>
          </a:p>
          <a:p>
            <a:pPr eaLnBrk="1" hangingPunct="1">
              <a:lnSpc>
                <a:spcPct val="90000"/>
              </a:lnSpc>
              <a:buFont typeface="Arial" pitchFamily="29" charset="0"/>
              <a:buNone/>
              <a:defRPr/>
            </a:pPr>
            <a:r>
              <a:rPr lang="en-US" sz="2800">
                <a:solidFill>
                  <a:schemeClr val="bg1"/>
                </a:solidFill>
                <a:effectLst>
                  <a:outerShdw blurRad="38100" dist="38100" dir="2700000" algn="tl">
                    <a:srgbClr val="000000"/>
                  </a:outerShdw>
                </a:effectLst>
                <a:latin typeface="Papyrus" pitchFamily="29" charset="0"/>
                <a:ea typeface="+mn-ea"/>
              </a:rPr>
              <a:t>	school in B.C. in 1997/98 </a:t>
            </a:r>
            <a:endParaRPr lang="en-US">
              <a:solidFill>
                <a:schemeClr val="bg1"/>
              </a:solidFill>
              <a:effectLst>
                <a:outerShdw blurRad="38100" dist="38100" dir="2700000" algn="tl">
                  <a:srgbClr val="000000"/>
                </a:outerShdw>
              </a:effectLst>
              <a:latin typeface="Helvetica" pitchFamily="29" charset="0"/>
              <a:ea typeface="+mn-ea"/>
            </a:endParaRPr>
          </a:p>
          <a:p>
            <a:pPr eaLnBrk="1" hangingPunct="1">
              <a:lnSpc>
                <a:spcPct val="90000"/>
              </a:lnSpc>
              <a:buFont typeface="Arial" pitchFamily="29" charset="0"/>
              <a:buChar char="•"/>
              <a:defRPr/>
            </a:pPr>
            <a:endParaRPr lang="en-US" sz="2800">
              <a:solidFill>
                <a:schemeClr val="bg1"/>
              </a:solidFill>
              <a:effectLst>
                <a:outerShdw blurRad="38100" dist="38100" dir="2700000" algn="tl">
                  <a:srgbClr val="000000"/>
                </a:outerShdw>
              </a:effectLst>
              <a:latin typeface="Papyrus" pitchFamily="29" charset="0"/>
              <a:ea typeface="+mn-ea"/>
            </a:endParaRPr>
          </a:p>
          <a:p>
            <a:pPr eaLnBrk="1" hangingPunct="1">
              <a:lnSpc>
                <a:spcPct val="90000"/>
              </a:lnSpc>
              <a:buFont typeface="Arial" pitchFamily="29" charset="0"/>
              <a:buChar char="•"/>
              <a:defRPr/>
            </a:pPr>
            <a:r>
              <a:rPr lang="en-US" sz="2800">
                <a:solidFill>
                  <a:schemeClr val="bg1"/>
                </a:solidFill>
                <a:effectLst>
                  <a:outerShdw blurRad="38100" dist="38100" dir="2700000" algn="tl">
                    <a:srgbClr val="000000"/>
                  </a:outerShdw>
                </a:effectLst>
                <a:latin typeface="Papyrus" pitchFamily="29" charset="0"/>
                <a:ea typeface="+mn-ea"/>
              </a:rPr>
              <a:t>focused on those living out side the </a:t>
            </a:r>
          </a:p>
          <a:p>
            <a:pPr eaLnBrk="1" hangingPunct="1">
              <a:lnSpc>
                <a:spcPct val="90000"/>
              </a:lnSpc>
              <a:buFont typeface="Arial" pitchFamily="29" charset="0"/>
              <a:buNone/>
              <a:defRPr/>
            </a:pPr>
            <a:r>
              <a:rPr lang="en-US" sz="2800">
                <a:solidFill>
                  <a:schemeClr val="bg1"/>
                </a:solidFill>
                <a:effectLst>
                  <a:outerShdw blurRad="38100" dist="38100" dir="2700000" algn="tl">
                    <a:srgbClr val="000000"/>
                  </a:outerShdw>
                </a:effectLst>
                <a:latin typeface="Papyrus" pitchFamily="29" charset="0"/>
                <a:ea typeface="+mn-ea"/>
              </a:rPr>
              <a:t>	parental home who had become </a:t>
            </a:r>
          </a:p>
          <a:p>
            <a:pPr eaLnBrk="1" hangingPunct="1">
              <a:lnSpc>
                <a:spcPct val="90000"/>
              </a:lnSpc>
              <a:buFont typeface="Arial" pitchFamily="29" charset="0"/>
              <a:buNone/>
              <a:defRPr/>
            </a:pPr>
            <a:r>
              <a:rPr lang="en-US" sz="2800">
                <a:solidFill>
                  <a:schemeClr val="bg1"/>
                </a:solidFill>
                <a:effectLst>
                  <a:outerShdw blurRad="38100" dist="38100" dir="2700000" algn="tl">
                    <a:srgbClr val="000000"/>
                  </a:outerShdw>
                </a:effectLst>
                <a:latin typeface="Papyrus" pitchFamily="29" charset="0"/>
                <a:ea typeface="+mn-ea"/>
              </a:rPr>
              <a:t>	involved with the youth justice system</a:t>
            </a:r>
          </a:p>
          <a:p>
            <a:pPr eaLnBrk="1" hangingPunct="1">
              <a:lnSpc>
                <a:spcPct val="90000"/>
              </a:lnSpc>
              <a:buFontTx/>
              <a:buNone/>
              <a:defRPr/>
            </a:pPr>
            <a:r>
              <a:rPr lang="en-US" sz="2400">
                <a:solidFill>
                  <a:schemeClr val="bg1"/>
                </a:solidFill>
                <a:effectLst>
                  <a:outerShdw blurRad="38100" dist="38100" dir="2700000" algn="tl">
                    <a:srgbClr val="000000"/>
                  </a:outerShdw>
                </a:effectLst>
                <a:latin typeface="Papyrus" pitchFamily="29" charset="0"/>
                <a:ea typeface="+mn-ea"/>
              </a:rPr>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a:xfrm>
            <a:off x="381000" y="1524000"/>
            <a:ext cx="7777163" cy="4800600"/>
          </a:xfrm>
        </p:spPr>
        <p:txBody>
          <a:bodyPr>
            <a:normAutofit/>
          </a:bodyPr>
          <a:lstStyle/>
          <a:p>
            <a:pPr eaLnBrk="1" hangingPunct="1">
              <a:lnSpc>
                <a:spcPct val="90000"/>
              </a:lnSpc>
              <a:buFontTx/>
              <a:buNone/>
            </a:pPr>
            <a:endParaRPr lang="en-US" smtClean="0">
              <a:solidFill>
                <a:schemeClr val="bg1"/>
              </a:solidFill>
              <a:effectLst>
                <a:outerShdw blurRad="38100" dist="38100" dir="2700000" algn="tl">
                  <a:srgbClr val="000000"/>
                </a:outerShdw>
              </a:effectLst>
              <a:latin typeface="Papyrus" panose="03070502060502030205" pitchFamily="66" charset="0"/>
            </a:endParaRPr>
          </a:p>
          <a:p>
            <a:pPr algn="ctr" eaLnBrk="1" hangingPunct="1">
              <a:lnSpc>
                <a:spcPct val="90000"/>
              </a:lnSpc>
              <a:buFontTx/>
              <a:buNone/>
            </a:pPr>
            <a:r>
              <a:rPr lang="en-US" smtClean="0">
                <a:solidFill>
                  <a:schemeClr val="bg1"/>
                </a:solidFill>
                <a:effectLst>
                  <a:outerShdw blurRad="38100" dist="38100" dir="2700000" algn="tl">
                    <a:srgbClr val="000000"/>
                  </a:outerShdw>
                </a:effectLst>
                <a:latin typeface="Papyrus" panose="03070502060502030205" pitchFamily="66" charset="0"/>
              </a:rPr>
              <a:t>	</a:t>
            </a:r>
            <a:r>
              <a:rPr lang="en-US" sz="2800" smtClean="0">
                <a:solidFill>
                  <a:schemeClr val="bg1"/>
                </a:solidFill>
                <a:effectLst>
                  <a:outerShdw blurRad="38100" dist="38100" dir="2700000" algn="tl">
                    <a:srgbClr val="000000"/>
                  </a:outerShdw>
                </a:effectLst>
                <a:latin typeface="Papyrus" panose="03070502060502030205" pitchFamily="66" charset="0"/>
              </a:rPr>
              <a:t>“A large and very vulnerable group </a:t>
            </a:r>
          </a:p>
          <a:p>
            <a:pPr algn="ctr" eaLnBrk="1" hangingPunct="1">
              <a:lnSpc>
                <a:spcPct val="90000"/>
              </a:lnSpc>
              <a:buFontTx/>
              <a:buNone/>
            </a:pPr>
            <a:r>
              <a:rPr lang="en-US" sz="2800" smtClean="0">
                <a:solidFill>
                  <a:schemeClr val="bg1"/>
                </a:solidFill>
                <a:effectLst>
                  <a:outerShdw blurRad="38100" dist="38100" dir="2700000" algn="tl">
                    <a:srgbClr val="000000"/>
                  </a:outerShdw>
                </a:effectLst>
                <a:latin typeface="Papyrus" panose="03070502060502030205" pitchFamily="66" charset="0"/>
              </a:rPr>
              <a:t>of children and youth, </a:t>
            </a:r>
          </a:p>
          <a:p>
            <a:pPr algn="ctr" eaLnBrk="1" hangingPunct="1">
              <a:lnSpc>
                <a:spcPct val="90000"/>
              </a:lnSpc>
              <a:buFontTx/>
              <a:buNone/>
            </a:pPr>
            <a:r>
              <a:rPr lang="en-US" sz="2800" smtClean="0">
                <a:solidFill>
                  <a:schemeClr val="bg1"/>
                </a:solidFill>
                <a:effectLst>
                  <a:outerShdw blurRad="38100" dist="38100" dir="2700000" algn="tl">
                    <a:srgbClr val="000000"/>
                  </a:outerShdw>
                </a:effectLst>
                <a:latin typeface="Papyrus" panose="03070502060502030205" pitchFamily="66" charset="0"/>
              </a:rPr>
              <a:t>many of whom are Aboriginal </a:t>
            </a:r>
          </a:p>
          <a:p>
            <a:pPr algn="ctr" eaLnBrk="1" hangingPunct="1">
              <a:lnSpc>
                <a:spcPct val="90000"/>
              </a:lnSpc>
              <a:buFontTx/>
              <a:buNone/>
            </a:pPr>
            <a:r>
              <a:rPr lang="en-US" sz="2800" smtClean="0">
                <a:solidFill>
                  <a:schemeClr val="bg1"/>
                </a:solidFill>
                <a:effectLst>
                  <a:outerShdw blurRad="38100" dist="38100" dir="2700000" algn="tl">
                    <a:srgbClr val="000000"/>
                  </a:outerShdw>
                </a:effectLst>
                <a:latin typeface="Papyrus" panose="03070502060502030205" pitchFamily="66" charset="0"/>
              </a:rPr>
              <a:t>and in the care of the government, </a:t>
            </a:r>
          </a:p>
          <a:p>
            <a:pPr algn="ctr" eaLnBrk="1" hangingPunct="1">
              <a:lnSpc>
                <a:spcPct val="90000"/>
              </a:lnSpc>
              <a:buFontTx/>
              <a:buNone/>
            </a:pPr>
            <a:r>
              <a:rPr lang="en-US" sz="2800" smtClean="0">
                <a:solidFill>
                  <a:schemeClr val="bg1"/>
                </a:solidFill>
                <a:effectLst>
                  <a:outerShdw blurRad="38100" dist="38100" dir="2700000" algn="tl">
                    <a:srgbClr val="000000"/>
                  </a:outerShdw>
                </a:effectLst>
                <a:latin typeface="Papyrus" panose="03070502060502030205" pitchFamily="66" charset="0"/>
              </a:rPr>
              <a:t>are at a higher  risk of ending up </a:t>
            </a:r>
          </a:p>
          <a:p>
            <a:pPr algn="ctr" eaLnBrk="1" hangingPunct="1">
              <a:lnSpc>
                <a:spcPct val="90000"/>
              </a:lnSpc>
              <a:buFontTx/>
              <a:buNone/>
            </a:pPr>
            <a:r>
              <a:rPr lang="en-US" sz="2800" smtClean="0">
                <a:solidFill>
                  <a:schemeClr val="bg1"/>
                </a:solidFill>
                <a:effectLst>
                  <a:outerShdw blurRad="38100" dist="38100" dir="2700000" algn="tl">
                    <a:srgbClr val="000000"/>
                  </a:outerShdw>
                </a:effectLst>
                <a:latin typeface="Papyrus" panose="03070502060502030205" pitchFamily="66" charset="0"/>
              </a:rPr>
              <a:t>being involved </a:t>
            </a:r>
          </a:p>
          <a:p>
            <a:pPr algn="ctr" eaLnBrk="1" hangingPunct="1">
              <a:lnSpc>
                <a:spcPct val="90000"/>
              </a:lnSpc>
              <a:buFontTx/>
              <a:buNone/>
            </a:pPr>
            <a:r>
              <a:rPr lang="en-US" sz="2800" smtClean="0">
                <a:solidFill>
                  <a:schemeClr val="bg1"/>
                </a:solidFill>
                <a:effectLst>
                  <a:outerShdw blurRad="38100" dist="38100" dir="2700000" algn="tl">
                    <a:srgbClr val="000000"/>
                  </a:outerShdw>
                </a:effectLst>
                <a:latin typeface="Papyrus" panose="03070502060502030205" pitchFamily="66" charset="0"/>
              </a:rPr>
              <a:t>with the youth justice system.”</a:t>
            </a:r>
          </a:p>
          <a:p>
            <a:pPr algn="just" eaLnBrk="1" hangingPunct="1">
              <a:lnSpc>
                <a:spcPct val="90000"/>
              </a:lnSpc>
              <a:buFontTx/>
              <a:buNone/>
            </a:pPr>
            <a:endParaRPr lang="en-US" sz="2800" smtClean="0">
              <a:solidFill>
                <a:schemeClr val="bg1"/>
              </a:solidFill>
              <a:effectLst>
                <a:outerShdw blurRad="38100" dist="38100" dir="2700000" algn="tl">
                  <a:srgbClr val="000000"/>
                </a:outerShdw>
              </a:effectLst>
              <a:latin typeface="Papyrus" panose="03070502060502030205" pitchFamily="66" charset="0"/>
            </a:endParaRPr>
          </a:p>
          <a:p>
            <a:pPr algn="r" eaLnBrk="1" hangingPunct="1">
              <a:lnSpc>
                <a:spcPct val="90000"/>
              </a:lnSpc>
              <a:buFontTx/>
              <a:buNone/>
            </a:pPr>
            <a:r>
              <a:rPr lang="en-US" sz="2200" smtClean="0">
                <a:solidFill>
                  <a:schemeClr val="bg1"/>
                </a:solidFill>
                <a:effectLst>
                  <a:outerShdw blurRad="38100" dist="38100" dir="2700000" algn="tl">
                    <a:srgbClr val="000000"/>
                  </a:outerShdw>
                </a:effectLst>
                <a:latin typeface="Papyrus" panose="03070502060502030205" pitchFamily="66" charset="0"/>
              </a:rPr>
              <a:t>(Youth Justice Report, 2009)</a:t>
            </a:r>
            <a:endParaRPr lang="en-US" smtClean="0">
              <a:solidFill>
                <a:schemeClr val="bg1"/>
              </a:solidFill>
              <a:effectLst>
                <a:outerShdw blurRad="38100" dist="38100" dir="2700000" algn="tl">
                  <a:srgbClr val="000000"/>
                </a:outerShdw>
              </a:effectLst>
              <a:latin typeface="Helvetica" panose="020B0604020202020204" pitchFamily="34" charset="0"/>
            </a:endParaRPr>
          </a:p>
        </p:txBody>
      </p:sp>
      <p:sp>
        <p:nvSpPr>
          <p:cNvPr id="34819" name="Rectangle 4"/>
          <p:cNvSpPr>
            <a:spLocks noChangeArrowheads="1"/>
          </p:cNvSpPr>
          <p:nvPr/>
        </p:nvSpPr>
        <p:spPr bwMode="auto">
          <a:xfrm>
            <a:off x="542925" y="1881188"/>
            <a:ext cx="2730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buFontTx/>
              <a:buChar char="•"/>
            </a:pPr>
            <a:endParaRPr lang="en-US" sz="2000">
              <a:latin typeface="Papyrus" panose="03070502060502030205" pitchFamily="66" charset="0"/>
              <a:ea typeface="Osaka" pitchFamily="29" charset="-128"/>
            </a:endParaRPr>
          </a:p>
        </p:txBody>
      </p:sp>
      <p:sp>
        <p:nvSpPr>
          <p:cNvPr id="34820" name="Rectangle 5"/>
          <p:cNvSpPr>
            <a:spLocks noChangeArrowheads="1"/>
          </p:cNvSpPr>
          <p:nvPr/>
        </p:nvSpPr>
        <p:spPr bwMode="auto">
          <a:xfrm>
            <a:off x="609600" y="914400"/>
            <a:ext cx="8229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4000" b="1">
                <a:solidFill>
                  <a:schemeClr val="bg1"/>
                </a:solidFill>
                <a:latin typeface="Papyrus" panose="03070502060502030205" pitchFamily="66" charset="0"/>
                <a:ea typeface="Osaka" pitchFamily="29" charset="-128"/>
              </a:rPr>
              <a:t>What they found about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a:xfrm>
            <a:off x="1143000" y="1905000"/>
            <a:ext cx="6524625" cy="4191000"/>
          </a:xfrm>
        </p:spPr>
        <p:txBody>
          <a:bodyPr>
            <a:normAutofit/>
          </a:bodyPr>
          <a:lstStyle/>
          <a:p>
            <a:pPr eaLnBrk="1" hangingPunct="1">
              <a:lnSpc>
                <a:spcPct val="90000"/>
              </a:lnSpc>
              <a:buFont typeface="Arial" pitchFamily="29" charset="0"/>
              <a:buChar char="•"/>
              <a:defRPr/>
            </a:pPr>
            <a:r>
              <a:rPr lang="en-US" sz="2800">
                <a:solidFill>
                  <a:schemeClr val="bg1"/>
                </a:solidFill>
                <a:effectLst>
                  <a:outerShdw blurRad="38100" dist="38100" dir="2700000" algn="tl">
                    <a:srgbClr val="000000"/>
                  </a:outerShdw>
                </a:effectLst>
                <a:latin typeface="Papyrus" pitchFamily="29" charset="0"/>
                <a:ea typeface="+mn-ea"/>
              </a:rPr>
              <a:t>Over half of the children in care in B.C. are Aboriginal</a:t>
            </a:r>
          </a:p>
          <a:p>
            <a:pPr eaLnBrk="1" hangingPunct="1">
              <a:lnSpc>
                <a:spcPct val="90000"/>
              </a:lnSpc>
              <a:buFont typeface="Arial" pitchFamily="29" charset="0"/>
              <a:buNone/>
              <a:defRPr/>
            </a:pPr>
            <a:endParaRPr lang="en-US" sz="2800">
              <a:solidFill>
                <a:schemeClr val="bg1"/>
              </a:solidFill>
              <a:effectLst>
                <a:outerShdw blurRad="38100" dist="38100" dir="2700000" algn="tl">
                  <a:srgbClr val="000000"/>
                </a:outerShdw>
              </a:effectLst>
              <a:latin typeface="Papyrus" pitchFamily="29" charset="0"/>
              <a:ea typeface="+mn-ea"/>
            </a:endParaRPr>
          </a:p>
          <a:p>
            <a:pPr eaLnBrk="1" hangingPunct="1">
              <a:lnSpc>
                <a:spcPct val="90000"/>
              </a:lnSpc>
              <a:buFont typeface="Arial" pitchFamily="29" charset="0"/>
              <a:buChar char="•"/>
              <a:defRPr/>
            </a:pPr>
            <a:r>
              <a:rPr lang="en-US" sz="2800">
                <a:solidFill>
                  <a:schemeClr val="bg1"/>
                </a:solidFill>
                <a:effectLst>
                  <a:outerShdw blurRad="38100" dist="38100" dir="2700000" algn="tl">
                    <a:srgbClr val="000000"/>
                  </a:outerShdw>
                </a:effectLst>
                <a:latin typeface="Papyrus" pitchFamily="29" charset="0"/>
                <a:ea typeface="+mn-ea"/>
              </a:rPr>
              <a:t>1 in 5 Aboriginal youth had either been in care, in the home of a relative (or both) compared to less than 1 in 30 </a:t>
            </a:r>
          </a:p>
          <a:p>
            <a:pPr eaLnBrk="1" hangingPunct="1">
              <a:lnSpc>
                <a:spcPct val="90000"/>
              </a:lnSpc>
              <a:buFont typeface="Arial" pitchFamily="29" charset="0"/>
              <a:buNone/>
              <a:defRPr/>
            </a:pPr>
            <a:r>
              <a:rPr lang="en-US" sz="2800">
                <a:solidFill>
                  <a:schemeClr val="bg1"/>
                </a:solidFill>
                <a:effectLst>
                  <a:outerShdw blurRad="38100" dist="38100" dir="2700000" algn="tl">
                    <a:srgbClr val="000000"/>
                  </a:outerShdw>
                </a:effectLst>
                <a:latin typeface="Papyrus" pitchFamily="29" charset="0"/>
                <a:ea typeface="+mn-ea"/>
              </a:rPr>
              <a:t>	non-Aboriginal youth</a:t>
            </a:r>
            <a:endParaRPr lang="en-US" sz="2800">
              <a:solidFill>
                <a:schemeClr val="bg1"/>
              </a:solidFill>
              <a:effectLst>
                <a:outerShdw blurRad="38100" dist="38100" dir="2700000" algn="tl">
                  <a:srgbClr val="000000"/>
                </a:outerShdw>
              </a:effectLst>
              <a:latin typeface="Helvetica" pitchFamily="29" charset="0"/>
              <a:ea typeface="+mn-ea"/>
            </a:endParaRPr>
          </a:p>
          <a:p>
            <a:pPr eaLnBrk="1" hangingPunct="1">
              <a:lnSpc>
                <a:spcPct val="90000"/>
              </a:lnSpc>
              <a:buFont typeface="Arial" pitchFamily="29" charset="0"/>
              <a:buNone/>
              <a:defRPr/>
            </a:pPr>
            <a:endParaRPr lang="en-US" sz="2800">
              <a:solidFill>
                <a:schemeClr val="bg1"/>
              </a:solidFill>
              <a:effectLst>
                <a:outerShdw blurRad="38100" dist="38100" dir="2700000" algn="tl">
                  <a:srgbClr val="000000"/>
                </a:outerShdw>
              </a:effectLst>
              <a:latin typeface="Papyrus" pitchFamily="29" charset="0"/>
              <a:ea typeface="+mn-ea"/>
            </a:endParaRPr>
          </a:p>
          <a:p>
            <a:pPr lvl="4" eaLnBrk="1" hangingPunct="1">
              <a:lnSpc>
                <a:spcPct val="90000"/>
              </a:lnSpc>
              <a:buFontTx/>
              <a:buNone/>
              <a:defRPr/>
            </a:pPr>
            <a:r>
              <a:rPr lang="en-US" sz="1300">
                <a:solidFill>
                  <a:schemeClr val="bg1"/>
                </a:solidFill>
                <a:effectLst>
                  <a:outerShdw blurRad="38100" dist="38100" dir="2700000" algn="tl">
                    <a:srgbClr val="000000"/>
                  </a:outerShdw>
                </a:effectLst>
                <a:latin typeface="Papyrus" pitchFamily="29" charset="0"/>
              </a:rPr>
              <a:t>		(</a:t>
            </a:r>
            <a:r>
              <a:rPr lang="en-US">
                <a:solidFill>
                  <a:schemeClr val="bg1"/>
                </a:solidFill>
                <a:effectLst>
                  <a:outerShdw blurRad="38100" dist="38100" dir="2700000" algn="tl">
                    <a:srgbClr val="000000"/>
                  </a:outerShdw>
                </a:effectLst>
                <a:latin typeface="Papyrus" pitchFamily="29" charset="0"/>
              </a:rPr>
              <a:t>Youth Justice Report, 2009)</a:t>
            </a:r>
          </a:p>
        </p:txBody>
      </p:sp>
      <p:sp>
        <p:nvSpPr>
          <p:cNvPr id="9218" name="Rectangle 2"/>
          <p:cNvSpPr>
            <a:spLocks noChangeArrowheads="1"/>
          </p:cNvSpPr>
          <p:nvPr/>
        </p:nvSpPr>
        <p:spPr bwMode="auto">
          <a:xfrm>
            <a:off x="533400" y="533400"/>
            <a:ext cx="8229600" cy="1143000"/>
          </a:xfrm>
          <a:prstGeom prst="rect">
            <a:avLst/>
          </a:prstGeom>
          <a:noFill/>
          <a:ln w="9525">
            <a:noFill/>
            <a:miter lim="800000"/>
            <a:headEnd/>
            <a:tailEnd/>
          </a:ln>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4800" b="1">
                <a:solidFill>
                  <a:schemeClr val="bg1"/>
                </a:solidFill>
                <a:effectLst>
                  <a:outerShdw blurRad="38100" dist="38100" dir="2700000" algn="tl">
                    <a:srgbClr val="000000"/>
                  </a:outerShdw>
                </a:effectLst>
                <a:latin typeface="Papyrus" panose="03070502060502030205" pitchFamily="66" charset="0"/>
              </a:rPr>
              <a:t>Aboriginal Youth in Care</a:t>
            </a:r>
            <a:r>
              <a:rPr lang="en-US" sz="5400" b="1">
                <a:solidFill>
                  <a:schemeClr val="bg1"/>
                </a:solidFill>
                <a:effectLst>
                  <a:outerShdw blurRad="38100" dist="38100" dir="2700000" algn="tl">
                    <a:srgbClr val="000000"/>
                  </a:outerShdw>
                </a:effectLst>
                <a:latin typeface="Papyrus" panose="03070502060502030205" pitchFamily="66" charset="0"/>
              </a:rPr>
              <a:t> </a:t>
            </a:r>
            <a:endParaRPr lang="en-US" sz="5400" b="1">
              <a:solidFill>
                <a:schemeClr val="bg1"/>
              </a:solidFill>
              <a:effectLst>
                <a:outerShdw blurRad="38100" dist="38100" dir="2700000" algn="tl">
                  <a:srgbClr val="000000"/>
                </a:outerShdw>
              </a:effectLst>
              <a:latin typeface="Estrangelo Edessa" panose="03080600000000000000" pitchFamily="66"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z="4900" b="1" smtClean="0">
                <a:solidFill>
                  <a:schemeClr val="bg1"/>
                </a:solidFill>
                <a:effectLst>
                  <a:outerShdw blurRad="38100" dist="38100" dir="2700000" algn="tl">
                    <a:srgbClr val="000000"/>
                  </a:outerShdw>
                </a:effectLst>
                <a:latin typeface="Papyrus" panose="03070502060502030205" pitchFamily="66" charset="0"/>
              </a:rPr>
              <a:t>Aboriginal Youth in Care</a:t>
            </a:r>
            <a:endParaRPr lang="en-US" sz="4900" b="1" smtClean="0">
              <a:solidFill>
                <a:schemeClr val="bg1"/>
              </a:solidFill>
              <a:effectLst>
                <a:outerShdw blurRad="38100" dist="38100" dir="2700000" algn="tl">
                  <a:srgbClr val="000000"/>
                </a:outerShdw>
              </a:effectLst>
            </a:endParaRPr>
          </a:p>
        </p:txBody>
      </p:sp>
      <p:sp>
        <p:nvSpPr>
          <p:cNvPr id="9219" name="Rectangle 3"/>
          <p:cNvSpPr>
            <a:spLocks noGrp="1" noChangeArrowheads="1"/>
          </p:cNvSpPr>
          <p:nvPr>
            <p:ph type="body" idx="1"/>
          </p:nvPr>
        </p:nvSpPr>
        <p:spPr>
          <a:xfrm>
            <a:off x="838200" y="2209800"/>
            <a:ext cx="6781800" cy="4953000"/>
          </a:xfrm>
        </p:spPr>
        <p:txBody>
          <a:bodyPr>
            <a:normAutofit/>
          </a:bodyPr>
          <a:lstStyle/>
          <a:p>
            <a:pPr eaLnBrk="1" hangingPunct="1">
              <a:buFont typeface="Arial" pitchFamily="29" charset="0"/>
              <a:buChar char="•"/>
              <a:defRPr/>
            </a:pPr>
            <a:r>
              <a:rPr lang="en-US">
                <a:solidFill>
                  <a:schemeClr val="bg1"/>
                </a:solidFill>
                <a:effectLst>
                  <a:outerShdw blurRad="38100" dist="38100" dir="2700000" algn="tl">
                    <a:srgbClr val="000000"/>
                  </a:outerShdw>
                </a:effectLst>
                <a:latin typeface="Papyrus" pitchFamily="29" charset="0"/>
                <a:ea typeface="+mn-ea"/>
              </a:rPr>
              <a:t>31.4%  (nearly one third) of youth in the youth justice system are Aboriginal</a:t>
            </a:r>
          </a:p>
          <a:p>
            <a:pPr eaLnBrk="1" hangingPunct="1">
              <a:buFont typeface="Arial" pitchFamily="29" charset="0"/>
              <a:buNone/>
              <a:defRPr/>
            </a:pPr>
            <a:endParaRPr lang="en-US" sz="2100">
              <a:solidFill>
                <a:schemeClr val="bg1"/>
              </a:solidFill>
              <a:effectLst>
                <a:outerShdw blurRad="38100" dist="38100" dir="2700000" algn="tl">
                  <a:srgbClr val="000000"/>
                </a:outerShdw>
              </a:effectLst>
              <a:latin typeface="Papyrus" pitchFamily="29" charset="0"/>
              <a:ea typeface="+mn-ea"/>
            </a:endParaRPr>
          </a:p>
          <a:p>
            <a:pPr lvl="4" eaLnBrk="1" hangingPunct="1">
              <a:buFontTx/>
              <a:buNone/>
              <a:defRPr/>
            </a:pPr>
            <a:endParaRPr lang="en-US">
              <a:solidFill>
                <a:schemeClr val="bg1"/>
              </a:solidFill>
              <a:effectLst>
                <a:outerShdw blurRad="38100" dist="38100" dir="2700000" algn="tl">
                  <a:srgbClr val="000000"/>
                </a:outerShdw>
              </a:effectLst>
              <a:latin typeface="Papyrus" pitchFamily="29" charset="0"/>
            </a:endParaRPr>
          </a:p>
          <a:p>
            <a:pPr algn="r" eaLnBrk="1" hangingPunct="1">
              <a:buFontTx/>
              <a:buNone/>
              <a:defRPr/>
            </a:pPr>
            <a:r>
              <a:rPr lang="en-US" sz="2800">
                <a:solidFill>
                  <a:schemeClr val="bg1"/>
                </a:solidFill>
                <a:effectLst>
                  <a:outerShdw blurRad="38100" dist="38100" dir="2700000" algn="tl">
                    <a:srgbClr val="000000"/>
                  </a:outerShdw>
                </a:effectLst>
                <a:latin typeface="Papyrus" pitchFamily="29" charset="0"/>
                <a:ea typeface="+mn-ea"/>
              </a:rPr>
              <a:t>		</a:t>
            </a:r>
            <a:r>
              <a:rPr lang="en-US" sz="2200">
                <a:solidFill>
                  <a:schemeClr val="bg1"/>
                </a:solidFill>
                <a:effectLst>
                  <a:outerShdw blurRad="38100" dist="38100" dir="2700000" algn="tl">
                    <a:srgbClr val="000000"/>
                  </a:outerShdw>
                </a:effectLst>
                <a:latin typeface="Papyrus" pitchFamily="29" charset="0"/>
                <a:ea typeface="+mn-ea"/>
              </a:rPr>
              <a:t>(Youth Justice Report, 2009)</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idx="4294967295"/>
          </p:nvPr>
        </p:nvSpPr>
        <p:spPr>
          <a:xfrm>
            <a:off x="914400" y="2057400"/>
            <a:ext cx="6905625" cy="5551488"/>
          </a:xfrm>
        </p:spPr>
        <p:txBody>
          <a:bodyPr>
            <a:normAutofit/>
          </a:bodyPr>
          <a:lstStyle/>
          <a:p>
            <a:pPr eaLnBrk="1" hangingPunct="1"/>
            <a:r>
              <a:rPr lang="en-US" sz="3400" smtClean="0">
                <a:solidFill>
                  <a:schemeClr val="bg1"/>
                </a:solidFill>
                <a:effectLst>
                  <a:outerShdw blurRad="38100" dist="38100" dir="2700000" algn="tl">
                    <a:srgbClr val="000000"/>
                  </a:outerShdw>
                </a:effectLst>
                <a:latin typeface="Papyrus" panose="03070502060502030205" pitchFamily="66" charset="0"/>
              </a:rPr>
              <a:t>A higher proportion of children and youth in care become involved with the youth justice system than graduate from high school </a:t>
            </a:r>
          </a:p>
          <a:p>
            <a:pPr eaLnBrk="1" hangingPunct="1"/>
            <a:r>
              <a:rPr lang="en-US" sz="3400" smtClean="0">
                <a:solidFill>
                  <a:schemeClr val="bg1"/>
                </a:solidFill>
                <a:effectLst>
                  <a:outerShdw blurRad="38100" dist="38100" dir="2700000" algn="tl">
                    <a:srgbClr val="000000"/>
                  </a:outerShdw>
                </a:effectLst>
                <a:latin typeface="Papyrus" panose="03070502060502030205" pitchFamily="66" charset="0"/>
              </a:rPr>
              <a:t>35.5 % as compared to 24.5%</a:t>
            </a:r>
            <a:endParaRPr lang="en-US" smtClean="0">
              <a:solidFill>
                <a:schemeClr val="bg1"/>
              </a:solidFill>
              <a:effectLst>
                <a:outerShdw blurRad="38100" dist="38100" dir="2700000" algn="tl">
                  <a:srgbClr val="000000"/>
                </a:outerShdw>
              </a:effectLst>
              <a:latin typeface="Papyrus" panose="03070502060502030205" pitchFamily="66" charset="0"/>
            </a:endParaRPr>
          </a:p>
          <a:p>
            <a:pPr eaLnBrk="1" hangingPunct="1">
              <a:buFont typeface="Arial" panose="020B0604020202020204" pitchFamily="34" charset="0"/>
              <a:buNone/>
            </a:pPr>
            <a:endParaRPr lang="en-US" smtClean="0">
              <a:solidFill>
                <a:schemeClr val="bg1"/>
              </a:solidFill>
              <a:effectLst>
                <a:outerShdw blurRad="38100" dist="38100" dir="2700000" algn="tl">
                  <a:srgbClr val="000000"/>
                </a:outerShdw>
              </a:effectLst>
              <a:latin typeface="Papyrus" panose="03070502060502030205" pitchFamily="66" charset="0"/>
            </a:endParaRPr>
          </a:p>
          <a:p>
            <a:pPr eaLnBrk="1" hangingPunct="1">
              <a:buFont typeface="Arial" panose="020B0604020202020204" pitchFamily="34" charset="0"/>
              <a:buNone/>
            </a:pPr>
            <a:r>
              <a:rPr lang="en-US" smtClean="0">
                <a:solidFill>
                  <a:schemeClr val="bg1"/>
                </a:solidFill>
                <a:effectLst>
                  <a:outerShdw blurRad="38100" dist="38100" dir="2700000" algn="tl">
                    <a:srgbClr val="000000"/>
                  </a:outerShdw>
                </a:effectLst>
                <a:latin typeface="Papyrus" panose="03070502060502030205" pitchFamily="66" charset="0"/>
              </a:rPr>
              <a:t>			</a:t>
            </a:r>
            <a:r>
              <a:rPr lang="en-US" sz="2200" smtClean="0">
                <a:solidFill>
                  <a:schemeClr val="bg1"/>
                </a:solidFill>
                <a:effectLst>
                  <a:outerShdw blurRad="38100" dist="38100" dir="2700000" algn="tl">
                    <a:srgbClr val="000000"/>
                  </a:outerShdw>
                </a:effectLst>
                <a:latin typeface="Papyrus" panose="03070502060502030205" pitchFamily="66" charset="0"/>
              </a:rPr>
              <a:t>(Youth Justice Report, 2009)</a:t>
            </a:r>
            <a:r>
              <a:rPr lang="en-US" sz="2200" smtClean="0"/>
              <a:t/>
            </a:r>
            <a:br>
              <a:rPr lang="en-US" sz="2200" smtClean="0"/>
            </a:br>
            <a:r>
              <a:rPr lang="en-US" sz="2800" smtClean="0"/>
              <a:t/>
            </a:r>
            <a:br>
              <a:rPr lang="en-US" sz="2800" smtClean="0"/>
            </a:br>
            <a:endParaRPr lang="en-US" sz="2800" smtClean="0"/>
          </a:p>
        </p:txBody>
      </p:sp>
      <p:sp>
        <p:nvSpPr>
          <p:cNvPr id="9218" name="Rectangle 2"/>
          <p:cNvSpPr>
            <a:spLocks noChangeArrowheads="1"/>
          </p:cNvSpPr>
          <p:nvPr/>
        </p:nvSpPr>
        <p:spPr bwMode="auto">
          <a:xfrm>
            <a:off x="533400" y="609600"/>
            <a:ext cx="8229600" cy="1143000"/>
          </a:xfrm>
          <a:prstGeom prst="rect">
            <a:avLst/>
          </a:prstGeom>
          <a:noFill/>
          <a:ln w="9525">
            <a:noFill/>
            <a:miter lim="800000"/>
            <a:headEnd/>
            <a:tailEnd/>
          </a:ln>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4900" b="1">
                <a:solidFill>
                  <a:schemeClr val="bg1"/>
                </a:solidFill>
                <a:effectLst>
                  <a:outerShdw blurRad="38100" dist="38100" dir="2700000" algn="tl">
                    <a:srgbClr val="000000"/>
                  </a:outerShdw>
                </a:effectLst>
                <a:latin typeface="Papyrus" panose="03070502060502030205" pitchFamily="66" charset="0"/>
              </a:rPr>
              <a:t>Youth in the Justice System </a:t>
            </a:r>
            <a:endParaRPr lang="en-US" sz="4900" b="1">
              <a:solidFill>
                <a:schemeClr val="bg1"/>
              </a:solidFill>
              <a:effectLst>
                <a:outerShdw blurRad="38100" dist="38100" dir="2700000" algn="tl">
                  <a:srgbClr val="000000"/>
                </a:outerShdw>
              </a:effectLst>
              <a:latin typeface="Estrangelo Edessa" panose="03080600000000000000" pitchFamily="66"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p:cNvSpPr>
          <p:nvPr>
            <p:ph type="title" idx="4294967295"/>
          </p:nvPr>
        </p:nvSpPr>
        <p:spPr>
          <a:xfrm>
            <a:off x="381000" y="838200"/>
            <a:ext cx="8229600" cy="1143000"/>
          </a:xfrm>
        </p:spPr>
        <p:txBody>
          <a:bodyPr/>
          <a:lstStyle/>
          <a:p>
            <a:pPr eaLnBrk="1" hangingPunct="1"/>
            <a:r>
              <a:rPr lang="en-US" sz="4400" b="1" smtClean="0">
                <a:solidFill>
                  <a:schemeClr val="bg1"/>
                </a:solidFill>
                <a:latin typeface="Papyrus" panose="03070502060502030205" pitchFamily="66" charset="0"/>
              </a:rPr>
              <a:t>As Educators, how do we go from this…</a:t>
            </a:r>
          </a:p>
        </p:txBody>
      </p:sp>
      <p:pic>
        <p:nvPicPr>
          <p:cNvPr id="43011" name="Picture 15" descr="jailce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209800"/>
            <a:ext cx="4733925" cy="317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Text Box 16"/>
          <p:cNvSpPr txBox="1">
            <a:spLocks noChangeArrowheads="1"/>
          </p:cNvSpPr>
          <p:nvPr/>
        </p:nvSpPr>
        <p:spPr bwMode="auto">
          <a:xfrm>
            <a:off x="4648200" y="5783263"/>
            <a:ext cx="3505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sz="1800">
                <a:solidFill>
                  <a:schemeClr val="bg1"/>
                </a:solidFill>
                <a:latin typeface="Papyrus" panose="03070502060502030205" pitchFamily="66" charset="0"/>
              </a:rPr>
              <a:t>(Madison, 2009)</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p:cNvSpPr>
          <p:nvPr>
            <p:ph type="title" idx="4294967295"/>
          </p:nvPr>
        </p:nvSpPr>
        <p:spPr/>
        <p:txBody>
          <a:bodyPr/>
          <a:lstStyle/>
          <a:p>
            <a:pPr algn="l" eaLnBrk="1" hangingPunct="1"/>
            <a:r>
              <a:rPr lang="en-US" smtClean="0">
                <a:solidFill>
                  <a:schemeClr val="bg1"/>
                </a:solidFill>
                <a:latin typeface="Papyrus" panose="03070502060502030205" pitchFamily="66" charset="0"/>
              </a:rPr>
              <a:t>And this…</a:t>
            </a:r>
          </a:p>
        </p:txBody>
      </p:sp>
      <p:pic>
        <p:nvPicPr>
          <p:cNvPr id="45059" name="Picture 5" descr="407089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447800"/>
            <a:ext cx="59055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Text Box 8"/>
          <p:cNvSpPr txBox="1">
            <a:spLocks noChangeArrowheads="1"/>
          </p:cNvSpPr>
          <p:nvPr/>
        </p:nvSpPr>
        <p:spPr bwMode="auto">
          <a:xfrm>
            <a:off x="3962400" y="5486400"/>
            <a:ext cx="3505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sz="1800">
                <a:solidFill>
                  <a:schemeClr val="bg1"/>
                </a:solidFill>
                <a:latin typeface="Papyrus" panose="03070502060502030205" pitchFamily="66" charset="0"/>
              </a:rPr>
              <a:t>(Fournier &amp; Province, 2011)</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p:cNvSpPr>
          <p:nvPr>
            <p:ph type="title" idx="4294967295"/>
          </p:nvPr>
        </p:nvSpPr>
        <p:spPr>
          <a:xfrm>
            <a:off x="457200" y="0"/>
            <a:ext cx="8229600" cy="1143000"/>
          </a:xfrm>
        </p:spPr>
        <p:txBody>
          <a:bodyPr/>
          <a:lstStyle/>
          <a:p>
            <a:pPr eaLnBrk="1" hangingPunct="1"/>
            <a:r>
              <a:rPr lang="en-US" smtClean="0">
                <a:solidFill>
                  <a:schemeClr val="bg1"/>
                </a:solidFill>
                <a:latin typeface="Papyrus" panose="03070502060502030205" pitchFamily="66" charset="0"/>
              </a:rPr>
              <a:t>To this…</a:t>
            </a:r>
          </a:p>
        </p:txBody>
      </p:sp>
      <p:pic>
        <p:nvPicPr>
          <p:cNvPr id="47107" name="Picture 8"/>
          <p:cNvPicPr>
            <a:picLocks noChangeAspect="1" noChangeArrowheads="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a:xfrm>
            <a:off x="990600" y="838200"/>
            <a:ext cx="7315200" cy="5529263"/>
          </a:xfrm>
          <a:noFill/>
        </p:spPr>
      </p:pic>
      <p:sp>
        <p:nvSpPr>
          <p:cNvPr id="47108" name="Text Box 10"/>
          <p:cNvSpPr txBox="1">
            <a:spLocks noChangeArrowheads="1"/>
          </p:cNvSpPr>
          <p:nvPr/>
        </p:nvSpPr>
        <p:spPr bwMode="auto">
          <a:xfrm>
            <a:off x="4953000" y="6400800"/>
            <a:ext cx="3429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sz="1800">
                <a:solidFill>
                  <a:schemeClr val="bg1"/>
                </a:solidFill>
                <a:latin typeface="Papyrus" panose="03070502060502030205" pitchFamily="66" charset="0"/>
              </a:rPr>
              <a:t>(Morton &amp; Augustine, 2010)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p:cNvSpPr>
          <p:nvPr>
            <p:ph type="title" idx="4294967295"/>
          </p:nvPr>
        </p:nvSpPr>
        <p:spPr/>
        <p:txBody>
          <a:bodyPr/>
          <a:lstStyle/>
          <a:p>
            <a:pPr algn="l" eaLnBrk="1" hangingPunct="1"/>
            <a:r>
              <a:rPr lang="en-US" sz="4200" smtClean="0">
                <a:solidFill>
                  <a:schemeClr val="bg1"/>
                </a:solidFill>
                <a:latin typeface="Papyrus" panose="03070502060502030205" pitchFamily="66" charset="0"/>
              </a:rPr>
              <a:t>To this…</a:t>
            </a:r>
          </a:p>
        </p:txBody>
      </p:sp>
      <p:pic>
        <p:nvPicPr>
          <p:cNvPr id="49155" name="Picture 4"/>
          <p:cNvPicPr>
            <a:picLocks noChangeAspect="1" noChangeArrowheads="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a:noFill/>
        </p:spPr>
      </p:pic>
      <p:sp>
        <p:nvSpPr>
          <p:cNvPr id="49156" name="Rectangle 6"/>
          <p:cNvSpPr>
            <a:spLocks noChangeArrowheads="1"/>
          </p:cNvSpPr>
          <p:nvPr/>
        </p:nvSpPr>
        <p:spPr bwMode="auto">
          <a:xfrm>
            <a:off x="6477000" y="5410200"/>
            <a:ext cx="2663825"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sz="1600">
                <a:solidFill>
                  <a:schemeClr val="bg1"/>
                </a:solidFill>
                <a:latin typeface="Papyrus" panose="03070502060502030205" pitchFamily="66" charset="0"/>
              </a:rPr>
              <a:t>Aboriginal Education Department for School District #22</a:t>
            </a:r>
          </a:p>
          <a:p>
            <a:pPr algn="r" eaLnBrk="1" hangingPunct="1"/>
            <a:r>
              <a:rPr lang="en-US" sz="1600">
                <a:solidFill>
                  <a:schemeClr val="bg1"/>
                </a:solidFill>
                <a:latin typeface="Papyrus" panose="03070502060502030205" pitchFamily="66" charset="0"/>
              </a:rPr>
              <a:t>Vernon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ormAutofit/>
          </a:bodyPr>
          <a:lstStyle/>
          <a:p>
            <a:pPr eaLnBrk="1" hangingPunct="1"/>
            <a:r>
              <a:rPr lang="en-CA" sz="4400" b="1" smtClean="0">
                <a:solidFill>
                  <a:schemeClr val="bg1"/>
                </a:solidFill>
                <a:effectLst>
                  <a:outerShdw blurRad="38100" dist="38100" dir="2700000" algn="tl">
                    <a:srgbClr val="000000"/>
                  </a:outerShdw>
                </a:effectLst>
                <a:latin typeface="Papyrus" panose="03070502060502030205" pitchFamily="66" charset="0"/>
              </a:rPr>
              <a:t>Bronfenbrenner’s Ecological Systems Theory</a:t>
            </a:r>
            <a:endParaRPr lang="en-CA" sz="4400" smtClean="0">
              <a:effectLst>
                <a:outerShdw blurRad="38100" dist="38100" dir="2700000" algn="tl">
                  <a:srgbClr val="FFFFFF"/>
                </a:outerShdw>
              </a:effectLst>
            </a:endParaRPr>
          </a:p>
        </p:txBody>
      </p:sp>
      <p:pic>
        <p:nvPicPr>
          <p:cNvPr id="51203"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468313" y="1700213"/>
            <a:ext cx="5832475" cy="424815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idx="4294967295"/>
          </p:nvPr>
        </p:nvSpPr>
        <p:spPr/>
        <p:txBody>
          <a:bodyPr/>
          <a:lstStyle/>
          <a:p>
            <a:pPr eaLnBrk="1" hangingPunct="1"/>
            <a:r>
              <a:rPr lang="en-US" sz="5400" b="1" smtClean="0">
                <a:solidFill>
                  <a:schemeClr val="bg1"/>
                </a:solidFill>
                <a:latin typeface="Papyrus" panose="03070502060502030205" pitchFamily="66" charset="0"/>
              </a:rPr>
              <a:t>Our objectives</a:t>
            </a:r>
            <a:endParaRPr lang="en-US" sz="5400" b="1" smtClean="0"/>
          </a:p>
        </p:txBody>
      </p:sp>
      <p:sp>
        <p:nvSpPr>
          <p:cNvPr id="16387" name="Rectangle 4"/>
          <p:cNvSpPr>
            <a:spLocks noGrp="1"/>
          </p:cNvSpPr>
          <p:nvPr>
            <p:ph type="body" idx="4294967295"/>
          </p:nvPr>
        </p:nvSpPr>
        <p:spPr>
          <a:xfrm>
            <a:off x="609600" y="1371600"/>
            <a:ext cx="7696200" cy="5181600"/>
          </a:xfrm>
          <a:noFill/>
        </p:spPr>
        <p:txBody>
          <a:bodyPr/>
          <a:lstStyle/>
          <a:p>
            <a:pPr eaLnBrk="1" hangingPunct="1">
              <a:lnSpc>
                <a:spcPct val="90000"/>
              </a:lnSpc>
              <a:spcBef>
                <a:spcPct val="0"/>
              </a:spcBef>
            </a:pPr>
            <a:endParaRPr lang="en-US" sz="2800" smtClean="0">
              <a:solidFill>
                <a:schemeClr val="bg1"/>
              </a:solidFill>
              <a:latin typeface="Papyrus" panose="03070502060502030205" pitchFamily="66" charset="0"/>
            </a:endParaRPr>
          </a:p>
          <a:p>
            <a:pPr eaLnBrk="1" hangingPunct="1">
              <a:lnSpc>
                <a:spcPct val="90000"/>
              </a:lnSpc>
              <a:spcBef>
                <a:spcPct val="0"/>
              </a:spcBef>
              <a:buFont typeface="Arial" panose="020B0604020202020204" pitchFamily="34" charset="0"/>
              <a:buNone/>
            </a:pPr>
            <a:r>
              <a:rPr lang="en-US" sz="2800" smtClean="0">
                <a:solidFill>
                  <a:schemeClr val="bg1"/>
                </a:solidFill>
                <a:latin typeface="Papyrus" panose="03070502060502030205" pitchFamily="66" charset="0"/>
              </a:rPr>
              <a:t>1. Provide data on Aboriginal Youth  in Canada today</a:t>
            </a:r>
          </a:p>
          <a:p>
            <a:pPr eaLnBrk="1" hangingPunct="1">
              <a:lnSpc>
                <a:spcPct val="90000"/>
              </a:lnSpc>
              <a:spcBef>
                <a:spcPct val="0"/>
              </a:spcBef>
            </a:pPr>
            <a:endParaRPr lang="en-US" sz="2800" smtClean="0">
              <a:solidFill>
                <a:schemeClr val="bg1"/>
              </a:solidFill>
              <a:latin typeface="Papyrus" panose="03070502060502030205" pitchFamily="66" charset="0"/>
            </a:endParaRPr>
          </a:p>
          <a:p>
            <a:pPr eaLnBrk="1" hangingPunct="1">
              <a:lnSpc>
                <a:spcPct val="90000"/>
              </a:lnSpc>
              <a:spcBef>
                <a:spcPct val="0"/>
              </a:spcBef>
              <a:buFont typeface="Arial" panose="020B0604020202020204" pitchFamily="34" charset="0"/>
              <a:buNone/>
            </a:pPr>
            <a:r>
              <a:rPr lang="en-US" sz="2800" smtClean="0">
                <a:solidFill>
                  <a:schemeClr val="bg1"/>
                </a:solidFill>
                <a:latin typeface="Papyrus" panose="03070502060502030205" pitchFamily="66" charset="0"/>
              </a:rPr>
              <a:t>2. Provide a theoretical lens from which to study Aboriginal programming in the future</a:t>
            </a:r>
          </a:p>
          <a:p>
            <a:pPr eaLnBrk="1" hangingPunct="1">
              <a:lnSpc>
                <a:spcPct val="90000"/>
              </a:lnSpc>
              <a:spcBef>
                <a:spcPct val="0"/>
              </a:spcBef>
              <a:buFont typeface="Arial" panose="020B0604020202020204" pitchFamily="34" charset="0"/>
              <a:buNone/>
            </a:pPr>
            <a:endParaRPr lang="en-US" sz="2800" smtClean="0">
              <a:solidFill>
                <a:schemeClr val="bg1"/>
              </a:solidFill>
              <a:latin typeface="Papyrus" panose="03070502060502030205" pitchFamily="66" charset="0"/>
            </a:endParaRPr>
          </a:p>
          <a:p>
            <a:pPr eaLnBrk="1" hangingPunct="1">
              <a:lnSpc>
                <a:spcPct val="90000"/>
              </a:lnSpc>
              <a:spcBef>
                <a:spcPct val="0"/>
              </a:spcBef>
              <a:buFont typeface="Arial" panose="020B0604020202020204" pitchFamily="34" charset="0"/>
              <a:buNone/>
            </a:pPr>
            <a:r>
              <a:rPr lang="en-US" sz="2800" smtClean="0">
                <a:solidFill>
                  <a:schemeClr val="bg1"/>
                </a:solidFill>
                <a:latin typeface="Papyrus" panose="03070502060502030205" pitchFamily="66" charset="0"/>
              </a:rPr>
              <a:t>3. Investigate Aboriginal ways of teaching and learning</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idx="4294967295"/>
          </p:nvPr>
        </p:nvSpPr>
        <p:spPr>
          <a:xfrm>
            <a:off x="395288" y="549275"/>
            <a:ext cx="8062912" cy="1223963"/>
          </a:xfrm>
        </p:spPr>
        <p:txBody>
          <a:bodyPr>
            <a:normAutofit/>
          </a:bodyPr>
          <a:lstStyle/>
          <a:p>
            <a:pPr eaLnBrk="1" hangingPunct="1"/>
            <a:r>
              <a:rPr lang="en-CA" sz="4400" b="1" smtClean="0">
                <a:solidFill>
                  <a:schemeClr val="bg1"/>
                </a:solidFill>
                <a:effectLst>
                  <a:outerShdw blurRad="38100" dist="38100" dir="2700000" algn="tl">
                    <a:srgbClr val="000000"/>
                  </a:outerShdw>
                </a:effectLst>
                <a:latin typeface="Papyrus" panose="03070502060502030205" pitchFamily="66" charset="0"/>
              </a:rPr>
              <a:t>Bronfenbrenner’s Ecological Systems Theory</a:t>
            </a:r>
          </a:p>
        </p:txBody>
      </p:sp>
      <p:sp>
        <p:nvSpPr>
          <p:cNvPr id="19459" name="Content Placeholder 2"/>
          <p:cNvSpPr>
            <a:spLocks noGrp="1"/>
          </p:cNvSpPr>
          <p:nvPr>
            <p:ph idx="4294967295"/>
          </p:nvPr>
        </p:nvSpPr>
        <p:spPr>
          <a:xfrm>
            <a:off x="395288" y="2205038"/>
            <a:ext cx="8424862" cy="4392612"/>
          </a:xfrm>
        </p:spPr>
        <p:txBody>
          <a:bodyPr>
            <a:normAutofit/>
          </a:bodyPr>
          <a:lstStyle/>
          <a:p>
            <a:pPr eaLnBrk="1" hangingPunct="1">
              <a:buFontTx/>
              <a:buAutoNum type="arabicPeriod"/>
            </a:pPr>
            <a:r>
              <a:rPr lang="en-CA" smtClean="0">
                <a:solidFill>
                  <a:schemeClr val="bg1"/>
                </a:solidFill>
                <a:effectLst>
                  <a:outerShdw blurRad="38100" dist="38100" dir="2700000" algn="tl">
                    <a:srgbClr val="000000"/>
                  </a:outerShdw>
                </a:effectLst>
                <a:latin typeface="Papyrus" panose="03070502060502030205" pitchFamily="66" charset="0"/>
              </a:rPr>
              <a:t>Microsystem: </a:t>
            </a:r>
          </a:p>
          <a:p>
            <a:pPr eaLnBrk="1" hangingPunct="1">
              <a:buFontTx/>
              <a:buAutoNum type="arabicPeriod"/>
            </a:pPr>
            <a:r>
              <a:rPr lang="en-CA" smtClean="0">
                <a:solidFill>
                  <a:schemeClr val="bg1"/>
                </a:solidFill>
                <a:effectLst>
                  <a:outerShdw blurRad="38100" dist="38100" dir="2700000" algn="tl">
                    <a:srgbClr val="000000"/>
                  </a:outerShdw>
                </a:effectLst>
                <a:latin typeface="Papyrus" panose="03070502060502030205" pitchFamily="66" charset="0"/>
              </a:rPr>
              <a:t>Mesosystem: </a:t>
            </a:r>
          </a:p>
          <a:p>
            <a:pPr marL="914400" lvl="1" indent="-514350" eaLnBrk="1" hangingPunct="1"/>
            <a:r>
              <a:rPr lang="en-CA" b="1" smtClean="0">
                <a:effectLst>
                  <a:outerShdw blurRad="38100" dist="38100" dir="2700000" algn="tl">
                    <a:srgbClr val="000000"/>
                  </a:outerShdw>
                </a:effectLst>
                <a:latin typeface="Papyrus" panose="03070502060502030205" pitchFamily="66" charset="0"/>
                <a:ea typeface="ＭＳ Ｐゴシック" panose="020B0600070205080204" pitchFamily="34" charset="-128"/>
              </a:rPr>
              <a:t>Schools need to be an extension of the community (Battiste and McLean, 2005)</a:t>
            </a:r>
          </a:p>
          <a:p>
            <a:pPr marL="914400" lvl="1" indent="-514350" eaLnBrk="1" hangingPunct="1"/>
            <a:r>
              <a:rPr lang="en-CA" b="1" smtClean="0">
                <a:effectLst>
                  <a:outerShdw blurRad="38100" dist="38100" dir="2700000" algn="tl">
                    <a:srgbClr val="000000"/>
                  </a:outerShdw>
                </a:effectLst>
                <a:latin typeface="Papyrus" panose="03070502060502030205" pitchFamily="66" charset="0"/>
                <a:ea typeface="ＭＳ Ｐゴシック" panose="020B0600070205080204" pitchFamily="34" charset="-128"/>
              </a:rPr>
              <a:t>Lack of parental and community involvement is a factor in Aboriginal student drop out</a:t>
            </a:r>
          </a:p>
          <a:p>
            <a:pPr marL="914400" lvl="1" indent="-514350" eaLnBrk="1" hangingPunct="1"/>
            <a:endParaRPr lang="en-CA" smtClean="0">
              <a:effectLst>
                <a:outerShdw blurRad="38100" dist="38100" dir="2700000" algn="tl">
                  <a:srgbClr val="000000"/>
                </a:outerShdw>
              </a:effectLst>
              <a:latin typeface="Papyrus" panose="03070502060502030205" pitchFamily="66" charset="0"/>
              <a:ea typeface="ＭＳ Ｐゴシック" panose="020B0600070205080204" pitchFamily="34" charset="-128"/>
            </a:endParaRPr>
          </a:p>
          <a:p>
            <a:pPr marL="914400" lvl="1" indent="-514350" eaLnBrk="1" hangingPunct="1">
              <a:buFontTx/>
              <a:buNone/>
            </a:pPr>
            <a:endParaRPr lang="en-CA" smtClean="0">
              <a:effectLst>
                <a:outerShdw blurRad="38100" dist="38100" dir="2700000" algn="tl">
                  <a:srgbClr val="000000"/>
                </a:outerShdw>
              </a:effectLst>
              <a:latin typeface="Papyrus" panose="03070502060502030205" pitchFamily="66" charset="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idx="4294967295"/>
          </p:nvPr>
        </p:nvSpPr>
        <p:spPr>
          <a:xfrm>
            <a:off x="457200" y="274638"/>
            <a:ext cx="8229600" cy="1570037"/>
          </a:xfrm>
        </p:spPr>
        <p:txBody>
          <a:bodyPr>
            <a:normAutofit/>
          </a:bodyPr>
          <a:lstStyle/>
          <a:p>
            <a:pPr eaLnBrk="1" hangingPunct="1"/>
            <a:r>
              <a:rPr lang="en-CA" sz="4400" b="1" smtClean="0">
                <a:solidFill>
                  <a:schemeClr val="bg1"/>
                </a:solidFill>
                <a:effectLst>
                  <a:outerShdw blurRad="38100" dist="38100" dir="2700000" algn="tl">
                    <a:srgbClr val="000000"/>
                  </a:outerShdw>
                </a:effectLst>
                <a:latin typeface="Papyrus" panose="03070502060502030205" pitchFamily="66" charset="0"/>
              </a:rPr>
              <a:t>Bronfenbrenner’s Ecological Systems Theory</a:t>
            </a:r>
          </a:p>
        </p:txBody>
      </p:sp>
      <p:sp>
        <p:nvSpPr>
          <p:cNvPr id="20483" name="Content Placeholder 2"/>
          <p:cNvSpPr>
            <a:spLocks noGrp="1"/>
          </p:cNvSpPr>
          <p:nvPr>
            <p:ph idx="4294967295"/>
          </p:nvPr>
        </p:nvSpPr>
        <p:spPr>
          <a:xfrm>
            <a:off x="457200" y="1989138"/>
            <a:ext cx="6400800" cy="4464050"/>
          </a:xfrm>
        </p:spPr>
        <p:txBody>
          <a:bodyPr>
            <a:normAutofit/>
          </a:bodyPr>
          <a:lstStyle/>
          <a:p>
            <a:pPr marL="514350" indent="-514350" eaLnBrk="1" hangingPunct="1">
              <a:buFontTx/>
              <a:buNone/>
            </a:pPr>
            <a:r>
              <a:rPr lang="en-CA" smtClean="0">
                <a:solidFill>
                  <a:schemeClr val="bg1"/>
                </a:solidFill>
                <a:effectLst>
                  <a:outerShdw blurRad="38100" dist="38100" dir="2700000" algn="tl">
                    <a:srgbClr val="000000"/>
                  </a:outerShdw>
                </a:effectLst>
                <a:latin typeface="Papyrus" panose="03070502060502030205" pitchFamily="66" charset="0"/>
              </a:rPr>
              <a:t>3. Exosystem: </a:t>
            </a:r>
          </a:p>
          <a:p>
            <a:pPr marL="914400" lvl="1" indent="-514350" eaLnBrk="1" hangingPunct="1"/>
            <a:r>
              <a:rPr lang="en-CA" b="1" smtClean="0">
                <a:effectLst>
                  <a:outerShdw blurRad="38100" dist="38100" dir="2700000" algn="tl">
                    <a:srgbClr val="000000"/>
                  </a:outerShdw>
                </a:effectLst>
                <a:latin typeface="Papyrus" panose="03070502060502030205" pitchFamily="66" charset="0"/>
                <a:ea typeface="ＭＳ Ｐゴシック" panose="020B0600070205080204" pitchFamily="34" charset="-128"/>
              </a:rPr>
              <a:t>Research says interventions must begin with promoting healthy families and healing youth (Battiste and McLean, 2005)</a:t>
            </a:r>
          </a:p>
          <a:p>
            <a:pPr marL="514350" indent="-514350" eaLnBrk="1" hangingPunct="1"/>
            <a:endParaRPr lang="en-CA" smtClean="0">
              <a:effectLst>
                <a:outerShdw blurRad="38100" dist="38100" dir="2700000" algn="tl">
                  <a:srgbClr val="FFFFFF"/>
                </a:outerShdw>
              </a:effectLst>
              <a:latin typeface="Papyrus" panose="03070502060502030205" pitchFamily="66" charset="0"/>
            </a:endParaRPr>
          </a:p>
          <a:p>
            <a:pPr marL="514350" indent="-514350" eaLnBrk="1" hangingPunct="1">
              <a:buFont typeface="Arial" panose="020B0604020202020204" pitchFamily="34" charset="0"/>
              <a:buNone/>
            </a:pPr>
            <a:endParaRPr lang="en-CA" smtClean="0">
              <a:effectLst>
                <a:outerShdw blurRad="38100" dist="38100" dir="2700000" algn="tl">
                  <a:srgbClr val="FFFFFF"/>
                </a:outerShdw>
              </a:effectLst>
              <a:latin typeface="Papyrus" panose="03070502060502030205" pitchFamily="66"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idx="4294967295"/>
          </p:nvPr>
        </p:nvSpPr>
        <p:spPr>
          <a:xfrm>
            <a:off x="250825" y="188913"/>
            <a:ext cx="8642350" cy="1563687"/>
          </a:xfrm>
        </p:spPr>
        <p:txBody>
          <a:bodyPr>
            <a:normAutofit/>
          </a:bodyPr>
          <a:lstStyle/>
          <a:p>
            <a:pPr eaLnBrk="1" hangingPunct="1"/>
            <a:r>
              <a:rPr lang="en-CA" sz="4400" b="1" smtClean="0">
                <a:solidFill>
                  <a:schemeClr val="bg1"/>
                </a:solidFill>
                <a:effectLst>
                  <a:outerShdw blurRad="38100" dist="38100" dir="2700000" algn="tl">
                    <a:srgbClr val="000000"/>
                  </a:outerShdw>
                </a:effectLst>
                <a:latin typeface="Papyrus" panose="03070502060502030205" pitchFamily="66" charset="0"/>
              </a:rPr>
              <a:t>Bronfenbrenner’s Ecological Systems Theory</a:t>
            </a:r>
          </a:p>
        </p:txBody>
      </p:sp>
      <p:sp>
        <p:nvSpPr>
          <p:cNvPr id="21507" name="Content Placeholder 2"/>
          <p:cNvSpPr>
            <a:spLocks noGrp="1"/>
          </p:cNvSpPr>
          <p:nvPr>
            <p:ph idx="4294967295"/>
          </p:nvPr>
        </p:nvSpPr>
        <p:spPr>
          <a:xfrm>
            <a:off x="323850" y="2060575"/>
            <a:ext cx="8496300" cy="4464050"/>
          </a:xfrm>
        </p:spPr>
        <p:txBody>
          <a:bodyPr>
            <a:normAutofit/>
          </a:bodyPr>
          <a:lstStyle/>
          <a:p>
            <a:pPr eaLnBrk="1" hangingPunct="1">
              <a:buFontTx/>
              <a:buNone/>
            </a:pPr>
            <a:r>
              <a:rPr lang="en-CA" smtClean="0">
                <a:solidFill>
                  <a:schemeClr val="bg1"/>
                </a:solidFill>
                <a:effectLst>
                  <a:outerShdw blurRad="38100" dist="38100" dir="2700000" algn="tl">
                    <a:srgbClr val="000000"/>
                  </a:outerShdw>
                </a:effectLst>
                <a:latin typeface="Papyrus" panose="03070502060502030205" pitchFamily="66" charset="0"/>
              </a:rPr>
              <a:t>4. Macrosystem: </a:t>
            </a:r>
          </a:p>
          <a:p>
            <a:pPr lvl="1" eaLnBrk="1" hangingPunct="1"/>
            <a:r>
              <a:rPr lang="en-CA" smtClean="0">
                <a:solidFill>
                  <a:srgbClr val="BFBFBF"/>
                </a:solidFill>
                <a:effectLst>
                  <a:outerShdw blurRad="38100" dist="38100" dir="2700000" algn="tl">
                    <a:srgbClr val="000000"/>
                  </a:outerShdw>
                </a:effectLst>
                <a:latin typeface="Papyrus" panose="03070502060502030205" pitchFamily="66" charset="0"/>
                <a:ea typeface="ＭＳ Ｐゴシック" panose="020B0600070205080204" pitchFamily="34" charset="-128"/>
              </a:rPr>
              <a:t>Eurocentric pedagogy which does not value Aboriginal learning theories means that Aboriginal youth must live between two opposing cultures</a:t>
            </a:r>
          </a:p>
          <a:p>
            <a:pPr lvl="1" eaLnBrk="1" hangingPunct="1"/>
            <a:r>
              <a:rPr lang="en-CA" smtClean="0">
                <a:solidFill>
                  <a:srgbClr val="BFBFBF"/>
                </a:solidFill>
                <a:effectLst>
                  <a:outerShdw blurRad="38100" dist="38100" dir="2700000" algn="tl">
                    <a:srgbClr val="000000"/>
                  </a:outerShdw>
                </a:effectLst>
                <a:latin typeface="Papyrus" panose="03070502060502030205" pitchFamily="66" charset="0"/>
                <a:ea typeface="ＭＳ Ｐゴシック" panose="020B0600070205080204" pitchFamily="34" charset="-128"/>
              </a:rPr>
              <a:t>Bicultural competence is having the skills, values and attitudes necessary to be successful in one’s traditional community a well as in the dominant culture (Crooks et al., 2009)</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idx="4294967295"/>
          </p:nvPr>
        </p:nvSpPr>
        <p:spPr>
          <a:xfrm>
            <a:off x="457200" y="274638"/>
            <a:ext cx="8229600" cy="1570037"/>
          </a:xfrm>
        </p:spPr>
        <p:txBody>
          <a:bodyPr>
            <a:normAutofit/>
          </a:bodyPr>
          <a:lstStyle/>
          <a:p>
            <a:pPr eaLnBrk="1" hangingPunct="1"/>
            <a:r>
              <a:rPr lang="en-CA" sz="4400" b="1" smtClean="0">
                <a:solidFill>
                  <a:schemeClr val="bg1"/>
                </a:solidFill>
                <a:effectLst>
                  <a:outerShdw blurRad="38100" dist="38100" dir="2700000" algn="tl">
                    <a:srgbClr val="000000"/>
                  </a:outerShdw>
                </a:effectLst>
                <a:latin typeface="Papyrus" panose="03070502060502030205" pitchFamily="66" charset="0"/>
              </a:rPr>
              <a:t>Bronfenbrenner’s Ecological Systems Theory</a:t>
            </a:r>
          </a:p>
        </p:txBody>
      </p:sp>
      <p:sp>
        <p:nvSpPr>
          <p:cNvPr id="22531" name="Content Placeholder 2"/>
          <p:cNvSpPr>
            <a:spLocks noGrp="1"/>
          </p:cNvSpPr>
          <p:nvPr>
            <p:ph idx="4294967295"/>
          </p:nvPr>
        </p:nvSpPr>
        <p:spPr>
          <a:xfrm>
            <a:off x="250825" y="2276475"/>
            <a:ext cx="7058025" cy="3849688"/>
          </a:xfrm>
        </p:spPr>
        <p:txBody>
          <a:bodyPr>
            <a:normAutofit/>
          </a:bodyPr>
          <a:lstStyle/>
          <a:p>
            <a:pPr eaLnBrk="1" hangingPunct="1">
              <a:lnSpc>
                <a:spcPct val="90000"/>
              </a:lnSpc>
              <a:buFontTx/>
              <a:buNone/>
            </a:pPr>
            <a:r>
              <a:rPr lang="en-CA" smtClean="0">
                <a:solidFill>
                  <a:schemeClr val="bg1"/>
                </a:solidFill>
                <a:effectLst>
                  <a:outerShdw blurRad="38100" dist="38100" dir="2700000" algn="tl">
                    <a:srgbClr val="000000"/>
                  </a:outerShdw>
                </a:effectLst>
                <a:latin typeface="Papyrus" panose="03070502060502030205" pitchFamily="66" charset="0"/>
              </a:rPr>
              <a:t>5. Chronosystem: </a:t>
            </a:r>
          </a:p>
          <a:p>
            <a:pPr eaLnBrk="1" hangingPunct="1">
              <a:lnSpc>
                <a:spcPct val="90000"/>
              </a:lnSpc>
              <a:buFontTx/>
              <a:buNone/>
            </a:pPr>
            <a:r>
              <a:rPr lang="en-CA" smtClean="0">
                <a:solidFill>
                  <a:srgbClr val="F2F2F2"/>
                </a:solidFill>
                <a:effectLst>
                  <a:outerShdw blurRad="38100" dist="38100" dir="2700000" algn="tl">
                    <a:srgbClr val="000000"/>
                  </a:outerShdw>
                </a:effectLst>
                <a:latin typeface="Papyrus" panose="03070502060502030205" pitchFamily="66" charset="0"/>
              </a:rPr>
              <a:t>- Healing the Soul Wound (Duran, 2006)</a:t>
            </a:r>
          </a:p>
          <a:p>
            <a:pPr lvl="1" eaLnBrk="1" hangingPunct="1">
              <a:lnSpc>
                <a:spcPct val="90000"/>
              </a:lnSpc>
            </a:pPr>
            <a:r>
              <a:rPr lang="en-CA" sz="2400" b="1" i="1" smtClean="0">
                <a:effectLst>
                  <a:outerShdw blurRad="38100" dist="38100" dir="2700000" algn="tl">
                    <a:srgbClr val="000000"/>
                  </a:outerShdw>
                </a:effectLst>
                <a:latin typeface="Papyrus" panose="03070502060502030205" pitchFamily="66" charset="0"/>
                <a:ea typeface="ＭＳ Ｐゴシック" panose="020B0600070205080204" pitchFamily="34" charset="-128"/>
              </a:rPr>
              <a:t> “It’s where our parents are coming from. It’s where our grandparents are coming from. By the time you get to my generation, we have all the baggage and we don’t know where it comes from.” Kristen Hendrick, Elected Councillor, Chippewas on the Thames </a:t>
            </a:r>
            <a:endParaRPr lang="en-CA" sz="2400" smtClean="0">
              <a:effectLst>
                <a:outerShdw blurRad="38100" dist="38100" dir="2700000" algn="tl">
                  <a:srgbClr val="000000"/>
                </a:outerShdw>
              </a:effectLst>
              <a:latin typeface="Papyrus" panose="03070502060502030205" pitchFamily="66" charset="0"/>
              <a:ea typeface="ＭＳ Ｐゴシック" panose="020B0600070205080204" pitchFamily="34" charset="-128"/>
            </a:endParaRPr>
          </a:p>
          <a:p>
            <a:pPr lvl="1" eaLnBrk="1" hangingPunct="1">
              <a:lnSpc>
                <a:spcPct val="90000"/>
              </a:lnSpc>
            </a:pPr>
            <a:endParaRPr lang="en-CA" smtClean="0">
              <a:effectLst>
                <a:outerShdw blurRad="38100" dist="38100" dir="2700000" algn="tl">
                  <a:srgbClr val="000000"/>
                </a:outerShdw>
              </a:effectLst>
              <a:latin typeface="Papyrus" panose="03070502060502030205" pitchFamily="66" charset="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p:txBody>
          <a:bodyPr rtlCol="0">
            <a:normAutofit/>
          </a:bodyPr>
          <a:lstStyle/>
          <a:p>
            <a:pPr eaLnBrk="1" fontAlgn="auto" hangingPunct="1">
              <a:spcAft>
                <a:spcPts val="0"/>
              </a:spcAft>
              <a:defRPr/>
            </a:pPr>
            <a:r>
              <a:rPr lang="en-CA" sz="5400" b="1" dirty="0" smtClean="0">
                <a:solidFill>
                  <a:schemeClr val="bg1"/>
                </a:solidFill>
                <a:effectLst>
                  <a:outerShdw blurRad="50800" dist="38100" dir="2700000" algn="tl" rotWithShape="0">
                    <a:prstClr val="black">
                      <a:alpha val="40000"/>
                    </a:prstClr>
                  </a:outerShdw>
                </a:effectLst>
                <a:latin typeface="Papyrus" pitchFamily="-96" charset="0"/>
                <a:ea typeface="+mj-ea"/>
              </a:rPr>
              <a:t>School Attachment</a:t>
            </a:r>
          </a:p>
        </p:txBody>
      </p:sp>
      <p:sp>
        <p:nvSpPr>
          <p:cNvPr id="14339" name="Content Placeholder 2"/>
          <p:cNvSpPr>
            <a:spLocks noGrp="1"/>
          </p:cNvSpPr>
          <p:nvPr>
            <p:ph idx="4294967295"/>
          </p:nvPr>
        </p:nvSpPr>
        <p:spPr>
          <a:xfrm>
            <a:off x="685800" y="1700213"/>
            <a:ext cx="7772400" cy="4395787"/>
          </a:xfrm>
        </p:spPr>
        <p:txBody>
          <a:bodyPr>
            <a:normAutofit lnSpcReduction="10000"/>
          </a:bodyPr>
          <a:lstStyle/>
          <a:p>
            <a:pPr eaLnBrk="1" hangingPunct="1">
              <a:buFontTx/>
              <a:buNone/>
              <a:defRPr/>
            </a:pPr>
            <a:r>
              <a:rPr lang="en-CA" sz="3600" smtClean="0">
                <a:solidFill>
                  <a:schemeClr val="bg1"/>
                </a:solidFill>
                <a:effectLst>
                  <a:outerShdw blurRad="38100" dist="38100" dir="2700000" algn="tl">
                    <a:srgbClr val="000000"/>
                  </a:outerShdw>
                </a:effectLst>
                <a:latin typeface="Papyrus" pitchFamily="1" charset="0"/>
                <a:ea typeface="+mn-ea"/>
              </a:rPr>
              <a:t>What is it?</a:t>
            </a:r>
          </a:p>
          <a:p>
            <a:pPr eaLnBrk="1" hangingPunct="1">
              <a:buFont typeface="Arial" charset="0"/>
              <a:buChar char="•"/>
              <a:defRPr/>
            </a:pPr>
            <a:r>
              <a:rPr lang="en-CA" smtClean="0">
                <a:solidFill>
                  <a:schemeClr val="bg1"/>
                </a:solidFill>
                <a:effectLst>
                  <a:outerShdw blurRad="38100" dist="38100" dir="2700000" algn="tl">
                    <a:srgbClr val="000000"/>
                  </a:outerShdw>
                </a:effectLst>
                <a:latin typeface="Papyrus" pitchFamily="1" charset="0"/>
                <a:ea typeface="+mn-ea"/>
              </a:rPr>
              <a:t>The degree to which a student has a sense of belonging to a school, not just in terms of fitting in but as a result of feeling valued and respected (Libbie, 2004)</a:t>
            </a:r>
          </a:p>
          <a:p>
            <a:pPr lvl="1" eaLnBrk="1" hangingPunct="1">
              <a:buFont typeface="Arial" charset="0"/>
              <a:buChar char="–"/>
              <a:defRPr/>
            </a:pPr>
            <a:r>
              <a:rPr lang="en-CA" smtClean="0">
                <a:solidFill>
                  <a:srgbClr val="BFBFBF"/>
                </a:solidFill>
                <a:effectLst>
                  <a:outerShdw blurRad="38100" dist="38100" dir="2700000" algn="tl">
                    <a:srgbClr val="000000"/>
                  </a:outerShdw>
                </a:effectLst>
                <a:latin typeface="Papyrus" pitchFamily="1" charset="0"/>
                <a:ea typeface="+mn-ea"/>
              </a:rPr>
              <a:t>Aboriginal students report one of the main</a:t>
            </a:r>
          </a:p>
          <a:p>
            <a:pPr lvl="1" eaLnBrk="1" hangingPunct="1">
              <a:buFont typeface="Arial" charset="0"/>
              <a:buNone/>
              <a:defRPr/>
            </a:pPr>
            <a:r>
              <a:rPr lang="en-CA" smtClean="0">
                <a:solidFill>
                  <a:srgbClr val="BFBFBF"/>
                </a:solidFill>
                <a:effectLst>
                  <a:outerShdw blurRad="38100" dist="38100" dir="2700000" algn="tl">
                    <a:srgbClr val="000000"/>
                  </a:outerShdw>
                </a:effectLst>
                <a:latin typeface="Papyrus" pitchFamily="1" charset="0"/>
                <a:ea typeface="+mn-ea"/>
              </a:rPr>
              <a:t>    reasons for school drop out is the lack of respect accorded their culture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idx="4294967295"/>
          </p:nvPr>
        </p:nvSpPr>
        <p:spPr>
          <a:xfrm>
            <a:off x="468313" y="620713"/>
            <a:ext cx="7772400" cy="1143000"/>
          </a:xfrm>
        </p:spPr>
        <p:txBody>
          <a:bodyPr rtlCol="0">
            <a:normAutofit/>
          </a:bodyPr>
          <a:lstStyle/>
          <a:p>
            <a:pPr eaLnBrk="1" fontAlgn="auto" hangingPunct="1">
              <a:spcAft>
                <a:spcPts val="0"/>
              </a:spcAft>
              <a:defRPr/>
            </a:pPr>
            <a:r>
              <a:rPr lang="en-CA" sz="5400" b="1" dirty="0" smtClean="0">
                <a:solidFill>
                  <a:schemeClr val="bg1"/>
                </a:solidFill>
                <a:effectLst>
                  <a:outerShdw blurRad="50800" dist="38100" dir="2700000" algn="tl" rotWithShape="0">
                    <a:prstClr val="black">
                      <a:alpha val="40000"/>
                    </a:prstClr>
                  </a:outerShdw>
                </a:effectLst>
                <a:latin typeface="Papyrus" pitchFamily="-96" charset="0"/>
                <a:ea typeface="+mj-ea"/>
              </a:rPr>
              <a:t>School Attachment</a:t>
            </a:r>
          </a:p>
        </p:txBody>
      </p:sp>
      <p:sp>
        <p:nvSpPr>
          <p:cNvPr id="15363" name="Content Placeholder 2"/>
          <p:cNvSpPr>
            <a:spLocks noGrp="1"/>
          </p:cNvSpPr>
          <p:nvPr>
            <p:ph idx="4294967295"/>
          </p:nvPr>
        </p:nvSpPr>
        <p:spPr>
          <a:xfrm>
            <a:off x="323850" y="1981200"/>
            <a:ext cx="7127875" cy="4471988"/>
          </a:xfrm>
        </p:spPr>
        <p:txBody>
          <a:bodyPr rtlCol="0">
            <a:normAutofit/>
          </a:bodyPr>
          <a:lstStyle/>
          <a:p>
            <a:pPr eaLnBrk="1" fontAlgn="auto" hangingPunct="1">
              <a:spcAft>
                <a:spcPts val="0"/>
              </a:spcAft>
              <a:buFontTx/>
              <a:buNone/>
              <a:defRPr/>
            </a:pPr>
            <a:r>
              <a:rPr lang="en-CA" dirty="0" smtClean="0">
                <a:solidFill>
                  <a:schemeClr val="bg1"/>
                </a:solidFill>
                <a:effectLst>
                  <a:outerShdw blurRad="50800" dist="38100" dir="2700000" algn="tl" rotWithShape="0">
                    <a:prstClr val="black">
                      <a:alpha val="40000"/>
                    </a:prstClr>
                  </a:outerShdw>
                </a:effectLst>
                <a:latin typeface="Papyrus" pitchFamily="-96" charset="0"/>
                <a:ea typeface="+mn-ea"/>
              </a:rPr>
              <a:t>Relevant Factors</a:t>
            </a:r>
          </a:p>
          <a:p>
            <a:pPr eaLnBrk="1" fontAlgn="auto" hangingPunct="1">
              <a:spcAft>
                <a:spcPts val="0"/>
              </a:spcAft>
              <a:defRPr/>
            </a:pPr>
            <a:r>
              <a:rPr lang="en-CA" dirty="0" smtClean="0">
                <a:solidFill>
                  <a:schemeClr val="bg1"/>
                </a:solidFill>
                <a:effectLst>
                  <a:outerShdw blurRad="50800" dist="38100" dir="2700000" algn="tl" rotWithShape="0">
                    <a:prstClr val="black">
                      <a:alpha val="40000"/>
                    </a:prstClr>
                  </a:outerShdw>
                </a:effectLst>
                <a:latin typeface="Papyrus" pitchFamily="-96" charset="0"/>
                <a:ea typeface="+mn-ea"/>
              </a:rPr>
              <a:t>Friendships and peer relationships support school attachment (Ham and Faircloth, 2005)</a:t>
            </a:r>
          </a:p>
          <a:p>
            <a:pPr lvl="2" eaLnBrk="1" fontAlgn="auto" hangingPunct="1">
              <a:spcAft>
                <a:spcPts val="0"/>
              </a:spcAft>
              <a:defRPr/>
            </a:pPr>
            <a:r>
              <a:rPr lang="en-CA" sz="2800" dirty="0" smtClean="0">
                <a:solidFill>
                  <a:schemeClr val="bg1">
                    <a:lumMod val="75000"/>
                  </a:schemeClr>
                </a:solidFill>
                <a:effectLst>
                  <a:outerShdw blurRad="50800" dist="38100" dir="2700000" algn="tl" rotWithShape="0">
                    <a:prstClr val="black">
                      <a:alpha val="40000"/>
                    </a:prstClr>
                  </a:outerShdw>
                </a:effectLst>
                <a:latin typeface="Papyrus" pitchFamily="-96" charset="0"/>
                <a:ea typeface="+mn-ea"/>
              </a:rPr>
              <a:t>Feelings of marginalization and alienation reported contributing factors to school drop out (</a:t>
            </a:r>
            <a:r>
              <a:rPr lang="en-CA" sz="2800" dirty="0" err="1" smtClean="0">
                <a:solidFill>
                  <a:schemeClr val="bg1">
                    <a:lumMod val="75000"/>
                  </a:schemeClr>
                </a:solidFill>
                <a:effectLst>
                  <a:outerShdw blurRad="50800" dist="38100" dir="2700000" algn="tl" rotWithShape="0">
                    <a:prstClr val="black">
                      <a:alpha val="40000"/>
                    </a:prstClr>
                  </a:outerShdw>
                </a:effectLst>
                <a:latin typeface="Papyrus" pitchFamily="-96" charset="0"/>
                <a:ea typeface="+mn-ea"/>
              </a:rPr>
              <a:t>Battiste</a:t>
            </a:r>
            <a:r>
              <a:rPr lang="en-CA" sz="2800" dirty="0" smtClean="0">
                <a:solidFill>
                  <a:schemeClr val="bg1">
                    <a:lumMod val="75000"/>
                  </a:schemeClr>
                </a:solidFill>
                <a:effectLst>
                  <a:outerShdw blurRad="50800" dist="38100" dir="2700000" algn="tl" rotWithShape="0">
                    <a:prstClr val="black">
                      <a:alpha val="40000"/>
                    </a:prstClr>
                  </a:outerShdw>
                </a:effectLst>
                <a:latin typeface="Papyrus" pitchFamily="-96" charset="0"/>
                <a:ea typeface="+mn-ea"/>
              </a:rPr>
              <a:t> &amp; McLean, 2005)</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p:txBody>
          <a:bodyPr rtlCol="0">
            <a:normAutofit/>
          </a:bodyPr>
          <a:lstStyle/>
          <a:p>
            <a:pPr eaLnBrk="1" fontAlgn="auto" hangingPunct="1">
              <a:spcAft>
                <a:spcPts val="0"/>
              </a:spcAft>
              <a:defRPr/>
            </a:pPr>
            <a:r>
              <a:rPr lang="en-CA" sz="5400" b="1" dirty="0" smtClean="0">
                <a:solidFill>
                  <a:schemeClr val="bg1"/>
                </a:solidFill>
                <a:effectLst>
                  <a:outerShdw blurRad="50800" dist="38100" dir="2700000" algn="tl" rotWithShape="0">
                    <a:prstClr val="black">
                      <a:alpha val="40000"/>
                    </a:prstClr>
                  </a:outerShdw>
                </a:effectLst>
                <a:latin typeface="Papyrus" pitchFamily="-96" charset="0"/>
                <a:ea typeface="+mj-ea"/>
              </a:rPr>
              <a:t>School Attachment</a:t>
            </a:r>
          </a:p>
        </p:txBody>
      </p:sp>
      <p:sp>
        <p:nvSpPr>
          <p:cNvPr id="16387" name="Content Placeholder 2"/>
          <p:cNvSpPr>
            <a:spLocks noGrp="1"/>
          </p:cNvSpPr>
          <p:nvPr>
            <p:ph idx="4294967295"/>
          </p:nvPr>
        </p:nvSpPr>
        <p:spPr>
          <a:xfrm>
            <a:off x="457200" y="1600200"/>
            <a:ext cx="7354888" cy="4525963"/>
          </a:xfrm>
        </p:spPr>
        <p:txBody>
          <a:bodyPr rtlCol="0">
            <a:normAutofit/>
          </a:bodyPr>
          <a:lstStyle/>
          <a:p>
            <a:pPr eaLnBrk="1" fontAlgn="auto" hangingPunct="1">
              <a:spcAft>
                <a:spcPts val="0"/>
              </a:spcAft>
              <a:buFontTx/>
              <a:buNone/>
              <a:defRPr/>
            </a:pPr>
            <a:r>
              <a:rPr lang="en-CA" dirty="0" smtClean="0">
                <a:solidFill>
                  <a:schemeClr val="bg1"/>
                </a:solidFill>
                <a:effectLst>
                  <a:outerShdw blurRad="50800" dist="38100" dir="2700000" algn="tl" rotWithShape="0">
                    <a:prstClr val="black">
                      <a:alpha val="40000"/>
                    </a:prstClr>
                  </a:outerShdw>
                </a:effectLst>
                <a:latin typeface="Papyrus" pitchFamily="-96" charset="0"/>
                <a:ea typeface="+mn-ea"/>
              </a:rPr>
              <a:t>Impact of Positive School Attachment</a:t>
            </a:r>
          </a:p>
          <a:p>
            <a:pPr eaLnBrk="1" fontAlgn="auto" hangingPunct="1">
              <a:spcAft>
                <a:spcPts val="0"/>
              </a:spcAft>
              <a:defRPr/>
            </a:pPr>
            <a:r>
              <a:rPr lang="en-CA" dirty="0" smtClean="0">
                <a:solidFill>
                  <a:schemeClr val="bg1"/>
                </a:solidFill>
                <a:effectLst>
                  <a:outerShdw blurRad="50800" dist="38100" dir="2700000" algn="tl" rotWithShape="0">
                    <a:prstClr val="black">
                      <a:alpha val="40000"/>
                    </a:prstClr>
                  </a:outerShdw>
                </a:effectLst>
                <a:latin typeface="Papyrus" pitchFamily="-96" charset="0"/>
                <a:ea typeface="+mn-ea"/>
              </a:rPr>
              <a:t>Improves academic self-efficacy</a:t>
            </a:r>
          </a:p>
          <a:p>
            <a:pPr lvl="1" eaLnBrk="1" fontAlgn="auto" hangingPunct="1">
              <a:spcAft>
                <a:spcPts val="0"/>
              </a:spcAft>
              <a:defRPr/>
            </a:pPr>
            <a:r>
              <a:rPr lang="en-CA" dirty="0" smtClean="0">
                <a:solidFill>
                  <a:schemeClr val="bg1">
                    <a:lumMod val="65000"/>
                  </a:schemeClr>
                </a:solidFill>
                <a:effectLst>
                  <a:outerShdw blurRad="50800" dist="38100" dir="2700000" algn="tl" rotWithShape="0">
                    <a:prstClr val="black">
                      <a:alpha val="40000"/>
                    </a:prstClr>
                  </a:outerShdw>
                </a:effectLst>
                <a:latin typeface="Papyrus" pitchFamily="-96" charset="0"/>
                <a:ea typeface="+mn-ea"/>
              </a:rPr>
              <a:t>Encountering racist attitudes that undermine self-esteem contributes to school drop out</a:t>
            </a:r>
          </a:p>
          <a:p>
            <a:pPr eaLnBrk="1" fontAlgn="auto" hangingPunct="1">
              <a:spcAft>
                <a:spcPts val="0"/>
              </a:spcAft>
              <a:defRPr/>
            </a:pPr>
            <a:r>
              <a:rPr lang="en-CA" dirty="0" smtClean="0">
                <a:solidFill>
                  <a:schemeClr val="bg1"/>
                </a:solidFill>
                <a:effectLst>
                  <a:outerShdw blurRad="50800" dist="38100" dir="2700000" algn="tl" rotWithShape="0">
                    <a:prstClr val="black">
                      <a:alpha val="40000"/>
                    </a:prstClr>
                  </a:outerShdw>
                </a:effectLst>
                <a:latin typeface="Papyrus" pitchFamily="-96" charset="0"/>
                <a:ea typeface="+mn-ea"/>
              </a:rPr>
              <a:t>Decreases mental health problems (</a:t>
            </a:r>
            <a:r>
              <a:rPr lang="en-CA" dirty="0" err="1" smtClean="0">
                <a:solidFill>
                  <a:schemeClr val="bg1"/>
                </a:solidFill>
                <a:effectLst>
                  <a:outerShdw blurRad="50800" dist="38100" dir="2700000" algn="tl" rotWithShape="0">
                    <a:prstClr val="black">
                      <a:alpha val="40000"/>
                    </a:prstClr>
                  </a:outerShdw>
                </a:effectLst>
                <a:latin typeface="Papyrus" pitchFamily="-96" charset="0"/>
                <a:ea typeface="+mn-ea"/>
              </a:rPr>
              <a:t>Shochet</a:t>
            </a:r>
            <a:r>
              <a:rPr lang="en-CA" dirty="0" smtClean="0">
                <a:solidFill>
                  <a:schemeClr val="bg1"/>
                </a:solidFill>
                <a:effectLst>
                  <a:outerShdw blurRad="50800" dist="38100" dir="2700000" algn="tl" rotWithShape="0">
                    <a:prstClr val="black">
                      <a:alpha val="40000"/>
                    </a:prstClr>
                  </a:outerShdw>
                </a:effectLst>
                <a:latin typeface="Papyrus" pitchFamily="-96" charset="0"/>
                <a:ea typeface="+mn-ea"/>
              </a:rPr>
              <a:t> et al., 2006)</a:t>
            </a:r>
          </a:p>
          <a:p>
            <a:pPr eaLnBrk="1" fontAlgn="auto" hangingPunct="1">
              <a:spcAft>
                <a:spcPts val="0"/>
              </a:spcAft>
              <a:defRPr/>
            </a:pPr>
            <a:r>
              <a:rPr lang="en-CA" dirty="0" smtClean="0">
                <a:solidFill>
                  <a:schemeClr val="bg1"/>
                </a:solidFill>
                <a:effectLst>
                  <a:outerShdw blurRad="50800" dist="38100" dir="2700000" algn="tl" rotWithShape="0">
                    <a:prstClr val="black">
                      <a:alpha val="40000"/>
                    </a:prstClr>
                  </a:outerShdw>
                </a:effectLst>
                <a:latin typeface="Papyrus" pitchFamily="-96" charset="0"/>
                <a:ea typeface="+mn-ea"/>
              </a:rPr>
              <a:t>Increase likelihood of graduation</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idx="4294967295"/>
          </p:nvPr>
        </p:nvSpPr>
        <p:spPr/>
        <p:txBody>
          <a:bodyPr rtlCol="0">
            <a:normAutofit/>
          </a:bodyPr>
          <a:lstStyle/>
          <a:p>
            <a:pPr eaLnBrk="1" fontAlgn="auto" hangingPunct="1">
              <a:spcAft>
                <a:spcPts val="0"/>
              </a:spcAft>
              <a:defRPr/>
            </a:pPr>
            <a:r>
              <a:rPr lang="en-CA" sz="5400" b="1" dirty="0" smtClean="0">
                <a:solidFill>
                  <a:schemeClr val="bg1"/>
                </a:solidFill>
                <a:effectLst>
                  <a:outerShdw blurRad="50800" dist="38100" dir="2700000" algn="tl" rotWithShape="0">
                    <a:prstClr val="black">
                      <a:alpha val="40000"/>
                    </a:prstClr>
                  </a:outerShdw>
                </a:effectLst>
                <a:latin typeface="Papyrus" pitchFamily="-96" charset="0"/>
                <a:ea typeface="+mj-ea"/>
              </a:rPr>
              <a:t>School Attachment</a:t>
            </a:r>
          </a:p>
        </p:txBody>
      </p:sp>
      <p:sp>
        <p:nvSpPr>
          <p:cNvPr id="17411" name="Content Placeholder 2"/>
          <p:cNvSpPr>
            <a:spLocks noGrp="1"/>
          </p:cNvSpPr>
          <p:nvPr>
            <p:ph idx="4294967295"/>
          </p:nvPr>
        </p:nvSpPr>
        <p:spPr>
          <a:xfrm>
            <a:off x="250825" y="1628775"/>
            <a:ext cx="8205788" cy="4475163"/>
          </a:xfrm>
        </p:spPr>
        <p:txBody>
          <a:bodyPr>
            <a:normAutofit/>
          </a:bodyPr>
          <a:lstStyle/>
          <a:p>
            <a:pPr eaLnBrk="1" hangingPunct="1">
              <a:buFontTx/>
              <a:buNone/>
            </a:pPr>
            <a:r>
              <a:rPr lang="en-CA" smtClean="0">
                <a:solidFill>
                  <a:schemeClr val="bg1"/>
                </a:solidFill>
                <a:effectLst>
                  <a:outerShdw blurRad="38100" dist="38100" dir="2700000" algn="tl">
                    <a:srgbClr val="000000"/>
                  </a:outerShdw>
                </a:effectLst>
                <a:latin typeface="Papyrus" panose="03070502060502030205" pitchFamily="66" charset="0"/>
              </a:rPr>
              <a:t>Impact of Positive School Attachment Con’t</a:t>
            </a:r>
          </a:p>
          <a:p>
            <a:pPr eaLnBrk="1" hangingPunct="1"/>
            <a:r>
              <a:rPr lang="en-CA" smtClean="0">
                <a:solidFill>
                  <a:schemeClr val="bg1"/>
                </a:solidFill>
                <a:effectLst>
                  <a:outerShdw blurRad="38100" dist="38100" dir="2700000" algn="tl">
                    <a:srgbClr val="000000"/>
                  </a:outerShdw>
                </a:effectLst>
                <a:latin typeface="Papyrus" panose="03070502060502030205" pitchFamily="66" charset="0"/>
              </a:rPr>
              <a:t>Reduces cigarette smoking, alcohol use, marijuana use, general delinquency and violent behavior (Dornbusch et al., 2001)</a:t>
            </a:r>
          </a:p>
          <a:p>
            <a:pPr lvl="1" eaLnBrk="1" hangingPunct="1"/>
            <a:r>
              <a:rPr lang="en-CA" smtClean="0">
                <a:effectLst>
                  <a:outerShdw blurRad="38100" dist="38100" dir="2700000" algn="tl">
                    <a:srgbClr val="000000"/>
                  </a:outerShdw>
                </a:effectLst>
                <a:latin typeface="Papyrus" panose="03070502060502030205" pitchFamily="66" charset="0"/>
                <a:ea typeface="ＭＳ Ｐゴシック" panose="020B0600070205080204" pitchFamily="34" charset="-128"/>
              </a:rPr>
              <a:t>Addiction rates higher in Aboriginal communities </a:t>
            </a:r>
            <a:r>
              <a:rPr lang="en-CA" sz="2400" smtClean="0">
                <a:effectLst>
                  <a:outerShdw blurRad="38100" dist="38100" dir="2700000" algn="tl">
                    <a:srgbClr val="000000"/>
                  </a:outerShdw>
                </a:effectLst>
                <a:latin typeface="Papyrus" panose="03070502060502030205" pitchFamily="66" charset="0"/>
                <a:ea typeface="ＭＳ Ｐゴシック" panose="020B0600070205080204" pitchFamily="34" charset="-128"/>
              </a:rPr>
              <a:t>(DeLeeuw, Greenwood, &amp; Cameron, 2010)</a:t>
            </a:r>
          </a:p>
          <a:p>
            <a:pPr lvl="1" eaLnBrk="1" hangingPunct="1">
              <a:buFont typeface="Arial" panose="020B0604020202020204" pitchFamily="34" charset="0"/>
              <a:buNone/>
            </a:pPr>
            <a:endParaRPr lang="en-CA" smtClean="0">
              <a:effectLst>
                <a:outerShdw blurRad="38100" dist="38100" dir="2700000" algn="tl">
                  <a:srgbClr val="000000"/>
                </a:outerShdw>
              </a:effectLst>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idx="4294967295"/>
          </p:nvPr>
        </p:nvSpPr>
        <p:spPr>
          <a:xfrm>
            <a:off x="685800" y="333375"/>
            <a:ext cx="7772400" cy="1079500"/>
          </a:xfrm>
        </p:spPr>
        <p:txBody>
          <a:bodyPr rtlCol="0">
            <a:normAutofit/>
          </a:bodyPr>
          <a:lstStyle/>
          <a:p>
            <a:pPr eaLnBrk="1" fontAlgn="auto" hangingPunct="1">
              <a:spcAft>
                <a:spcPts val="0"/>
              </a:spcAft>
              <a:defRPr/>
            </a:pPr>
            <a:r>
              <a:rPr lang="en-CA" sz="5400" b="1" dirty="0" smtClean="0">
                <a:solidFill>
                  <a:schemeClr val="bg1"/>
                </a:solidFill>
                <a:effectLst>
                  <a:outerShdw blurRad="50800" dist="38100" dir="2700000" algn="tl" rotWithShape="0">
                    <a:prstClr val="black">
                      <a:alpha val="40000"/>
                    </a:prstClr>
                  </a:outerShdw>
                </a:effectLst>
                <a:latin typeface="Papyrus" pitchFamily="-96" charset="0"/>
                <a:ea typeface="+mj-ea"/>
              </a:rPr>
              <a:t>School Attachment</a:t>
            </a:r>
            <a:r>
              <a:rPr lang="en-CA" sz="5400" b="1" dirty="0" smtClean="0">
                <a:solidFill>
                  <a:schemeClr val="bg1"/>
                </a:solidFill>
                <a:effectLst>
                  <a:outerShdw blurRad="50800" dist="38100" dir="2700000" algn="tl" rotWithShape="0">
                    <a:prstClr val="black">
                      <a:alpha val="40000"/>
                    </a:prstClr>
                  </a:outerShdw>
                </a:effectLst>
                <a:ea typeface="+mj-ea"/>
              </a:rPr>
              <a:t>	</a:t>
            </a:r>
          </a:p>
        </p:txBody>
      </p:sp>
      <p:sp>
        <p:nvSpPr>
          <p:cNvPr id="18435" name="Content Placeholder 2"/>
          <p:cNvSpPr>
            <a:spLocks noGrp="1"/>
          </p:cNvSpPr>
          <p:nvPr>
            <p:ph idx="4294967295"/>
          </p:nvPr>
        </p:nvSpPr>
        <p:spPr>
          <a:xfrm>
            <a:off x="685800" y="1557338"/>
            <a:ext cx="7772400" cy="4538662"/>
          </a:xfrm>
        </p:spPr>
        <p:txBody>
          <a:bodyPr rtlCol="0">
            <a:normAutofit lnSpcReduction="10000"/>
          </a:bodyPr>
          <a:lstStyle/>
          <a:p>
            <a:pPr eaLnBrk="1" fontAlgn="auto" hangingPunct="1">
              <a:spcAft>
                <a:spcPts val="0"/>
              </a:spcAft>
              <a:buFontTx/>
              <a:buNone/>
              <a:defRPr/>
            </a:pPr>
            <a:r>
              <a:rPr lang="en-CA" dirty="0" smtClean="0">
                <a:solidFill>
                  <a:schemeClr val="bg1"/>
                </a:solidFill>
                <a:effectLst>
                  <a:outerShdw blurRad="50800" dist="38100" dir="2700000" algn="tl" rotWithShape="0">
                    <a:prstClr val="black">
                      <a:alpha val="40000"/>
                    </a:prstClr>
                  </a:outerShdw>
                </a:effectLst>
                <a:latin typeface="Papyrus" pitchFamily="-96" charset="0"/>
                <a:ea typeface="+mn-ea"/>
              </a:rPr>
              <a:t>How it can be promoted </a:t>
            </a:r>
          </a:p>
          <a:p>
            <a:pPr eaLnBrk="1" fontAlgn="auto" hangingPunct="1">
              <a:spcAft>
                <a:spcPts val="0"/>
              </a:spcAft>
              <a:defRPr/>
            </a:pPr>
            <a:r>
              <a:rPr lang="en-CA" dirty="0" smtClean="0">
                <a:solidFill>
                  <a:schemeClr val="bg1"/>
                </a:solidFill>
                <a:effectLst>
                  <a:outerShdw blurRad="50800" dist="38100" dir="2700000" algn="tl" rotWithShape="0">
                    <a:prstClr val="black">
                      <a:alpha val="40000"/>
                    </a:prstClr>
                  </a:outerShdw>
                </a:effectLst>
                <a:latin typeface="Papyrus" pitchFamily="-96" charset="0"/>
                <a:ea typeface="+mn-ea"/>
              </a:rPr>
              <a:t>Fostering of a positive climate through teacher warmth, group projects and cooperative learning (Hill and Werner (2006)</a:t>
            </a:r>
          </a:p>
          <a:p>
            <a:pPr lvl="1" eaLnBrk="1" fontAlgn="auto" hangingPunct="1">
              <a:spcAft>
                <a:spcPts val="0"/>
              </a:spcAft>
              <a:defRPr/>
            </a:pPr>
            <a:r>
              <a:rPr lang="en-CA" dirty="0" smtClean="0">
                <a:solidFill>
                  <a:schemeClr val="bg1">
                    <a:lumMod val="65000"/>
                  </a:schemeClr>
                </a:solidFill>
                <a:effectLst>
                  <a:outerShdw blurRad="50800" dist="38100" dir="2700000" algn="tl" rotWithShape="0">
                    <a:prstClr val="black">
                      <a:alpha val="40000"/>
                    </a:prstClr>
                  </a:outerShdw>
                </a:effectLst>
                <a:latin typeface="Papyrus" pitchFamily="-96" charset="0"/>
                <a:ea typeface="+mn-ea"/>
              </a:rPr>
              <a:t>Within these activities Aboriginal learning styles need to be honoured </a:t>
            </a:r>
          </a:p>
          <a:p>
            <a:pPr eaLnBrk="1" fontAlgn="auto" hangingPunct="1">
              <a:spcAft>
                <a:spcPts val="0"/>
              </a:spcAft>
              <a:defRPr/>
            </a:pPr>
            <a:r>
              <a:rPr lang="en-CA" dirty="0" smtClean="0">
                <a:solidFill>
                  <a:schemeClr val="bg1"/>
                </a:solidFill>
                <a:effectLst>
                  <a:outerShdw blurRad="50800" dist="38100" dir="2700000" algn="tl" rotWithShape="0">
                    <a:prstClr val="black">
                      <a:alpha val="40000"/>
                    </a:prstClr>
                  </a:outerShdw>
                </a:effectLst>
                <a:latin typeface="Papyrus" pitchFamily="-96" charset="0"/>
                <a:ea typeface="+mn-ea"/>
              </a:rPr>
              <a:t>Teacher promotion of mutual respect (</a:t>
            </a:r>
            <a:r>
              <a:rPr lang="en-CA" dirty="0" err="1" smtClean="0">
                <a:solidFill>
                  <a:schemeClr val="bg1"/>
                </a:solidFill>
                <a:effectLst>
                  <a:outerShdw blurRad="50800" dist="38100" dir="2700000" algn="tl" rotWithShape="0">
                    <a:prstClr val="black">
                      <a:alpha val="40000"/>
                    </a:prstClr>
                  </a:outerShdw>
                </a:effectLst>
                <a:latin typeface="Papyrus" pitchFamily="-96" charset="0"/>
                <a:ea typeface="+mn-ea"/>
              </a:rPr>
              <a:t>Anderman</a:t>
            </a:r>
            <a:r>
              <a:rPr lang="en-CA" dirty="0" smtClean="0">
                <a:solidFill>
                  <a:schemeClr val="bg1"/>
                </a:solidFill>
                <a:effectLst>
                  <a:outerShdw blurRad="50800" dist="38100" dir="2700000" algn="tl" rotWithShape="0">
                    <a:prstClr val="black">
                      <a:alpha val="40000"/>
                    </a:prstClr>
                  </a:outerShdw>
                </a:effectLst>
                <a:latin typeface="Papyrus" pitchFamily="-96" charset="0"/>
                <a:ea typeface="+mn-ea"/>
              </a:rPr>
              <a:t>, 2003)</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0" y="333375"/>
            <a:ext cx="9144000" cy="1150938"/>
          </a:xfrm>
        </p:spPr>
        <p:txBody>
          <a:bodyPr>
            <a:normAutofit/>
          </a:bodyPr>
          <a:lstStyle/>
          <a:p>
            <a:pPr eaLnBrk="1" hangingPunct="1"/>
            <a:r>
              <a:rPr lang="en-US" sz="4400" b="1" smtClean="0">
                <a:solidFill>
                  <a:schemeClr val="bg1"/>
                </a:solidFill>
                <a:effectLst>
                  <a:outerShdw blurRad="38100" dist="38100" dir="2700000" algn="tl">
                    <a:srgbClr val="000000"/>
                  </a:outerShdw>
                </a:effectLst>
                <a:latin typeface="Papyrus" panose="03070502060502030205" pitchFamily="66" charset="0"/>
              </a:rPr>
              <a:t>Aboriginal Ways of Knowing</a:t>
            </a:r>
            <a:br>
              <a:rPr lang="en-US" sz="4400" b="1" smtClean="0">
                <a:solidFill>
                  <a:schemeClr val="bg1"/>
                </a:solidFill>
                <a:effectLst>
                  <a:outerShdw blurRad="38100" dist="38100" dir="2700000" algn="tl">
                    <a:srgbClr val="000000"/>
                  </a:outerShdw>
                </a:effectLst>
                <a:latin typeface="Papyrus" panose="03070502060502030205" pitchFamily="66" charset="0"/>
              </a:rPr>
            </a:br>
            <a:r>
              <a:rPr lang="en-US" sz="2200" b="1" smtClean="0">
                <a:solidFill>
                  <a:schemeClr val="bg1"/>
                </a:solidFill>
                <a:effectLst>
                  <a:outerShdw blurRad="38100" dist="38100" dir="2700000" algn="tl">
                    <a:srgbClr val="000000"/>
                  </a:outerShdw>
                </a:effectLst>
                <a:latin typeface="Papyrus" panose="03070502060502030205" pitchFamily="66" charset="0"/>
              </a:rPr>
              <a:t>(Kaminski, 2008)</a:t>
            </a:r>
            <a:endParaRPr lang="en-US" sz="4400" b="1" smtClean="0">
              <a:solidFill>
                <a:schemeClr val="bg1"/>
              </a:solidFill>
              <a:effectLst>
                <a:outerShdw blurRad="38100" dist="38100" dir="2700000" algn="tl">
                  <a:srgbClr val="000000"/>
                </a:outerShdw>
              </a:effectLst>
              <a:latin typeface="Papyrus" panose="03070502060502030205" pitchFamily="66" charset="0"/>
            </a:endParaRPr>
          </a:p>
        </p:txBody>
      </p:sp>
      <p:sp>
        <p:nvSpPr>
          <p:cNvPr id="24579" name="Rectangle 3"/>
          <p:cNvSpPr>
            <a:spLocks noGrp="1" noChangeArrowheads="1"/>
          </p:cNvSpPr>
          <p:nvPr>
            <p:ph type="body" idx="4294967295"/>
          </p:nvPr>
        </p:nvSpPr>
        <p:spPr>
          <a:xfrm>
            <a:off x="395288" y="2000250"/>
            <a:ext cx="8424862" cy="4524375"/>
          </a:xfrm>
        </p:spPr>
        <p:txBody>
          <a:bodyPr>
            <a:normAutofit/>
          </a:bodyPr>
          <a:lstStyle/>
          <a:p>
            <a:pPr eaLnBrk="1" hangingPunct="1">
              <a:lnSpc>
                <a:spcPct val="90000"/>
              </a:lnSpc>
              <a:buFontTx/>
              <a:buNone/>
            </a:pPr>
            <a:r>
              <a:rPr lang="en-CA" sz="2400" b="1" i="1" smtClean="0">
                <a:solidFill>
                  <a:schemeClr val="bg1"/>
                </a:solidFill>
                <a:effectLst>
                  <a:outerShdw blurRad="38100" dist="38100" dir="2700000" algn="tl">
                    <a:srgbClr val="000000"/>
                  </a:outerShdw>
                </a:effectLst>
                <a:latin typeface="Papyrus" panose="03070502060502030205" pitchFamily="66" charset="0"/>
              </a:rPr>
              <a:t>THE IMPORTANCE OF ELDERS IN EDUCATION</a:t>
            </a:r>
          </a:p>
          <a:p>
            <a:pPr eaLnBrk="1" hangingPunct="1">
              <a:lnSpc>
                <a:spcPct val="90000"/>
              </a:lnSpc>
              <a:buFontTx/>
              <a:buNone/>
            </a:pPr>
            <a:endParaRPr lang="en-CA" smtClean="0">
              <a:solidFill>
                <a:srgbClr val="A6A6A6"/>
              </a:solidFill>
              <a:effectLst>
                <a:outerShdw blurRad="38100" dist="38100" dir="2700000" algn="tl">
                  <a:srgbClr val="000000"/>
                </a:outerShdw>
              </a:effectLst>
              <a:latin typeface="Papyrus" panose="03070502060502030205" pitchFamily="66" charset="0"/>
            </a:endParaRPr>
          </a:p>
          <a:p>
            <a:pPr eaLnBrk="1" hangingPunct="1">
              <a:lnSpc>
                <a:spcPct val="90000"/>
              </a:lnSpc>
              <a:buFontTx/>
              <a:buNone/>
            </a:pPr>
            <a:r>
              <a:rPr lang="en-CA" sz="2400" b="1" i="1" smtClean="0">
                <a:solidFill>
                  <a:schemeClr val="bg1"/>
                </a:solidFill>
                <a:effectLst>
                  <a:outerShdw blurRad="38100" dist="38100" dir="2700000" algn="tl">
                    <a:srgbClr val="000000"/>
                  </a:outerShdw>
                </a:effectLst>
                <a:latin typeface="Papyrus" panose="03070502060502030205" pitchFamily="66" charset="0"/>
              </a:rPr>
              <a:t>STORY-TELLING IN EDUCATION </a:t>
            </a:r>
            <a:endParaRPr lang="en-CA" sz="2400" smtClean="0">
              <a:solidFill>
                <a:schemeClr val="bg1"/>
              </a:solidFill>
              <a:effectLst>
                <a:outerShdw blurRad="38100" dist="38100" dir="2700000" algn="tl">
                  <a:srgbClr val="000000"/>
                </a:outerShdw>
              </a:effectLst>
              <a:latin typeface="Papyrus" panose="03070502060502030205" pitchFamily="66" charset="0"/>
            </a:endParaRPr>
          </a:p>
          <a:p>
            <a:pPr eaLnBrk="1" hangingPunct="1">
              <a:lnSpc>
                <a:spcPct val="90000"/>
              </a:lnSpc>
              <a:buFontTx/>
              <a:buNone/>
            </a:pPr>
            <a:endParaRPr lang="en-CA" sz="2400" smtClean="0">
              <a:solidFill>
                <a:srgbClr val="A6A6A6"/>
              </a:solidFill>
              <a:effectLst>
                <a:outerShdw blurRad="38100" dist="38100" dir="2700000" algn="tl">
                  <a:srgbClr val="000000"/>
                </a:outerShdw>
              </a:effectLst>
              <a:latin typeface="Papyrus" panose="03070502060502030205" pitchFamily="66" charset="0"/>
            </a:endParaRPr>
          </a:p>
          <a:p>
            <a:pPr eaLnBrk="1" hangingPunct="1">
              <a:lnSpc>
                <a:spcPct val="90000"/>
              </a:lnSpc>
              <a:buFontTx/>
              <a:buNone/>
            </a:pPr>
            <a:r>
              <a:rPr lang="en-CA" sz="2400" b="1" i="1" smtClean="0">
                <a:solidFill>
                  <a:schemeClr val="bg1"/>
                </a:solidFill>
                <a:effectLst>
                  <a:outerShdw blurRad="38100" dist="38100" dir="2700000" algn="tl">
                    <a:srgbClr val="000000"/>
                  </a:outerShdw>
                </a:effectLst>
                <a:latin typeface="Papyrus" panose="03070502060502030205" pitchFamily="66" charset="0"/>
              </a:rPr>
              <a:t>RESPECT </a:t>
            </a:r>
          </a:p>
          <a:p>
            <a:pPr eaLnBrk="1" hangingPunct="1">
              <a:lnSpc>
                <a:spcPct val="90000"/>
              </a:lnSpc>
              <a:buFontTx/>
              <a:buNone/>
            </a:pPr>
            <a:endParaRPr lang="en-CA" sz="2400" b="1" i="1" smtClean="0">
              <a:solidFill>
                <a:schemeClr val="bg1"/>
              </a:solidFill>
              <a:effectLst>
                <a:outerShdw blurRad="38100" dist="38100" dir="2700000" algn="tl">
                  <a:srgbClr val="000000"/>
                </a:outerShdw>
              </a:effectLst>
              <a:latin typeface="Papyrus" panose="03070502060502030205" pitchFamily="66" charset="0"/>
            </a:endParaRPr>
          </a:p>
          <a:p>
            <a:pPr eaLnBrk="1" hangingPunct="1">
              <a:lnSpc>
                <a:spcPct val="90000"/>
              </a:lnSpc>
              <a:buFont typeface="Arial" panose="020B0604020202020204" pitchFamily="34" charset="0"/>
              <a:buNone/>
            </a:pPr>
            <a:r>
              <a:rPr lang="en-CA" sz="2400" b="1" i="1" smtClean="0">
                <a:solidFill>
                  <a:schemeClr val="bg1"/>
                </a:solidFill>
                <a:effectLst>
                  <a:outerShdw blurRad="38100" dist="38100" dir="2700000" algn="tl">
                    <a:srgbClr val="000000"/>
                  </a:outerShdw>
                </a:effectLst>
                <a:latin typeface="Papyrus" panose="03070502060502030205" pitchFamily="66" charset="0"/>
              </a:rPr>
              <a:t>NOURISHING THE LEARNING SPIRIT</a:t>
            </a:r>
            <a:endParaRPr lang="en-CA" sz="2400" smtClean="0">
              <a:solidFill>
                <a:srgbClr val="A6A6A6"/>
              </a:solidFill>
              <a:effectLst>
                <a:outerShdw blurRad="38100" dist="38100" dir="2700000" algn="tl">
                  <a:srgbClr val="000000"/>
                </a:outerShdw>
              </a:effectLst>
              <a:latin typeface="Papyrus" panose="03070502060502030205" pitchFamily="66" charset="0"/>
            </a:endParaRPr>
          </a:p>
          <a:p>
            <a:pPr eaLnBrk="1" hangingPunct="1">
              <a:lnSpc>
                <a:spcPct val="90000"/>
              </a:lnSpc>
              <a:buFontTx/>
              <a:buNone/>
            </a:pPr>
            <a:endParaRPr lang="en-CA" sz="2400" smtClean="0">
              <a:solidFill>
                <a:schemeClr val="bg1"/>
              </a:solidFill>
              <a:effectLst>
                <a:outerShdw blurRad="38100" dist="38100" dir="2700000" algn="tl">
                  <a:srgbClr val="000000"/>
                </a:outerShdw>
              </a:effectLst>
              <a:latin typeface="Papyrus" panose="03070502060502030205" pitchFamily="66" charset="0"/>
            </a:endParaRPr>
          </a:p>
          <a:p>
            <a:pPr eaLnBrk="1" hangingPunct="1">
              <a:lnSpc>
                <a:spcPct val="90000"/>
              </a:lnSpc>
              <a:buFont typeface="Arial" panose="020B0604020202020204" pitchFamily="34" charset="0"/>
              <a:buNone/>
            </a:pPr>
            <a:r>
              <a:rPr lang="en-CA" sz="2400" b="1" i="1" smtClean="0">
                <a:solidFill>
                  <a:schemeClr val="bg1"/>
                </a:solidFill>
                <a:effectLst>
                  <a:outerShdw blurRad="38100" dist="38100" dir="2700000" algn="tl">
                    <a:srgbClr val="000000"/>
                  </a:outerShdw>
                </a:effectLst>
                <a:latin typeface="Papyrus" panose="03070502060502030205" pitchFamily="66" charset="0"/>
              </a:rPr>
              <a:t>LEARNING WITH THE LAND</a:t>
            </a:r>
          </a:p>
          <a:p>
            <a:pPr eaLnBrk="1" hangingPunct="1">
              <a:lnSpc>
                <a:spcPct val="90000"/>
              </a:lnSpc>
              <a:buFontTx/>
              <a:buNone/>
            </a:pPr>
            <a:endParaRPr lang="en-CA" sz="2400" smtClean="0">
              <a:solidFill>
                <a:schemeClr val="bg1"/>
              </a:solidFill>
              <a:effectLst>
                <a:outerShdw blurRad="38100" dist="38100" dir="2700000" algn="tl">
                  <a:srgbClr val="000000"/>
                </a:outerShdw>
              </a:effectLst>
              <a:latin typeface="Papyrus" panose="03070502060502030205" pitchFamily="66" charset="0"/>
            </a:endParaRPr>
          </a:p>
          <a:p>
            <a:pPr eaLnBrk="1" hangingPunct="1">
              <a:lnSpc>
                <a:spcPct val="90000"/>
              </a:lnSpc>
              <a:buFontTx/>
              <a:buNone/>
            </a:pPr>
            <a:endParaRPr lang="en-CA" sz="2400" smtClean="0">
              <a:solidFill>
                <a:schemeClr val="bg1"/>
              </a:solidFill>
              <a:effectLst>
                <a:outerShdw blurRad="38100" dist="38100" dir="2700000" algn="tl">
                  <a:srgbClr val="000000"/>
                </a:outerShdw>
              </a:effectLst>
              <a:latin typeface="Papyrus" panose="03070502060502030205" pitchFamily="66" charset="0"/>
            </a:endParaRPr>
          </a:p>
          <a:p>
            <a:pPr eaLnBrk="1" hangingPunct="1">
              <a:lnSpc>
                <a:spcPct val="90000"/>
              </a:lnSpc>
              <a:buFontTx/>
              <a:buNone/>
            </a:pPr>
            <a:endParaRPr lang="en-CA" sz="2400" smtClean="0">
              <a:solidFill>
                <a:srgbClr val="A6A6A6"/>
              </a:solidFill>
              <a:effectLst>
                <a:outerShdw blurRad="38100" dist="38100" dir="2700000" algn="tl">
                  <a:srgbClr val="000000"/>
                </a:outerShdw>
              </a:effectLst>
              <a:latin typeface="Papyrus" panose="03070502060502030205" pitchFamily="66" charset="0"/>
            </a:endParaRPr>
          </a:p>
          <a:p>
            <a:pPr eaLnBrk="1" hangingPunct="1">
              <a:lnSpc>
                <a:spcPct val="90000"/>
              </a:lnSpc>
              <a:buFontTx/>
              <a:buNone/>
            </a:pPr>
            <a:endParaRPr lang="en-CA" sz="2400" smtClean="0">
              <a:solidFill>
                <a:schemeClr val="bg1"/>
              </a:solidFill>
              <a:effectLst>
                <a:outerShdw blurRad="38100" dist="38100" dir="2700000" algn="tl">
                  <a:srgbClr val="000000"/>
                </a:outerShdw>
              </a:effectLst>
              <a:latin typeface="Papyrus" panose="03070502060502030205" pitchFamily="66" charset="0"/>
            </a:endParaRPr>
          </a:p>
          <a:p>
            <a:pPr eaLnBrk="1" hangingPunct="1">
              <a:lnSpc>
                <a:spcPct val="90000"/>
              </a:lnSpc>
              <a:buFontTx/>
              <a:buNone/>
            </a:pPr>
            <a:endParaRPr lang="en-CA" smtClean="0">
              <a:solidFill>
                <a:schemeClr val="bg1"/>
              </a:solidFill>
              <a:effectLst>
                <a:outerShdw blurRad="38100" dist="38100" dir="2700000" algn="tl">
                  <a:srgbClr val="000000"/>
                </a:outerShdw>
              </a:effectLst>
              <a:latin typeface="Papyrus" panose="03070502060502030205" pitchFamily="66" charset="0"/>
            </a:endParaRPr>
          </a:p>
          <a:p>
            <a:pPr eaLnBrk="1" hangingPunct="1">
              <a:lnSpc>
                <a:spcPct val="90000"/>
              </a:lnSpc>
            </a:pPr>
            <a:endParaRPr lang="en-US" smtClean="0">
              <a:solidFill>
                <a:schemeClr val="bg1"/>
              </a:solidFill>
              <a:effectLst>
                <a:outerShdw blurRad="38100" dist="38100" dir="2700000" algn="tl">
                  <a:srgbClr val="000000"/>
                </a:outerShdw>
              </a:effectLst>
              <a:latin typeface="Papyrus" panose="03070502060502030205" pitchFamily="66"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idx="4294967295"/>
          </p:nvPr>
        </p:nvSpPr>
        <p:spPr>
          <a:xfrm>
            <a:off x="457200" y="533400"/>
            <a:ext cx="8229600" cy="1143000"/>
          </a:xfrm>
        </p:spPr>
        <p:txBody>
          <a:bodyPr/>
          <a:lstStyle/>
          <a:p>
            <a:pPr eaLnBrk="1" hangingPunct="1"/>
            <a:r>
              <a:rPr lang="en-US" sz="5400" b="1" smtClean="0">
                <a:solidFill>
                  <a:schemeClr val="bg1"/>
                </a:solidFill>
                <a:latin typeface="Papyrus" panose="03070502060502030205" pitchFamily="66" charset="0"/>
              </a:rPr>
              <a:t>Our objectives</a:t>
            </a:r>
            <a:endParaRPr lang="en-US" sz="5400" b="1" smtClean="0"/>
          </a:p>
        </p:txBody>
      </p:sp>
      <p:sp>
        <p:nvSpPr>
          <p:cNvPr id="18435" name="Rectangle 3"/>
          <p:cNvSpPr>
            <a:spLocks noGrp="1"/>
          </p:cNvSpPr>
          <p:nvPr>
            <p:ph type="body" idx="4294967295"/>
          </p:nvPr>
        </p:nvSpPr>
        <p:spPr>
          <a:xfrm>
            <a:off x="609600" y="990600"/>
            <a:ext cx="7696200" cy="5181600"/>
          </a:xfrm>
          <a:noFill/>
        </p:spPr>
        <p:txBody>
          <a:bodyPr/>
          <a:lstStyle/>
          <a:p>
            <a:pPr eaLnBrk="1" hangingPunct="1">
              <a:lnSpc>
                <a:spcPct val="90000"/>
              </a:lnSpc>
              <a:spcBef>
                <a:spcPct val="0"/>
              </a:spcBef>
            </a:pPr>
            <a:endParaRPr lang="en-US" sz="2800" smtClean="0">
              <a:solidFill>
                <a:schemeClr val="bg1"/>
              </a:solidFill>
              <a:latin typeface="Papyrus" panose="03070502060502030205" pitchFamily="66" charset="0"/>
            </a:endParaRPr>
          </a:p>
          <a:p>
            <a:pPr eaLnBrk="1" hangingPunct="1">
              <a:lnSpc>
                <a:spcPct val="90000"/>
              </a:lnSpc>
              <a:spcBef>
                <a:spcPct val="0"/>
              </a:spcBef>
            </a:pPr>
            <a:endParaRPr lang="en-US" sz="2800" smtClean="0">
              <a:solidFill>
                <a:schemeClr val="bg1"/>
              </a:solidFill>
              <a:latin typeface="Papyrus" panose="03070502060502030205" pitchFamily="66" charset="0"/>
            </a:endParaRPr>
          </a:p>
          <a:p>
            <a:pPr eaLnBrk="1" hangingPunct="1">
              <a:lnSpc>
                <a:spcPct val="90000"/>
              </a:lnSpc>
              <a:spcBef>
                <a:spcPct val="0"/>
              </a:spcBef>
              <a:buFont typeface="Arial" panose="020B0604020202020204" pitchFamily="34" charset="0"/>
              <a:buNone/>
            </a:pPr>
            <a:endParaRPr lang="en-US" sz="2800" smtClean="0">
              <a:solidFill>
                <a:schemeClr val="bg1"/>
              </a:solidFill>
              <a:latin typeface="Papyrus" panose="03070502060502030205" pitchFamily="66" charset="0"/>
            </a:endParaRPr>
          </a:p>
          <a:p>
            <a:pPr eaLnBrk="1" hangingPunct="1">
              <a:lnSpc>
                <a:spcPct val="90000"/>
              </a:lnSpc>
              <a:spcBef>
                <a:spcPct val="0"/>
              </a:spcBef>
              <a:buFont typeface="Arial" panose="020B0604020202020204" pitchFamily="34" charset="0"/>
              <a:buNone/>
            </a:pPr>
            <a:r>
              <a:rPr lang="en-US" sz="2800" smtClean="0">
                <a:solidFill>
                  <a:schemeClr val="bg1"/>
                </a:solidFill>
                <a:latin typeface="Papyrus" panose="03070502060502030205" pitchFamily="66" charset="0"/>
              </a:rPr>
              <a:t>4.  Recognize such ways as legitimate</a:t>
            </a:r>
          </a:p>
          <a:p>
            <a:pPr eaLnBrk="1" hangingPunct="1">
              <a:lnSpc>
                <a:spcPct val="90000"/>
              </a:lnSpc>
              <a:spcBef>
                <a:spcPct val="0"/>
              </a:spcBef>
            </a:pPr>
            <a:endParaRPr lang="en-US" sz="2800" smtClean="0">
              <a:solidFill>
                <a:schemeClr val="bg1"/>
              </a:solidFill>
              <a:latin typeface="Papyrus" panose="03070502060502030205" pitchFamily="66" charset="0"/>
            </a:endParaRPr>
          </a:p>
          <a:p>
            <a:pPr eaLnBrk="1" hangingPunct="1">
              <a:lnSpc>
                <a:spcPct val="90000"/>
              </a:lnSpc>
              <a:spcBef>
                <a:spcPct val="0"/>
              </a:spcBef>
              <a:buFont typeface="Arial" panose="020B0604020202020204" pitchFamily="34" charset="0"/>
              <a:buNone/>
            </a:pPr>
            <a:r>
              <a:rPr lang="en-US" sz="2800" smtClean="0">
                <a:solidFill>
                  <a:schemeClr val="bg1"/>
                </a:solidFill>
                <a:latin typeface="Papyrus" panose="03070502060502030205" pitchFamily="66" charset="0"/>
              </a:rPr>
              <a:t>5. Consider how to respectfully &amp; meaningfully marry Aboriginal ways with methods of practice in our	current system of education</a:t>
            </a:r>
          </a:p>
          <a:p>
            <a:pPr eaLnBrk="1" hangingPunct="1">
              <a:lnSpc>
                <a:spcPct val="90000"/>
              </a:lnSpc>
              <a:spcBef>
                <a:spcPct val="0"/>
              </a:spcBef>
              <a:buFont typeface="Arial" panose="020B0604020202020204" pitchFamily="34" charset="0"/>
              <a:buNone/>
            </a:pPr>
            <a:endParaRPr lang="en-US" sz="2400" smtClean="0">
              <a:solidFill>
                <a:schemeClr val="bg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idx="4294967295"/>
          </p:nvPr>
        </p:nvSpPr>
        <p:spPr>
          <a:xfrm>
            <a:off x="0" y="274638"/>
            <a:ext cx="9144000" cy="1143000"/>
          </a:xfrm>
        </p:spPr>
        <p:txBody>
          <a:bodyPr>
            <a:normAutofit/>
          </a:bodyPr>
          <a:lstStyle/>
          <a:p>
            <a:pPr eaLnBrk="1" hangingPunct="1"/>
            <a:r>
              <a:rPr lang="en-US" sz="5400" b="1" smtClean="0">
                <a:solidFill>
                  <a:schemeClr val="bg1"/>
                </a:solidFill>
                <a:effectLst>
                  <a:outerShdw blurRad="38100" dist="38100" dir="2700000" algn="tl">
                    <a:srgbClr val="000000"/>
                  </a:outerShdw>
                </a:effectLst>
                <a:latin typeface="Papyrus" panose="03070502060502030205" pitchFamily="66" charset="0"/>
              </a:rPr>
              <a:t>Aboriginal Ways of Knowing</a:t>
            </a:r>
            <a:endParaRPr lang="en-CA" sz="5400" b="1" smtClean="0">
              <a:solidFill>
                <a:schemeClr val="bg1"/>
              </a:solidFill>
              <a:effectLst>
                <a:outerShdw blurRad="38100" dist="38100" dir="2700000" algn="tl">
                  <a:srgbClr val="000000"/>
                </a:outerShdw>
              </a:effectLst>
              <a:latin typeface="Papyrus" panose="03070502060502030205" pitchFamily="66" charset="0"/>
            </a:endParaRPr>
          </a:p>
        </p:txBody>
      </p:sp>
      <p:sp>
        <p:nvSpPr>
          <p:cNvPr id="25603" name="Content Placeholder 2"/>
          <p:cNvSpPr>
            <a:spLocks noGrp="1"/>
          </p:cNvSpPr>
          <p:nvPr>
            <p:ph idx="4294967295"/>
          </p:nvPr>
        </p:nvSpPr>
        <p:spPr>
          <a:xfrm>
            <a:off x="285750" y="1628775"/>
            <a:ext cx="7143750" cy="5086350"/>
          </a:xfrm>
        </p:spPr>
        <p:txBody>
          <a:bodyPr>
            <a:normAutofit/>
          </a:bodyPr>
          <a:lstStyle/>
          <a:p>
            <a:pPr eaLnBrk="1" hangingPunct="1">
              <a:buFontTx/>
              <a:buNone/>
            </a:pPr>
            <a:r>
              <a:rPr lang="en-CA" sz="2400" b="1" i="1" smtClean="0">
                <a:solidFill>
                  <a:schemeClr val="bg1"/>
                </a:solidFill>
                <a:effectLst>
                  <a:outerShdw blurRad="38100" dist="38100" dir="2700000" algn="tl">
                    <a:srgbClr val="000000"/>
                  </a:outerShdw>
                </a:effectLst>
                <a:latin typeface="Papyrus" panose="03070502060502030205" pitchFamily="66" charset="0"/>
              </a:rPr>
              <a:t>THE FOUR DIRECTIONS</a:t>
            </a:r>
          </a:p>
          <a:p>
            <a:pPr eaLnBrk="1" hangingPunct="1">
              <a:buFontTx/>
              <a:buNone/>
            </a:pPr>
            <a:endParaRPr lang="en-CA" sz="2400" smtClean="0">
              <a:solidFill>
                <a:srgbClr val="A6A6A6"/>
              </a:solidFill>
              <a:effectLst>
                <a:outerShdw blurRad="38100" dist="38100" dir="2700000" algn="tl">
                  <a:srgbClr val="000000"/>
                </a:outerShdw>
              </a:effectLst>
              <a:latin typeface="Papyrus" panose="03070502060502030205" pitchFamily="66" charset="0"/>
            </a:endParaRPr>
          </a:p>
          <a:p>
            <a:pPr eaLnBrk="1" hangingPunct="1">
              <a:buFontTx/>
              <a:buNone/>
            </a:pPr>
            <a:r>
              <a:rPr lang="en-CA" sz="2400" b="1" i="1" smtClean="0">
                <a:solidFill>
                  <a:schemeClr val="bg1"/>
                </a:solidFill>
                <a:effectLst>
                  <a:outerShdw blurRad="38100" dist="38100" dir="2700000" algn="tl">
                    <a:srgbClr val="000000"/>
                  </a:outerShdw>
                </a:effectLst>
                <a:latin typeface="Papyrus" panose="03070502060502030205" pitchFamily="66" charset="0"/>
              </a:rPr>
              <a:t>CIRCLE TALKS</a:t>
            </a:r>
          </a:p>
          <a:p>
            <a:pPr eaLnBrk="1" hangingPunct="1">
              <a:buFontTx/>
              <a:buNone/>
            </a:pPr>
            <a:endParaRPr lang="en-CA" sz="2400" smtClean="0">
              <a:solidFill>
                <a:srgbClr val="A6A6A6"/>
              </a:solidFill>
              <a:effectLst>
                <a:outerShdw blurRad="38100" dist="38100" dir="2700000" algn="tl">
                  <a:srgbClr val="000000"/>
                </a:outerShdw>
              </a:effectLst>
              <a:latin typeface="Papyrus" panose="03070502060502030205" pitchFamily="66" charset="0"/>
            </a:endParaRPr>
          </a:p>
          <a:p>
            <a:pPr eaLnBrk="1" hangingPunct="1">
              <a:buFontTx/>
              <a:buNone/>
            </a:pPr>
            <a:r>
              <a:rPr lang="en-CA" sz="2400" b="1" i="1" smtClean="0">
                <a:solidFill>
                  <a:schemeClr val="bg1"/>
                </a:solidFill>
                <a:effectLst>
                  <a:outerShdw blurRad="38100" dist="38100" dir="2700000" algn="tl">
                    <a:srgbClr val="000000"/>
                  </a:outerShdw>
                </a:effectLst>
                <a:latin typeface="Papyrus" panose="03070502060502030205" pitchFamily="66" charset="0"/>
              </a:rPr>
              <a:t>QUATERNITY</a:t>
            </a:r>
          </a:p>
          <a:p>
            <a:pPr eaLnBrk="1" hangingPunct="1">
              <a:buFontTx/>
              <a:buNone/>
            </a:pPr>
            <a:endParaRPr lang="en-CA" sz="2400" b="1" i="1" smtClean="0">
              <a:solidFill>
                <a:schemeClr val="bg1"/>
              </a:solidFill>
              <a:effectLst>
                <a:outerShdw blurRad="38100" dist="38100" dir="2700000" algn="tl">
                  <a:srgbClr val="000000"/>
                </a:outerShdw>
              </a:effectLst>
              <a:latin typeface="Papyrus" panose="03070502060502030205" pitchFamily="66" charset="0"/>
            </a:endParaRPr>
          </a:p>
          <a:p>
            <a:pPr eaLnBrk="1" hangingPunct="1">
              <a:buFont typeface="Arial" panose="020B0604020202020204" pitchFamily="34" charset="0"/>
              <a:buNone/>
            </a:pPr>
            <a:r>
              <a:rPr lang="en-CA" sz="2400" b="1" i="1" smtClean="0">
                <a:solidFill>
                  <a:schemeClr val="bg1"/>
                </a:solidFill>
                <a:effectLst>
                  <a:outerShdw blurRad="38100" dist="38100" dir="2700000" algn="tl">
                    <a:srgbClr val="000000"/>
                  </a:outerShdw>
                </a:effectLst>
                <a:latin typeface="Papyrus" panose="03070502060502030205" pitchFamily="66" charset="0"/>
              </a:rPr>
              <a:t>POSITIONALITY</a:t>
            </a:r>
          </a:p>
          <a:p>
            <a:pPr eaLnBrk="1" hangingPunct="1">
              <a:buFont typeface="Arial" panose="020B0604020202020204" pitchFamily="34" charset="0"/>
              <a:buNone/>
            </a:pPr>
            <a:endParaRPr lang="en-CA" sz="2400" b="1" i="1" smtClean="0">
              <a:solidFill>
                <a:schemeClr val="bg1"/>
              </a:solidFill>
              <a:effectLst>
                <a:outerShdw blurRad="38100" dist="38100" dir="2700000" algn="tl">
                  <a:srgbClr val="000000"/>
                </a:outerShdw>
              </a:effectLst>
              <a:latin typeface="Papyrus" panose="03070502060502030205" pitchFamily="66" charset="0"/>
            </a:endParaRPr>
          </a:p>
          <a:p>
            <a:pPr eaLnBrk="1" hangingPunct="1">
              <a:buFont typeface="Arial" panose="020B0604020202020204" pitchFamily="34" charset="0"/>
              <a:buNone/>
            </a:pPr>
            <a:r>
              <a:rPr lang="en-CA" sz="2400" b="1" i="1" smtClean="0">
                <a:solidFill>
                  <a:schemeClr val="bg1"/>
                </a:solidFill>
                <a:effectLst>
                  <a:outerShdw blurRad="38100" dist="38100" dir="2700000" algn="tl">
                    <a:srgbClr val="000000"/>
                  </a:outerShdw>
                </a:effectLst>
                <a:latin typeface="Papyrus" panose="03070502060502030205" pitchFamily="66" charset="0"/>
              </a:rPr>
              <a:t>EXPERIENTIAL KNOWLEDGE</a:t>
            </a:r>
            <a:endParaRPr lang="en-CA" sz="2400" smtClean="0">
              <a:solidFill>
                <a:srgbClr val="A6A6A6"/>
              </a:solidFill>
              <a:effectLst>
                <a:outerShdw blurRad="38100" dist="38100" dir="2700000" algn="tl">
                  <a:srgbClr val="000000"/>
                </a:outerShdw>
              </a:effectLst>
              <a:latin typeface="Papyrus" panose="03070502060502030205" pitchFamily="66" charset="0"/>
            </a:endParaRPr>
          </a:p>
          <a:p>
            <a:pPr eaLnBrk="1" hangingPunct="1">
              <a:buFont typeface="Arial" panose="020B0604020202020204" pitchFamily="34" charset="0"/>
              <a:buNone/>
            </a:pPr>
            <a:endParaRPr lang="en-CA" sz="2400" smtClean="0">
              <a:solidFill>
                <a:srgbClr val="A6A6A6"/>
              </a:solidFill>
              <a:effectLst>
                <a:outerShdw blurRad="38100" dist="38100" dir="2700000" algn="tl">
                  <a:srgbClr val="000000"/>
                </a:outerShdw>
              </a:effectLst>
              <a:latin typeface="Papyrus" panose="03070502060502030205" pitchFamily="66" charset="0"/>
            </a:endParaRPr>
          </a:p>
          <a:p>
            <a:pPr eaLnBrk="1" hangingPunct="1">
              <a:buFontTx/>
              <a:buNone/>
            </a:pPr>
            <a:endParaRPr lang="en-CA" sz="2400" b="1" i="1" smtClean="0">
              <a:solidFill>
                <a:schemeClr val="bg1"/>
              </a:solidFill>
              <a:effectLst>
                <a:outerShdw blurRad="38100" dist="38100" dir="2700000" algn="tl">
                  <a:srgbClr val="000000"/>
                </a:outerShdw>
              </a:effectLst>
              <a:latin typeface="Papyrus" panose="03070502060502030205" pitchFamily="66" charset="0"/>
            </a:endParaRPr>
          </a:p>
          <a:p>
            <a:pPr eaLnBrk="1" hangingPunct="1">
              <a:buFontTx/>
              <a:buNone/>
            </a:pPr>
            <a:endParaRPr lang="en-CA" sz="2400" smtClean="0">
              <a:solidFill>
                <a:schemeClr val="bg1"/>
              </a:solidFill>
              <a:effectLst>
                <a:outerShdw blurRad="38100" dist="38100" dir="2700000" algn="tl">
                  <a:srgbClr val="000000"/>
                </a:outerShdw>
              </a:effectLst>
              <a:latin typeface="Papyrus" panose="03070502060502030205" pitchFamily="66" charset="0"/>
            </a:endParaRPr>
          </a:p>
          <a:p>
            <a:pPr eaLnBrk="1" hangingPunct="1">
              <a:buFontTx/>
              <a:buNone/>
            </a:pPr>
            <a:endParaRPr lang="en-CA" sz="2400" smtClean="0">
              <a:solidFill>
                <a:srgbClr val="A6A6A6"/>
              </a:solidFill>
              <a:effectLst>
                <a:outerShdw blurRad="38100" dist="38100" dir="2700000" algn="tl">
                  <a:srgbClr val="000000"/>
                </a:outerShdw>
              </a:effectLst>
              <a:latin typeface="Papyrus" panose="03070502060502030205" pitchFamily="66" charset="0"/>
            </a:endParaRPr>
          </a:p>
          <a:p>
            <a:pPr eaLnBrk="1" hangingPunct="1">
              <a:buFontTx/>
              <a:buNone/>
            </a:pPr>
            <a:endParaRPr lang="en-CA" smtClean="0">
              <a:solidFill>
                <a:schemeClr val="bg1"/>
              </a:solidFill>
              <a:effectLst>
                <a:outerShdw blurRad="38100" dist="38100" dir="2700000" algn="tl">
                  <a:srgbClr val="000000"/>
                </a:outerShdw>
              </a:effectLst>
              <a:latin typeface="Papyrus" panose="03070502060502030205" pitchFamily="66"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a:xfrm>
            <a:off x="0" y="214313"/>
            <a:ext cx="9144000" cy="1198562"/>
          </a:xfrm>
        </p:spPr>
        <p:txBody>
          <a:bodyPr>
            <a:normAutofit/>
          </a:bodyPr>
          <a:lstStyle/>
          <a:p>
            <a:pPr eaLnBrk="1" hangingPunct="1"/>
            <a:r>
              <a:rPr lang="en-US" sz="5400" b="1" smtClean="0">
                <a:solidFill>
                  <a:schemeClr val="bg1"/>
                </a:solidFill>
                <a:effectLst>
                  <a:outerShdw blurRad="38100" dist="38100" dir="2700000" algn="tl">
                    <a:srgbClr val="000000"/>
                  </a:outerShdw>
                </a:effectLst>
                <a:latin typeface="Papyrus" panose="03070502060502030205" pitchFamily="66" charset="0"/>
              </a:rPr>
              <a:t>Aboriginal Ways of Knowing</a:t>
            </a:r>
            <a:endParaRPr lang="en-CA" sz="5400" b="1" smtClean="0">
              <a:solidFill>
                <a:schemeClr val="bg1"/>
              </a:solidFill>
              <a:effectLst>
                <a:outerShdw blurRad="38100" dist="38100" dir="2700000" algn="tl">
                  <a:srgbClr val="000000"/>
                </a:outerShdw>
              </a:effectLst>
              <a:latin typeface="Papyrus" panose="03070502060502030205" pitchFamily="66" charset="0"/>
            </a:endParaRPr>
          </a:p>
        </p:txBody>
      </p:sp>
      <p:sp>
        <p:nvSpPr>
          <p:cNvPr id="27651" name="Content Placeholder 2"/>
          <p:cNvSpPr>
            <a:spLocks noGrp="1"/>
          </p:cNvSpPr>
          <p:nvPr>
            <p:ph idx="4294967295"/>
          </p:nvPr>
        </p:nvSpPr>
        <p:spPr>
          <a:xfrm>
            <a:off x="214313" y="1714500"/>
            <a:ext cx="7429500" cy="4714875"/>
          </a:xfrm>
        </p:spPr>
        <p:txBody>
          <a:bodyPr>
            <a:normAutofit/>
          </a:bodyPr>
          <a:lstStyle/>
          <a:p>
            <a:pPr eaLnBrk="1" hangingPunct="1">
              <a:buFontTx/>
              <a:buNone/>
            </a:pPr>
            <a:r>
              <a:rPr lang="en-CA" sz="2400" b="1" i="1" smtClean="0">
                <a:solidFill>
                  <a:schemeClr val="bg1"/>
                </a:solidFill>
                <a:effectLst>
                  <a:outerShdw blurRad="38100" dist="38100" dir="2700000" algn="tl">
                    <a:srgbClr val="000000"/>
                  </a:outerShdw>
                </a:effectLst>
                <a:latin typeface="Papyrus" panose="03070502060502030205" pitchFamily="66" charset="0"/>
              </a:rPr>
              <a:t>MULTIPLE INTELLIGENCES or LITERACIES</a:t>
            </a:r>
          </a:p>
          <a:p>
            <a:pPr eaLnBrk="1" hangingPunct="1">
              <a:buFontTx/>
              <a:buNone/>
            </a:pPr>
            <a:endParaRPr lang="en-CA" sz="2400" b="1" i="1" smtClean="0">
              <a:solidFill>
                <a:schemeClr val="bg1"/>
              </a:solidFill>
              <a:effectLst>
                <a:outerShdw blurRad="38100" dist="38100" dir="2700000" algn="tl">
                  <a:srgbClr val="000000"/>
                </a:outerShdw>
              </a:effectLst>
              <a:latin typeface="Papyrus" panose="03070502060502030205" pitchFamily="66" charset="0"/>
            </a:endParaRPr>
          </a:p>
          <a:p>
            <a:pPr eaLnBrk="1" hangingPunct="1">
              <a:buFontTx/>
              <a:buNone/>
            </a:pPr>
            <a:r>
              <a:rPr lang="en-CA" sz="2400" b="1" i="1" smtClean="0">
                <a:solidFill>
                  <a:schemeClr val="bg1"/>
                </a:solidFill>
                <a:effectLst>
                  <a:outerShdw blurRad="38100" dist="38100" dir="2700000" algn="tl">
                    <a:srgbClr val="000000"/>
                  </a:outerShdw>
                </a:effectLst>
                <a:latin typeface="Papyrus" panose="03070502060502030205" pitchFamily="66" charset="0"/>
              </a:rPr>
              <a:t>INTERCONNECTEDNESS </a:t>
            </a:r>
          </a:p>
          <a:p>
            <a:pPr eaLnBrk="1" hangingPunct="1">
              <a:buFontTx/>
              <a:buNone/>
            </a:pPr>
            <a:endParaRPr lang="en-CA" sz="2400" b="1" i="1" smtClean="0">
              <a:solidFill>
                <a:schemeClr val="bg1"/>
              </a:solidFill>
              <a:effectLst>
                <a:outerShdw blurRad="38100" dist="38100" dir="2700000" algn="tl">
                  <a:srgbClr val="000000"/>
                </a:outerShdw>
              </a:effectLst>
              <a:latin typeface="Papyrus" panose="03070502060502030205" pitchFamily="66" charset="0"/>
            </a:endParaRPr>
          </a:p>
          <a:p>
            <a:pPr eaLnBrk="1" hangingPunct="1">
              <a:buFontTx/>
              <a:buNone/>
            </a:pPr>
            <a:endParaRPr lang="en-CA" sz="2400" smtClean="0">
              <a:solidFill>
                <a:schemeClr val="bg1"/>
              </a:solidFill>
              <a:effectLst>
                <a:outerShdw blurRad="38100" dist="38100" dir="2700000" algn="tl">
                  <a:srgbClr val="000000"/>
                </a:outerShdw>
              </a:effectLst>
              <a:latin typeface="Papyrus" panose="03070502060502030205" pitchFamily="66" charset="0"/>
            </a:endParaRPr>
          </a:p>
          <a:p>
            <a:pPr eaLnBrk="1" hangingPunct="1">
              <a:buFontTx/>
              <a:buNone/>
            </a:pPr>
            <a:endParaRPr lang="en-CA" smtClean="0">
              <a:solidFill>
                <a:schemeClr val="bg1"/>
              </a:solidFill>
              <a:effectLst>
                <a:outerShdw blurRad="38100" dist="38100" dir="2700000" algn="tl">
                  <a:srgbClr val="000000"/>
                </a:outerShdw>
              </a:effectLst>
              <a:latin typeface="Papyrus" panose="03070502060502030205" pitchFamily="66"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idx="4294967295"/>
          </p:nvPr>
        </p:nvSpPr>
        <p:spPr>
          <a:xfrm>
            <a:off x="0" y="214313"/>
            <a:ext cx="9144000" cy="1428750"/>
          </a:xfrm>
        </p:spPr>
        <p:txBody>
          <a:bodyPr rtlCol="0">
            <a:noAutofit/>
          </a:bodyPr>
          <a:lstStyle/>
          <a:p>
            <a:pPr eaLnBrk="1" fontAlgn="auto" hangingPunct="1">
              <a:spcAft>
                <a:spcPts val="0"/>
              </a:spcAft>
              <a:defRPr/>
            </a:pPr>
            <a:r>
              <a:rPr lang="en-CA" b="1" dirty="0" smtClean="0">
                <a:solidFill>
                  <a:schemeClr val="bg1"/>
                </a:solidFill>
                <a:effectLst>
                  <a:outerShdw blurRad="50800" dist="38100" dir="2700000" algn="tl" rotWithShape="0">
                    <a:prstClr val="black">
                      <a:alpha val="40000"/>
                    </a:prstClr>
                  </a:outerShdw>
                </a:effectLst>
                <a:latin typeface="Papyrus" pitchFamily="-96" charset="0"/>
                <a:ea typeface="+mj-ea"/>
                <a:cs typeface="+mj-cs"/>
              </a:rPr>
              <a:t>Aboriginal Programming</a:t>
            </a:r>
          </a:p>
        </p:txBody>
      </p:sp>
      <p:sp>
        <p:nvSpPr>
          <p:cNvPr id="3" name="Content Placeholder 2"/>
          <p:cNvSpPr>
            <a:spLocks noGrp="1"/>
          </p:cNvSpPr>
          <p:nvPr>
            <p:ph idx="4294967295"/>
          </p:nvPr>
        </p:nvSpPr>
        <p:spPr>
          <a:xfrm>
            <a:off x="0" y="1428750"/>
            <a:ext cx="7543800" cy="5429250"/>
          </a:xfrm>
        </p:spPr>
        <p:txBody>
          <a:bodyPr>
            <a:noAutofit/>
          </a:bodyPr>
          <a:lstStyle/>
          <a:p>
            <a:pPr eaLnBrk="1" hangingPunct="1"/>
            <a:r>
              <a:rPr lang="en-CA" sz="2400" smtClean="0">
                <a:solidFill>
                  <a:schemeClr val="bg1"/>
                </a:solidFill>
                <a:effectLst>
                  <a:outerShdw blurRad="38100" dist="38100" dir="2700000" algn="tl">
                    <a:srgbClr val="000000"/>
                  </a:outerShdw>
                </a:effectLst>
                <a:latin typeface="Papyrus" panose="03070502060502030205" pitchFamily="66" charset="0"/>
              </a:rPr>
              <a:t>Any effective program within a school setting must go beyond the “add-on and stir” model of education</a:t>
            </a:r>
            <a:endParaRPr lang="en-CA" sz="2800" smtClean="0">
              <a:effectLst>
                <a:outerShdw blurRad="38100" dist="38100" dir="2700000" algn="tl">
                  <a:srgbClr val="FFFFFF"/>
                </a:outerShdw>
              </a:effectLst>
              <a:latin typeface="Papyrus" panose="03070502060502030205" pitchFamily="66" charset="0"/>
            </a:endParaRPr>
          </a:p>
          <a:p>
            <a:pPr lvl="1" eaLnBrk="1" hangingPunct="1"/>
            <a:r>
              <a:rPr lang="en-CA" sz="2400" smtClean="0">
                <a:effectLst>
                  <a:outerShdw blurRad="38100" dist="38100" dir="2700000" algn="tl">
                    <a:srgbClr val="000000"/>
                  </a:outerShdw>
                </a:effectLst>
                <a:latin typeface="Papyrus" panose="03070502060502030205" pitchFamily="66" charset="0"/>
                <a:ea typeface="ＭＳ Ｐゴシック" panose="020B0600070205080204" pitchFamily="34" charset="-128"/>
              </a:rPr>
              <a:t>Imperative to place education  into culture rather than continuing the practice of placing culture in education (Battiste  &amp; McLean, 2005)</a:t>
            </a:r>
          </a:p>
          <a:p>
            <a:pPr eaLnBrk="1" hangingPunct="1">
              <a:buFont typeface="Arial" panose="020B0604020202020204" pitchFamily="34" charset="0"/>
              <a:buNone/>
            </a:pPr>
            <a:endParaRPr lang="en-CA" sz="2400" smtClean="0">
              <a:effectLst>
                <a:outerShdw blurRad="38100" dist="38100" dir="2700000" algn="tl">
                  <a:srgbClr val="FFFFFF"/>
                </a:outerShdw>
              </a:effectLst>
              <a:latin typeface="Papyrus" panose="03070502060502030205" pitchFamily="66" charset="0"/>
            </a:endParaRPr>
          </a:p>
          <a:p>
            <a:pPr eaLnBrk="1" hangingPunct="1"/>
            <a:r>
              <a:rPr lang="en-CA" sz="2400" smtClean="0">
                <a:solidFill>
                  <a:schemeClr val="bg1"/>
                </a:solidFill>
                <a:effectLst>
                  <a:outerShdw blurRad="38100" dist="38100" dir="2700000" algn="tl">
                    <a:srgbClr val="000000"/>
                  </a:outerShdw>
                </a:effectLst>
                <a:latin typeface="Papyrus" panose="03070502060502030205" pitchFamily="66" charset="0"/>
              </a:rPr>
              <a:t>Values and traditions of Aboriginal peoples support more holistic learning approaches honouring aboriginal learning styles</a:t>
            </a:r>
            <a:endParaRPr lang="en-CA" sz="2400" smtClean="0">
              <a:effectLst>
                <a:outerShdw blurRad="38100" dist="38100" dir="2700000" algn="tl">
                  <a:srgbClr val="FFFFFF"/>
                </a:outerShdw>
              </a:effectLst>
              <a:latin typeface="Papyrus" panose="03070502060502030205" pitchFamily="66" charset="0"/>
            </a:endParaRPr>
          </a:p>
          <a:p>
            <a:pPr lvl="1" eaLnBrk="1" hangingPunct="1"/>
            <a:r>
              <a:rPr lang="en-CA" sz="2400" smtClean="0">
                <a:effectLst>
                  <a:outerShdw blurRad="38100" dist="38100" dir="2700000" algn="tl">
                    <a:srgbClr val="000000"/>
                  </a:outerShdw>
                </a:effectLst>
                <a:latin typeface="Papyrus" panose="03070502060502030205" pitchFamily="66" charset="0"/>
                <a:ea typeface="ＭＳ Ｐゴシック" panose="020B0600070205080204" pitchFamily="34" charset="-128"/>
              </a:rPr>
              <a:t>Collaboration</a:t>
            </a:r>
          </a:p>
          <a:p>
            <a:pPr lvl="1" eaLnBrk="1" hangingPunct="1"/>
            <a:r>
              <a:rPr lang="en-CA" sz="2400" smtClean="0">
                <a:effectLst>
                  <a:outerShdw blurRad="38100" dist="38100" dir="2700000" algn="tl">
                    <a:srgbClr val="000000"/>
                  </a:outerShdw>
                </a:effectLst>
                <a:latin typeface="Papyrus" panose="03070502060502030205" pitchFamily="66" charset="0"/>
                <a:ea typeface="ＭＳ Ｐゴシック" panose="020B0600070205080204" pitchFamily="34" charset="-128"/>
              </a:rPr>
              <a:t>Visual</a:t>
            </a:r>
          </a:p>
          <a:p>
            <a:pPr lvl="1" eaLnBrk="1" hangingPunct="1"/>
            <a:r>
              <a:rPr lang="en-CA" sz="2400" smtClean="0">
                <a:effectLst>
                  <a:outerShdw blurRad="38100" dist="38100" dir="2700000" algn="tl">
                    <a:srgbClr val="000000"/>
                  </a:outerShdw>
                </a:effectLst>
                <a:latin typeface="Papyrus" panose="03070502060502030205" pitchFamily="66" charset="0"/>
                <a:ea typeface="ＭＳ Ｐゴシック" panose="020B0600070205080204" pitchFamily="34" charset="-128"/>
              </a:rPr>
              <a:t>Reflection (Crooks et al., 2009)</a:t>
            </a:r>
            <a:endParaRPr lang="en-CA" sz="1600" smtClean="0">
              <a:effectLst>
                <a:outerShdw blurRad="38100" dist="38100" dir="2700000" algn="tl">
                  <a:srgbClr val="000000"/>
                </a:outerShdw>
              </a:effectLst>
              <a:latin typeface="Papyrus" panose="03070502060502030205" pitchFamily="66" charset="0"/>
              <a:ea typeface="ＭＳ Ｐゴシック" panose="020B0600070205080204" pitchFamily="34" charset="-128"/>
            </a:endParaRPr>
          </a:p>
          <a:p>
            <a:pPr eaLnBrk="1" hangingPunct="1">
              <a:buFont typeface="Arial" panose="020B0604020202020204" pitchFamily="34" charset="0"/>
              <a:buNone/>
            </a:pPr>
            <a:endParaRPr lang="en-CA" sz="1200" smtClean="0">
              <a:solidFill>
                <a:schemeClr val="bg1"/>
              </a:solidFill>
              <a:effectLst>
                <a:outerShdw blurRad="38100" dist="38100" dir="2700000" algn="tl">
                  <a:srgbClr val="000000"/>
                </a:outerShdw>
              </a:effectLst>
              <a:latin typeface="Papyrus" panose="03070502060502030205" pitchFamily="66" charset="0"/>
            </a:endParaRPr>
          </a:p>
          <a:p>
            <a:pPr eaLnBrk="1" hangingPunct="1">
              <a:buFont typeface="Arial" panose="020B0604020202020204" pitchFamily="34" charset="0"/>
              <a:buNone/>
            </a:pPr>
            <a:endParaRPr lang="en-CA" sz="1200" smtClean="0">
              <a:solidFill>
                <a:schemeClr val="bg1"/>
              </a:solidFill>
              <a:effectLst>
                <a:outerShdw blurRad="38100" dist="38100" dir="2700000" algn="tl">
                  <a:srgbClr val="000000"/>
                </a:outerShdw>
              </a:effectLst>
              <a:latin typeface="Papyrus" panose="03070502060502030205" pitchFamily="66" charset="0"/>
            </a:endParaRPr>
          </a:p>
          <a:p>
            <a:pPr lvl="1" eaLnBrk="1" hangingPunct="1">
              <a:buFont typeface="Arial" panose="020B0604020202020204" pitchFamily="34" charset="0"/>
              <a:buNone/>
            </a:pPr>
            <a:endParaRPr lang="en-CA" sz="1000" smtClean="0">
              <a:effectLst>
                <a:outerShdw blurRad="38100" dist="38100" dir="2700000" algn="tl">
                  <a:srgbClr val="000000"/>
                </a:outerShdw>
              </a:effectLst>
              <a:latin typeface="Papyrus" panose="03070502060502030205" pitchFamily="66" charset="0"/>
              <a:ea typeface="ＭＳ Ｐゴシック" panose="020B0600070205080204" pitchFamily="34" charset="-128"/>
            </a:endParaRPr>
          </a:p>
          <a:p>
            <a:pPr lvl="1" eaLnBrk="1" hangingPunct="1"/>
            <a:endParaRPr lang="en-CA" sz="1100" smtClean="0">
              <a:effectLst>
                <a:outerShdw blurRad="38100" dist="38100" dir="2700000" algn="tl">
                  <a:srgbClr val="000000"/>
                </a:outerShdw>
              </a:effectLst>
              <a:latin typeface="Papyrus" panose="03070502060502030205" pitchFamily="66" charset="0"/>
              <a:ea typeface="ＭＳ Ｐゴシック" panose="020B0600070205080204" pitchFamily="34" charset="-128"/>
            </a:endParaRPr>
          </a:p>
          <a:p>
            <a:pPr lvl="1" eaLnBrk="1" hangingPunct="1"/>
            <a:endParaRPr lang="en-CA" sz="1100" smtClean="0">
              <a:effectLst>
                <a:outerShdw blurRad="38100" dist="38100" dir="2700000" algn="tl">
                  <a:srgbClr val="000000"/>
                </a:outerShdw>
              </a:effectLst>
              <a:latin typeface="Papyrus" panose="03070502060502030205" pitchFamily="66" charset="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idx="4294967295"/>
          </p:nvPr>
        </p:nvSpPr>
        <p:spPr>
          <a:xfrm>
            <a:off x="0" y="274638"/>
            <a:ext cx="9144000" cy="1249362"/>
          </a:xfrm>
        </p:spPr>
        <p:txBody>
          <a:bodyPr rtlCol="0">
            <a:noAutofit/>
          </a:bodyPr>
          <a:lstStyle/>
          <a:p>
            <a:pPr eaLnBrk="1" fontAlgn="auto" hangingPunct="1">
              <a:spcAft>
                <a:spcPts val="0"/>
              </a:spcAft>
              <a:defRPr/>
            </a:pPr>
            <a:r>
              <a:rPr lang="en-CA" sz="4000" b="1" dirty="0" smtClean="0">
                <a:solidFill>
                  <a:schemeClr val="bg1"/>
                </a:solidFill>
                <a:effectLst>
                  <a:outerShdw blurRad="50800" dist="38100" dir="2700000" algn="tl" rotWithShape="0">
                    <a:prstClr val="black">
                      <a:alpha val="40000"/>
                    </a:prstClr>
                  </a:outerShdw>
                </a:effectLst>
                <a:latin typeface="Papyrus" pitchFamily="-96" charset="0"/>
                <a:ea typeface="+mj-ea"/>
                <a:cs typeface="+mj-cs"/>
              </a:rPr>
              <a:t>Principles for  Enhanced Programming</a:t>
            </a:r>
          </a:p>
        </p:txBody>
      </p:sp>
      <p:sp>
        <p:nvSpPr>
          <p:cNvPr id="29699" name="Content Placeholder 2"/>
          <p:cNvSpPr>
            <a:spLocks noGrp="1"/>
          </p:cNvSpPr>
          <p:nvPr>
            <p:ph idx="4294967295"/>
          </p:nvPr>
        </p:nvSpPr>
        <p:spPr>
          <a:xfrm>
            <a:off x="0" y="1700213"/>
            <a:ext cx="7308850" cy="5157787"/>
          </a:xfrm>
        </p:spPr>
        <p:txBody>
          <a:bodyPr>
            <a:normAutofit/>
          </a:bodyPr>
          <a:lstStyle/>
          <a:p>
            <a:pPr marL="514350" indent="-514350" eaLnBrk="1" hangingPunct="1">
              <a:lnSpc>
                <a:spcPct val="80000"/>
              </a:lnSpc>
              <a:buFontTx/>
              <a:buAutoNum type="arabicPeriod"/>
            </a:pPr>
            <a:r>
              <a:rPr lang="en-CA" sz="2800" b="1" smtClean="0">
                <a:solidFill>
                  <a:schemeClr val="bg1"/>
                </a:solidFill>
                <a:effectLst>
                  <a:outerShdw blurRad="38100" dist="38100" dir="2700000" algn="tl">
                    <a:srgbClr val="000000"/>
                  </a:outerShdw>
                </a:effectLst>
                <a:latin typeface="Papyrus" panose="03070502060502030205" pitchFamily="66" charset="0"/>
              </a:rPr>
              <a:t>Understanding &amp; integrating cultural identity</a:t>
            </a:r>
            <a:endParaRPr lang="en-CA" sz="2400" smtClean="0">
              <a:solidFill>
                <a:srgbClr val="BFBFBF"/>
              </a:solidFill>
              <a:effectLst>
                <a:outerShdw blurRad="38100" dist="38100" dir="2700000" algn="tl">
                  <a:srgbClr val="000000"/>
                </a:outerShdw>
              </a:effectLst>
              <a:latin typeface="Papyrus" panose="03070502060502030205" pitchFamily="66" charset="0"/>
            </a:endParaRPr>
          </a:p>
          <a:p>
            <a:pPr lvl="1" eaLnBrk="1" hangingPunct="1">
              <a:lnSpc>
                <a:spcPct val="80000"/>
              </a:lnSpc>
            </a:pPr>
            <a:r>
              <a:rPr lang="en-CA" sz="2400" smtClean="0">
                <a:solidFill>
                  <a:srgbClr val="BFBFBF"/>
                </a:solidFill>
                <a:effectLst>
                  <a:outerShdw blurRad="38100" dist="38100" dir="2700000" algn="tl">
                    <a:srgbClr val="000000"/>
                  </a:outerShdw>
                </a:effectLst>
                <a:latin typeface="Papyrus" panose="03070502060502030205" pitchFamily="66" charset="0"/>
                <a:ea typeface="ＭＳ Ｐゴシック" panose="020B0600070205080204" pitchFamily="34" charset="-128"/>
              </a:rPr>
              <a:t>Cultural identity needs to be reflected in the school environment [i.e. Posters in school hallways, not simply related to issues of culture, but for any positive  image – student leaders, etc. ] (Crooks et al., 2009)</a:t>
            </a:r>
          </a:p>
          <a:p>
            <a:pPr lvl="1" eaLnBrk="1" hangingPunct="1">
              <a:lnSpc>
                <a:spcPct val="80000"/>
              </a:lnSpc>
              <a:buFont typeface="Arial" panose="020B0604020202020204" pitchFamily="34" charset="0"/>
              <a:buNone/>
            </a:pPr>
            <a:endParaRPr lang="en-CA" sz="2400" smtClean="0">
              <a:solidFill>
                <a:srgbClr val="BFBFBF"/>
              </a:solidFill>
              <a:effectLst>
                <a:outerShdw blurRad="38100" dist="38100" dir="2700000" algn="tl">
                  <a:srgbClr val="000000"/>
                </a:outerShdw>
              </a:effectLst>
              <a:latin typeface="Papyrus" panose="03070502060502030205" pitchFamily="66" charset="0"/>
              <a:ea typeface="ＭＳ Ｐゴシック" panose="020B0600070205080204" pitchFamily="34" charset="-128"/>
            </a:endParaRPr>
          </a:p>
          <a:p>
            <a:pPr lvl="1" eaLnBrk="1" hangingPunct="1">
              <a:lnSpc>
                <a:spcPct val="80000"/>
              </a:lnSpc>
            </a:pPr>
            <a:r>
              <a:rPr lang="en-CA" sz="2400" smtClean="0">
                <a:solidFill>
                  <a:srgbClr val="BFBFBF"/>
                </a:solidFill>
                <a:effectLst>
                  <a:outerShdw blurRad="38100" dist="38100" dir="2700000" algn="tl">
                    <a:srgbClr val="000000"/>
                  </a:outerShdw>
                </a:effectLst>
                <a:latin typeface="Papyrus" panose="03070502060502030205" pitchFamily="66" charset="0"/>
                <a:ea typeface="ＭＳ Ｐゴシック" panose="020B0600070205080204" pitchFamily="34" charset="-128"/>
              </a:rPr>
              <a:t>Different ways of knowing need to be incorporated and  acknowledged  (i.e. Sharing circles, peer tutoring  and time for self-reflection rather than lecture formats as means of instruction and learning (Kaminski,  2008)</a:t>
            </a:r>
            <a:endParaRPr lang="en-CA" sz="2000" b="1" smtClean="0">
              <a:solidFill>
                <a:srgbClr val="BFBFBF"/>
              </a:solidFill>
              <a:effectLst>
                <a:outerShdw blurRad="38100" dist="38100" dir="2700000" algn="tl">
                  <a:srgbClr val="000000"/>
                </a:outerShdw>
              </a:effectLst>
              <a:latin typeface="Papyrus" panose="03070502060502030205" pitchFamily="66" charset="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33375"/>
            <a:ext cx="9144000" cy="1084263"/>
          </a:xfrm>
        </p:spPr>
        <p:txBody>
          <a:bodyPr>
            <a:noAutofit/>
          </a:bodyPr>
          <a:lstStyle/>
          <a:p>
            <a:pPr eaLnBrk="1" hangingPunct="1"/>
            <a:r>
              <a:rPr lang="en-CA" sz="4000" b="1" smtClean="0">
                <a:solidFill>
                  <a:schemeClr val="bg1"/>
                </a:solidFill>
                <a:effectLst>
                  <a:outerShdw blurRad="38100" dist="38100" dir="2700000" algn="tl">
                    <a:srgbClr val="000000"/>
                  </a:outerShdw>
                </a:effectLst>
                <a:latin typeface="Papyrus" panose="03070502060502030205" pitchFamily="66" charset="0"/>
              </a:rPr>
              <a:t>Principles for  Enhanced Programming</a:t>
            </a:r>
            <a:endParaRPr lang="en-CA" sz="4000" smtClean="0">
              <a:effectLst>
                <a:outerShdw blurRad="38100" dist="38100" dir="2700000" algn="tl">
                  <a:srgbClr val="FFFFFF"/>
                </a:outerShdw>
              </a:effectLst>
            </a:endParaRPr>
          </a:p>
        </p:txBody>
      </p:sp>
      <p:sp>
        <p:nvSpPr>
          <p:cNvPr id="3" name="Content Placeholder 2"/>
          <p:cNvSpPr>
            <a:spLocks noGrp="1"/>
          </p:cNvSpPr>
          <p:nvPr>
            <p:ph idx="4294967295"/>
          </p:nvPr>
        </p:nvSpPr>
        <p:spPr>
          <a:xfrm>
            <a:off x="457200" y="1600200"/>
            <a:ext cx="6400800" cy="4525963"/>
          </a:xfrm>
        </p:spPr>
        <p:txBody>
          <a:bodyPr>
            <a:normAutofit/>
          </a:bodyPr>
          <a:lstStyle/>
          <a:p>
            <a:pPr marL="514350" indent="-514350" eaLnBrk="1" hangingPunct="1">
              <a:lnSpc>
                <a:spcPct val="90000"/>
              </a:lnSpc>
              <a:buFont typeface="Arial" pitchFamily="29" charset="0"/>
              <a:buAutoNum type="arabicPeriod" startAt="2"/>
              <a:defRPr/>
            </a:pPr>
            <a:r>
              <a:rPr lang="en-CA" sz="2800" b="1">
                <a:solidFill>
                  <a:schemeClr val="bg1"/>
                </a:solidFill>
                <a:effectLst>
                  <a:outerShdw blurRad="38100" dist="38100" dir="2700000" algn="tl">
                    <a:srgbClr val="000000"/>
                  </a:outerShdw>
                </a:effectLst>
                <a:latin typeface="Papyrus" pitchFamily="29" charset="0"/>
                <a:ea typeface="+mn-ea"/>
              </a:rPr>
              <a:t>Increasing youth engagement</a:t>
            </a:r>
          </a:p>
          <a:p>
            <a:pPr lvl="1" eaLnBrk="1" hangingPunct="1">
              <a:lnSpc>
                <a:spcPct val="90000"/>
              </a:lnSpc>
              <a:buFont typeface="Arial" pitchFamily="29" charset="0"/>
              <a:buChar char="–"/>
              <a:defRPr/>
            </a:pPr>
            <a:r>
              <a:rPr lang="en-CA">
                <a:effectLst>
                  <a:outerShdw blurRad="38100" dist="38100" dir="2700000" algn="tl">
                    <a:srgbClr val="000000"/>
                  </a:outerShdw>
                </a:effectLst>
                <a:latin typeface="Papyrus" pitchFamily="29" charset="0"/>
              </a:rPr>
              <a:t>provide a range of roles and opportunities to become leaders in addition to participants (Crooks et al.,  2009)</a:t>
            </a:r>
          </a:p>
          <a:p>
            <a:pPr lvl="1" eaLnBrk="1" hangingPunct="1">
              <a:lnSpc>
                <a:spcPct val="90000"/>
              </a:lnSpc>
              <a:buFont typeface="Arial" pitchFamily="29" charset="0"/>
              <a:buChar char="–"/>
              <a:defRPr/>
            </a:pPr>
            <a:r>
              <a:rPr lang="en-CA">
                <a:effectLst>
                  <a:outerShdw blurRad="38100" dist="38100" dir="2700000" algn="tl">
                    <a:srgbClr val="000000"/>
                  </a:outerShdw>
                </a:effectLst>
                <a:latin typeface="Papyrus" pitchFamily="29" charset="0"/>
              </a:rPr>
              <a:t>Be flexible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476250"/>
            <a:ext cx="9144000" cy="941388"/>
          </a:xfrm>
        </p:spPr>
        <p:txBody>
          <a:bodyPr>
            <a:noAutofit/>
          </a:bodyPr>
          <a:lstStyle/>
          <a:p>
            <a:pPr eaLnBrk="1" hangingPunct="1"/>
            <a:r>
              <a:rPr lang="en-CA" sz="4000" b="1" smtClean="0">
                <a:solidFill>
                  <a:schemeClr val="bg1"/>
                </a:solidFill>
                <a:effectLst>
                  <a:outerShdw blurRad="38100" dist="38100" dir="2700000" algn="tl">
                    <a:srgbClr val="000000"/>
                  </a:outerShdw>
                </a:effectLst>
                <a:latin typeface="Papyrus" panose="03070502060502030205" pitchFamily="66" charset="0"/>
              </a:rPr>
              <a:t>Principles for Enhanced Programming</a:t>
            </a:r>
            <a:endParaRPr lang="en-CA" sz="4000" smtClean="0">
              <a:effectLst>
                <a:outerShdw blurRad="38100" dist="38100" dir="2700000" algn="tl">
                  <a:srgbClr val="FFFFFF"/>
                </a:outerShdw>
              </a:effectLst>
            </a:endParaRPr>
          </a:p>
        </p:txBody>
      </p:sp>
      <p:sp>
        <p:nvSpPr>
          <p:cNvPr id="3" name="Content Placeholder 2"/>
          <p:cNvSpPr>
            <a:spLocks noGrp="1"/>
          </p:cNvSpPr>
          <p:nvPr>
            <p:ph idx="4294967295"/>
          </p:nvPr>
        </p:nvSpPr>
        <p:spPr>
          <a:xfrm>
            <a:off x="142875" y="1773238"/>
            <a:ext cx="7092950" cy="4352925"/>
          </a:xfrm>
        </p:spPr>
        <p:txBody>
          <a:bodyPr>
            <a:normAutofit/>
          </a:bodyPr>
          <a:lstStyle/>
          <a:p>
            <a:pPr marL="514350" indent="-514350" eaLnBrk="1" hangingPunct="1">
              <a:lnSpc>
                <a:spcPct val="80000"/>
              </a:lnSpc>
              <a:buFont typeface="Arial" panose="020B0604020202020204" pitchFamily="34" charset="0"/>
              <a:buAutoNum type="arabicPeriod" startAt="3"/>
            </a:pPr>
            <a:r>
              <a:rPr lang="en-CA" sz="2500" b="1" smtClean="0">
                <a:solidFill>
                  <a:schemeClr val="bg1"/>
                </a:solidFill>
                <a:effectLst>
                  <a:outerShdw blurRad="38100" dist="38100" dir="2700000" algn="tl">
                    <a:srgbClr val="000000"/>
                  </a:outerShdw>
                </a:effectLst>
                <a:latin typeface="Papyrus" panose="03070502060502030205" pitchFamily="66" charset="0"/>
              </a:rPr>
              <a:t>Fostering Youth Empowerment</a:t>
            </a:r>
          </a:p>
          <a:p>
            <a:pPr lvl="1" eaLnBrk="1" hangingPunct="1">
              <a:lnSpc>
                <a:spcPct val="80000"/>
              </a:lnSpc>
            </a:pPr>
            <a:r>
              <a:rPr lang="en-CA" sz="2200" smtClean="0">
                <a:solidFill>
                  <a:srgbClr val="BFBFBF"/>
                </a:solidFill>
                <a:effectLst>
                  <a:outerShdw blurRad="38100" dist="38100" dir="2700000" algn="tl">
                    <a:srgbClr val="000000"/>
                  </a:outerShdw>
                </a:effectLst>
                <a:latin typeface="Papyrus" panose="03070502060502030205" pitchFamily="66" charset="0"/>
                <a:ea typeface="ＭＳ Ｐゴシック" panose="020B0600070205080204" pitchFamily="34" charset="-128"/>
              </a:rPr>
              <a:t>FN youth have responsibility of comprehending, learning and maintaining FN languages &amp; cultures &amp; must be given the opportunity &amp; capacity to become leaders within their communities (Battiste &amp; McLean, 2005)</a:t>
            </a:r>
          </a:p>
          <a:p>
            <a:pPr lvl="1" eaLnBrk="1" hangingPunct="1">
              <a:lnSpc>
                <a:spcPct val="80000"/>
              </a:lnSpc>
            </a:pPr>
            <a:r>
              <a:rPr lang="en-CA" sz="2200" smtClean="0">
                <a:solidFill>
                  <a:srgbClr val="BFBFBF"/>
                </a:solidFill>
                <a:effectLst>
                  <a:outerShdw blurRad="38100" dist="38100" dir="2700000" algn="tl">
                    <a:srgbClr val="000000"/>
                  </a:outerShdw>
                </a:effectLst>
                <a:latin typeface="Papyrus" panose="03070502060502030205" pitchFamily="66" charset="0"/>
                <a:ea typeface="ＭＳ Ｐゴシック" panose="020B0600070205080204" pitchFamily="34" charset="-128"/>
              </a:rPr>
              <a:t>Mentoring is an excellent vehicle for youth empowerment; it recognizes that all individuals can learn from each other; and teaching is not limited to professional teachers (Crooks et al., 2009</a:t>
            </a:r>
            <a:endParaRPr lang="en-CA" sz="2200" smtClean="0">
              <a:effectLst>
                <a:outerShdw blurRad="38100" dist="38100" dir="2700000" algn="tl">
                  <a:srgbClr val="000000"/>
                </a:outerShdw>
              </a:effectLst>
              <a:ea typeface="ＭＳ Ｐゴシック" panose="020B0600070205080204" pitchFamily="34" charset="-128"/>
            </a:endParaRPr>
          </a:p>
          <a:p>
            <a:pPr marL="514350" indent="-514350" eaLnBrk="1" hangingPunct="1">
              <a:lnSpc>
                <a:spcPct val="80000"/>
              </a:lnSpc>
              <a:buFont typeface="Arial" panose="020B0604020202020204" pitchFamily="34" charset="0"/>
              <a:buNone/>
            </a:pPr>
            <a:endParaRPr lang="en-CA" sz="2500" b="1" smtClean="0">
              <a:solidFill>
                <a:srgbClr val="BFBFBF"/>
              </a:solidFill>
              <a:effectLst>
                <a:outerShdw blurRad="38100" dist="38100" dir="2700000" algn="tl">
                  <a:srgbClr val="000000"/>
                </a:outerShdw>
              </a:effectLst>
              <a:latin typeface="Papyrus" panose="03070502060502030205" pitchFamily="66"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404813"/>
            <a:ext cx="9144000" cy="1012825"/>
          </a:xfrm>
        </p:spPr>
        <p:txBody>
          <a:bodyPr>
            <a:noAutofit/>
          </a:bodyPr>
          <a:lstStyle/>
          <a:p>
            <a:pPr eaLnBrk="1" hangingPunct="1"/>
            <a:r>
              <a:rPr lang="en-CA" sz="4000" b="1" smtClean="0">
                <a:solidFill>
                  <a:schemeClr val="bg1"/>
                </a:solidFill>
                <a:effectLst>
                  <a:outerShdw blurRad="38100" dist="38100" dir="2700000" algn="tl">
                    <a:srgbClr val="000000"/>
                  </a:outerShdw>
                </a:effectLst>
                <a:latin typeface="Papyrus" panose="03070502060502030205" pitchFamily="66" charset="0"/>
              </a:rPr>
              <a:t>Principles for Enhanced Programming</a:t>
            </a:r>
            <a:endParaRPr lang="en-US" smtClean="0"/>
          </a:p>
        </p:txBody>
      </p:sp>
      <p:sp>
        <p:nvSpPr>
          <p:cNvPr id="3" name="Content Placeholder 2"/>
          <p:cNvSpPr>
            <a:spLocks noGrp="1"/>
          </p:cNvSpPr>
          <p:nvPr>
            <p:ph idx="4294967295"/>
          </p:nvPr>
        </p:nvSpPr>
        <p:spPr>
          <a:xfrm>
            <a:off x="250825" y="1773238"/>
            <a:ext cx="7129463" cy="4352925"/>
          </a:xfrm>
        </p:spPr>
        <p:txBody>
          <a:bodyPr>
            <a:normAutofit/>
          </a:bodyPr>
          <a:lstStyle/>
          <a:p>
            <a:pPr eaLnBrk="1" hangingPunct="1">
              <a:lnSpc>
                <a:spcPct val="90000"/>
              </a:lnSpc>
              <a:buFont typeface="Arial" panose="020B0604020202020204" pitchFamily="34" charset="0"/>
              <a:buNone/>
            </a:pPr>
            <a:r>
              <a:rPr lang="en-CA" sz="3000" smtClean="0">
                <a:solidFill>
                  <a:schemeClr val="bg1"/>
                </a:solidFill>
                <a:effectLst>
                  <a:outerShdw blurRad="38100" dist="38100" dir="2700000" algn="tl">
                    <a:srgbClr val="000000"/>
                  </a:outerShdw>
                </a:effectLst>
              </a:rPr>
              <a:t>4. </a:t>
            </a:r>
            <a:r>
              <a:rPr lang="en-CA" sz="3000" b="1" smtClean="0">
                <a:solidFill>
                  <a:schemeClr val="bg1"/>
                </a:solidFill>
                <a:effectLst>
                  <a:outerShdw blurRad="38100" dist="38100" dir="2700000" algn="tl">
                    <a:srgbClr val="000000"/>
                  </a:outerShdw>
                </a:effectLst>
                <a:latin typeface="Papyrus" panose="03070502060502030205" pitchFamily="66" charset="0"/>
              </a:rPr>
              <a:t>Establishing and maintaining effective partnerships</a:t>
            </a:r>
          </a:p>
          <a:p>
            <a:pPr lvl="1" eaLnBrk="1" hangingPunct="1">
              <a:lnSpc>
                <a:spcPct val="90000"/>
              </a:lnSpc>
            </a:pPr>
            <a:r>
              <a:rPr lang="en-CA" sz="2600" smtClean="0">
                <a:effectLst>
                  <a:outerShdw blurRad="38100" dist="38100" dir="2700000" algn="tl">
                    <a:srgbClr val="000000"/>
                  </a:outerShdw>
                </a:effectLst>
                <a:latin typeface="Papyrus" panose="03070502060502030205" pitchFamily="66" charset="0"/>
                <a:ea typeface="ＭＳ Ｐゴシック" panose="020B0600070205080204" pitchFamily="34" charset="-128"/>
              </a:rPr>
              <a:t>Emphasis on extended family and social networks among Aboriginal cultures</a:t>
            </a:r>
          </a:p>
          <a:p>
            <a:pPr lvl="1" eaLnBrk="1" hangingPunct="1">
              <a:lnSpc>
                <a:spcPct val="90000"/>
              </a:lnSpc>
            </a:pPr>
            <a:r>
              <a:rPr lang="en-CA" sz="2600" smtClean="0">
                <a:effectLst>
                  <a:outerShdw blurRad="38100" dist="38100" dir="2700000" algn="tl">
                    <a:srgbClr val="000000"/>
                  </a:outerShdw>
                </a:effectLst>
                <a:latin typeface="Papyrus" panose="03070502060502030205" pitchFamily="66" charset="0"/>
                <a:ea typeface="ＭＳ Ｐゴシック" panose="020B0600070205080204" pitchFamily="34" charset="-128"/>
              </a:rPr>
              <a:t>a  source of cultural teachings</a:t>
            </a:r>
          </a:p>
          <a:p>
            <a:pPr lvl="1" eaLnBrk="1" hangingPunct="1">
              <a:lnSpc>
                <a:spcPct val="90000"/>
              </a:lnSpc>
            </a:pPr>
            <a:r>
              <a:rPr lang="en-CA" sz="2600" smtClean="0">
                <a:effectLst>
                  <a:outerShdw blurRad="38100" dist="38100" dir="2700000" algn="tl">
                    <a:srgbClr val="000000"/>
                  </a:outerShdw>
                </a:effectLst>
                <a:latin typeface="Papyrus" panose="03070502060502030205" pitchFamily="66" charset="0"/>
                <a:ea typeface="ＭＳ Ｐゴシック" panose="020B0600070205080204" pitchFamily="34" charset="-128"/>
              </a:rPr>
              <a:t>increases ‘buy-in” from youth and the extended community (Crooks et al., 2009)</a:t>
            </a:r>
          </a:p>
          <a:p>
            <a:pPr lvl="1" eaLnBrk="1" hangingPunct="1">
              <a:lnSpc>
                <a:spcPct val="90000"/>
              </a:lnSpc>
            </a:pPr>
            <a:endParaRPr lang="en-CA" sz="1500" b="1" smtClean="0">
              <a:solidFill>
                <a:srgbClr val="BFBFBF"/>
              </a:solidFill>
              <a:effectLst>
                <a:outerShdw blurRad="38100" dist="38100" dir="2700000" algn="tl">
                  <a:srgbClr val="000000"/>
                </a:outerShdw>
              </a:effectLst>
              <a:latin typeface="Papyrus" panose="03070502060502030205" pitchFamily="66" charset="0"/>
              <a:ea typeface="ＭＳ Ｐゴシック" panose="020B0600070205080204" pitchFamily="34" charset="-128"/>
            </a:endParaRPr>
          </a:p>
          <a:p>
            <a:pPr eaLnBrk="1" hangingPunct="1">
              <a:lnSpc>
                <a:spcPct val="90000"/>
              </a:lnSpc>
              <a:buFont typeface="Arial" panose="020B0604020202020204" pitchFamily="34" charset="0"/>
              <a:buNone/>
            </a:pPr>
            <a:endParaRPr lang="en-CA" sz="3000" smtClean="0">
              <a:effectLst>
                <a:outerShdw blurRad="38100" dist="38100" dir="2700000" algn="tl">
                  <a:srgbClr val="FFFFFF"/>
                </a:outerShdw>
              </a:effectLst>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p:cNvSpPr>
          <p:nvPr>
            <p:ph type="title" idx="4294967295"/>
          </p:nvPr>
        </p:nvSpPr>
        <p:spPr/>
        <p:txBody>
          <a:bodyPr/>
          <a:lstStyle/>
          <a:p>
            <a:pPr eaLnBrk="1" hangingPunct="1"/>
            <a:r>
              <a:rPr lang="en-US" smtClean="0">
                <a:solidFill>
                  <a:schemeClr val="bg1"/>
                </a:solidFill>
                <a:latin typeface="Papyrus" panose="03070502060502030205" pitchFamily="66" charset="0"/>
              </a:rPr>
              <a:t>In Summary</a:t>
            </a:r>
            <a:endParaRPr lang="en-US" smtClean="0"/>
          </a:p>
        </p:txBody>
      </p:sp>
      <p:sp>
        <p:nvSpPr>
          <p:cNvPr id="88067" name="Rectangle 3"/>
          <p:cNvSpPr>
            <a:spLocks noGrp="1"/>
          </p:cNvSpPr>
          <p:nvPr>
            <p:ph type="body" idx="4294967295"/>
          </p:nvPr>
        </p:nvSpPr>
        <p:spPr>
          <a:xfrm>
            <a:off x="457200" y="1600200"/>
            <a:ext cx="6629400" cy="4525963"/>
          </a:xfrm>
        </p:spPr>
        <p:txBody>
          <a:bodyPr/>
          <a:lstStyle/>
          <a:p>
            <a:pPr eaLnBrk="1" hangingPunct="1"/>
            <a:r>
              <a:rPr lang="en-US" smtClean="0">
                <a:solidFill>
                  <a:schemeClr val="bg1"/>
                </a:solidFill>
                <a:latin typeface="Papyrus" panose="03070502060502030205" pitchFamily="66" charset="0"/>
              </a:rPr>
              <a:t>Dire state of Aboriginal youth</a:t>
            </a:r>
          </a:p>
          <a:p>
            <a:pPr eaLnBrk="1" hangingPunct="1"/>
            <a:r>
              <a:rPr lang="en-US" smtClean="0">
                <a:solidFill>
                  <a:schemeClr val="bg1"/>
                </a:solidFill>
                <a:latin typeface="Papyrus" panose="03070502060502030205" pitchFamily="66" charset="0"/>
              </a:rPr>
              <a:t>Theoretical Lens through which researchers can study the issues</a:t>
            </a:r>
          </a:p>
          <a:p>
            <a:pPr eaLnBrk="1" hangingPunct="1"/>
            <a:r>
              <a:rPr lang="en-US" smtClean="0">
                <a:solidFill>
                  <a:schemeClr val="bg1"/>
                </a:solidFill>
                <a:latin typeface="Papyrus" panose="03070502060502030205" pitchFamily="66" charset="0"/>
              </a:rPr>
              <a:t>View of marrying two authentic approaches to learning and ways of knowing</a:t>
            </a:r>
          </a:p>
          <a:p>
            <a:pPr eaLnBrk="1" hangingPunct="1"/>
            <a:endParaRPr lang="en-US" smtClean="0">
              <a:solidFill>
                <a:schemeClr val="bg1"/>
              </a:solidFill>
              <a:latin typeface="Papyrus" panose="03070502060502030205" pitchFamily="66"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b="1" smtClean="0">
                <a:solidFill>
                  <a:schemeClr val="bg1"/>
                </a:solidFill>
                <a:effectLst>
                  <a:outerShdw blurRad="38100" dist="38100" dir="2700000" algn="tl">
                    <a:srgbClr val="000000"/>
                  </a:outerShdw>
                </a:effectLst>
                <a:latin typeface="Papyrus" panose="03070502060502030205" pitchFamily="66" charset="0"/>
              </a:rPr>
              <a:t>Canadian Census 2006</a:t>
            </a:r>
            <a:endParaRPr lang="en-US" b="1" smtClean="0">
              <a:solidFill>
                <a:schemeClr val="bg1"/>
              </a:solidFill>
              <a:effectLst>
                <a:outerShdw blurRad="38100" dist="38100" dir="2700000" algn="tl">
                  <a:srgbClr val="000000"/>
                </a:outerShdw>
              </a:effectLst>
            </a:endParaRPr>
          </a:p>
        </p:txBody>
      </p:sp>
      <p:sp>
        <p:nvSpPr>
          <p:cNvPr id="3075" name="Rectangle 3"/>
          <p:cNvSpPr>
            <a:spLocks noGrp="1" noChangeArrowheads="1"/>
          </p:cNvSpPr>
          <p:nvPr>
            <p:ph type="body" idx="1"/>
          </p:nvPr>
        </p:nvSpPr>
        <p:spPr>
          <a:xfrm>
            <a:off x="685800" y="2057400"/>
            <a:ext cx="7772400" cy="4114800"/>
          </a:xfrm>
        </p:spPr>
        <p:txBody>
          <a:bodyPr>
            <a:normAutofit/>
          </a:bodyPr>
          <a:lstStyle/>
          <a:p>
            <a:pPr eaLnBrk="1" hangingPunct="1">
              <a:buFont typeface="Arial" pitchFamily="29" charset="0"/>
              <a:buChar char="•"/>
              <a:defRPr/>
            </a:pPr>
            <a:r>
              <a:rPr lang="en-US">
                <a:solidFill>
                  <a:schemeClr val="bg1"/>
                </a:solidFill>
                <a:effectLst>
                  <a:outerShdw blurRad="38100" dist="38100" dir="2700000" algn="tl">
                    <a:srgbClr val="000000"/>
                  </a:outerShdw>
                </a:effectLst>
                <a:latin typeface="Papyrus" pitchFamily="29" charset="0"/>
                <a:ea typeface="+mn-ea"/>
              </a:rPr>
              <a:t>1,172,790 people self-identified as </a:t>
            </a:r>
          </a:p>
          <a:p>
            <a:pPr eaLnBrk="1" hangingPunct="1">
              <a:buFont typeface="Arial" pitchFamily="29" charset="0"/>
              <a:buNone/>
              <a:defRPr/>
            </a:pPr>
            <a:r>
              <a:rPr lang="en-US">
                <a:solidFill>
                  <a:schemeClr val="bg1"/>
                </a:solidFill>
                <a:effectLst>
                  <a:outerShdw blurRad="38100" dist="38100" dir="2700000" algn="tl">
                    <a:srgbClr val="000000"/>
                  </a:outerShdw>
                </a:effectLst>
                <a:latin typeface="Papyrus" pitchFamily="29" charset="0"/>
                <a:ea typeface="+mn-ea"/>
              </a:rPr>
              <a:t>	First Nations, Metis or Inuit</a:t>
            </a:r>
          </a:p>
          <a:p>
            <a:pPr eaLnBrk="1" hangingPunct="1">
              <a:buFont typeface="Arial" pitchFamily="29" charset="0"/>
              <a:buNone/>
              <a:defRPr/>
            </a:pPr>
            <a:endParaRPr lang="en-US">
              <a:solidFill>
                <a:schemeClr val="bg1"/>
              </a:solidFill>
              <a:effectLst>
                <a:outerShdw blurRad="38100" dist="38100" dir="2700000" algn="tl">
                  <a:srgbClr val="000000"/>
                </a:outerShdw>
              </a:effectLst>
              <a:latin typeface="Papyrus" pitchFamily="29" charset="0"/>
              <a:ea typeface="+mn-ea"/>
            </a:endParaRPr>
          </a:p>
          <a:p>
            <a:pPr eaLnBrk="1" hangingPunct="1">
              <a:buFont typeface="Arial" pitchFamily="29" charset="0"/>
              <a:buChar char="•"/>
              <a:defRPr/>
            </a:pPr>
            <a:r>
              <a:rPr lang="en-US">
                <a:solidFill>
                  <a:schemeClr val="bg1"/>
                </a:solidFill>
                <a:effectLst>
                  <a:outerShdw blurRad="38100" dist="38100" dir="2700000" algn="tl">
                    <a:srgbClr val="000000"/>
                  </a:outerShdw>
                </a:effectLst>
                <a:latin typeface="Papyrus" pitchFamily="29" charset="0"/>
                <a:ea typeface="+mn-ea"/>
              </a:rPr>
              <a:t>3.8 percent of the Canadian population</a:t>
            </a:r>
          </a:p>
          <a:p>
            <a:pPr eaLnBrk="1" hangingPunct="1">
              <a:buFont typeface="Arial" pitchFamily="29" charset="0"/>
              <a:buNone/>
              <a:defRPr/>
            </a:pPr>
            <a:endParaRPr lang="en-US">
              <a:solidFill>
                <a:schemeClr val="bg1"/>
              </a:solidFill>
              <a:effectLst>
                <a:outerShdw blurRad="38100" dist="38100" dir="2700000" algn="tl">
                  <a:srgbClr val="000000"/>
                </a:outerShdw>
              </a:effectLst>
              <a:latin typeface="Papyrus" pitchFamily="29" charset="0"/>
              <a:ea typeface="+mn-ea"/>
            </a:endParaRPr>
          </a:p>
          <a:p>
            <a:pPr eaLnBrk="1" hangingPunct="1">
              <a:buFontTx/>
              <a:buNone/>
              <a:defRPr/>
            </a:pPr>
            <a:r>
              <a:rPr lang="en-US">
                <a:solidFill>
                  <a:schemeClr val="bg1"/>
                </a:solidFill>
                <a:effectLst>
                  <a:outerShdw blurRad="38100" dist="38100" dir="2700000" algn="tl">
                    <a:srgbClr val="000000"/>
                  </a:outerShdw>
                </a:effectLst>
                <a:latin typeface="Papyrus" pitchFamily="29" charset="0"/>
                <a:ea typeface="+mn-ea"/>
              </a:rPr>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b="1" smtClean="0">
                <a:solidFill>
                  <a:schemeClr val="bg1"/>
                </a:solidFill>
                <a:effectLst>
                  <a:outerShdw blurRad="38100" dist="38100" dir="2700000" algn="tl">
                    <a:srgbClr val="000000"/>
                  </a:outerShdw>
                </a:effectLst>
                <a:latin typeface="Papyrus" panose="03070502060502030205" pitchFamily="66" charset="0"/>
              </a:rPr>
              <a:t>Western Canada</a:t>
            </a:r>
            <a:endParaRPr lang="en-US" b="1" smtClean="0">
              <a:solidFill>
                <a:schemeClr val="bg1"/>
              </a:solidFill>
              <a:effectLst>
                <a:outerShdw blurRad="38100" dist="38100" dir="2700000" algn="tl">
                  <a:srgbClr val="000000"/>
                </a:outerShdw>
              </a:effectLst>
            </a:endParaRPr>
          </a:p>
        </p:txBody>
      </p:sp>
      <p:sp>
        <p:nvSpPr>
          <p:cNvPr id="4099" name="Rectangle 3"/>
          <p:cNvSpPr>
            <a:spLocks noGrp="1" noChangeArrowheads="1"/>
          </p:cNvSpPr>
          <p:nvPr>
            <p:ph type="body" idx="1"/>
          </p:nvPr>
        </p:nvSpPr>
        <p:spPr>
          <a:xfrm>
            <a:off x="533400" y="1905000"/>
            <a:ext cx="8001000" cy="4572000"/>
          </a:xfrm>
        </p:spPr>
        <p:txBody>
          <a:bodyPr>
            <a:normAutofit/>
          </a:bodyPr>
          <a:lstStyle/>
          <a:p>
            <a:pPr eaLnBrk="1" hangingPunct="1">
              <a:lnSpc>
                <a:spcPct val="80000"/>
              </a:lnSpc>
              <a:buFont typeface="Arial" pitchFamily="29" charset="0"/>
              <a:buChar char="•"/>
              <a:defRPr/>
            </a:pPr>
            <a:r>
              <a:rPr lang="en-US" sz="2400">
                <a:solidFill>
                  <a:schemeClr val="bg1"/>
                </a:solidFill>
                <a:effectLst>
                  <a:outerShdw blurRad="38100" dist="38100" dir="2700000" algn="tl">
                    <a:srgbClr val="000000"/>
                  </a:outerShdw>
                </a:effectLst>
                <a:latin typeface="Papyrus" pitchFamily="29" charset="0"/>
                <a:ea typeface="+mn-ea"/>
              </a:rPr>
              <a:t>1 in 13 people in Western Canada are Aboriginal </a:t>
            </a:r>
          </a:p>
          <a:p>
            <a:pPr eaLnBrk="1" hangingPunct="1">
              <a:lnSpc>
                <a:spcPct val="80000"/>
              </a:lnSpc>
              <a:buFont typeface="Arial" pitchFamily="29" charset="0"/>
              <a:buNone/>
              <a:defRPr/>
            </a:pPr>
            <a:endParaRPr lang="en-US" sz="2400">
              <a:solidFill>
                <a:schemeClr val="bg1"/>
              </a:solidFill>
              <a:effectLst>
                <a:outerShdw blurRad="38100" dist="38100" dir="2700000" algn="tl">
                  <a:srgbClr val="000000"/>
                </a:outerShdw>
              </a:effectLst>
              <a:latin typeface="Papyrus" pitchFamily="29" charset="0"/>
              <a:ea typeface="+mn-ea"/>
            </a:endParaRPr>
          </a:p>
          <a:p>
            <a:pPr eaLnBrk="1" hangingPunct="1">
              <a:lnSpc>
                <a:spcPct val="80000"/>
              </a:lnSpc>
              <a:buFont typeface="Arial" pitchFamily="29" charset="0"/>
              <a:buChar char="•"/>
              <a:defRPr/>
            </a:pPr>
            <a:r>
              <a:rPr lang="en-US" sz="2400">
                <a:solidFill>
                  <a:schemeClr val="bg1"/>
                </a:solidFill>
                <a:effectLst>
                  <a:outerShdw blurRad="38100" dist="38100" dir="2700000" algn="tl">
                    <a:srgbClr val="000000"/>
                  </a:outerShdw>
                </a:effectLst>
                <a:latin typeface="Papyrus" pitchFamily="29" charset="0"/>
                <a:ea typeface="+mn-ea"/>
              </a:rPr>
              <a:t>Aboriginals are younger relative to non-Aboriginals</a:t>
            </a:r>
          </a:p>
          <a:p>
            <a:pPr eaLnBrk="1" hangingPunct="1">
              <a:lnSpc>
                <a:spcPct val="80000"/>
              </a:lnSpc>
              <a:buFont typeface="Arial" pitchFamily="29" charset="0"/>
              <a:buChar char="•"/>
              <a:defRPr/>
            </a:pPr>
            <a:endParaRPr lang="en-US" sz="2400">
              <a:solidFill>
                <a:schemeClr val="bg1"/>
              </a:solidFill>
              <a:effectLst>
                <a:outerShdw blurRad="38100" dist="38100" dir="2700000" algn="tl">
                  <a:srgbClr val="000000"/>
                </a:outerShdw>
              </a:effectLst>
              <a:latin typeface="Papyrus" pitchFamily="29" charset="0"/>
              <a:ea typeface="+mn-ea"/>
            </a:endParaRPr>
          </a:p>
          <a:p>
            <a:pPr eaLnBrk="1" hangingPunct="1">
              <a:lnSpc>
                <a:spcPct val="80000"/>
              </a:lnSpc>
              <a:buFont typeface="Arial" pitchFamily="29" charset="0"/>
              <a:buChar char="•"/>
              <a:defRPr/>
            </a:pPr>
            <a:r>
              <a:rPr lang="en-US" sz="2400">
                <a:solidFill>
                  <a:schemeClr val="bg1"/>
                </a:solidFill>
                <a:effectLst>
                  <a:outerShdw blurRad="38100" dist="38100" dir="2700000" algn="tl">
                    <a:srgbClr val="000000"/>
                  </a:outerShdw>
                </a:effectLst>
                <a:latin typeface="Papyrus" pitchFamily="29" charset="0"/>
                <a:ea typeface="+mn-ea"/>
              </a:rPr>
              <a:t>18% of Aboriginals in BC are between age 0-14 </a:t>
            </a:r>
          </a:p>
          <a:p>
            <a:pPr eaLnBrk="1" hangingPunct="1">
              <a:lnSpc>
                <a:spcPct val="80000"/>
              </a:lnSpc>
              <a:buFont typeface="Arial" pitchFamily="29" charset="0"/>
              <a:buChar char="•"/>
              <a:defRPr/>
            </a:pPr>
            <a:endParaRPr lang="en-US" sz="2400">
              <a:solidFill>
                <a:schemeClr val="bg1"/>
              </a:solidFill>
              <a:effectLst>
                <a:outerShdw blurRad="38100" dist="38100" dir="2700000" algn="tl">
                  <a:srgbClr val="000000"/>
                </a:outerShdw>
              </a:effectLst>
              <a:latin typeface="Papyrus" pitchFamily="29" charset="0"/>
              <a:ea typeface="+mn-ea"/>
            </a:endParaRPr>
          </a:p>
          <a:p>
            <a:pPr eaLnBrk="1" hangingPunct="1">
              <a:lnSpc>
                <a:spcPct val="80000"/>
              </a:lnSpc>
              <a:buFont typeface="Arial" pitchFamily="29" charset="0"/>
              <a:buChar char="•"/>
              <a:defRPr/>
            </a:pPr>
            <a:r>
              <a:rPr lang="en-US" sz="2400">
                <a:solidFill>
                  <a:schemeClr val="bg1"/>
                </a:solidFill>
                <a:effectLst>
                  <a:outerShdw blurRad="38100" dist="38100" dir="2700000" algn="tl">
                    <a:srgbClr val="000000"/>
                  </a:outerShdw>
                </a:effectLst>
                <a:latin typeface="Papyrus" pitchFamily="29" charset="0"/>
                <a:ea typeface="+mn-ea"/>
              </a:rPr>
              <a:t>58% of Aboriginal children age 0-14 lived with </a:t>
            </a:r>
          </a:p>
          <a:p>
            <a:pPr eaLnBrk="1" hangingPunct="1">
              <a:lnSpc>
                <a:spcPct val="80000"/>
              </a:lnSpc>
              <a:buFont typeface="Arial" pitchFamily="29" charset="0"/>
              <a:buNone/>
              <a:defRPr/>
            </a:pPr>
            <a:r>
              <a:rPr lang="en-US" sz="2400">
                <a:solidFill>
                  <a:schemeClr val="bg1"/>
                </a:solidFill>
                <a:effectLst>
                  <a:outerShdw blurRad="38100" dist="38100" dir="2700000" algn="tl">
                    <a:srgbClr val="000000"/>
                  </a:outerShdw>
                </a:effectLst>
                <a:latin typeface="Papyrus" pitchFamily="29" charset="0"/>
                <a:ea typeface="+mn-ea"/>
              </a:rPr>
              <a:t>	two parents, compared to 82 % of </a:t>
            </a:r>
          </a:p>
          <a:p>
            <a:pPr eaLnBrk="1" hangingPunct="1">
              <a:lnSpc>
                <a:spcPct val="80000"/>
              </a:lnSpc>
              <a:buFont typeface="Arial" pitchFamily="29" charset="0"/>
              <a:buNone/>
              <a:defRPr/>
            </a:pPr>
            <a:r>
              <a:rPr lang="en-US" sz="2400">
                <a:solidFill>
                  <a:schemeClr val="bg1"/>
                </a:solidFill>
                <a:effectLst>
                  <a:outerShdw blurRad="38100" dist="38100" dir="2700000" algn="tl">
                    <a:srgbClr val="000000"/>
                  </a:outerShdw>
                </a:effectLst>
                <a:latin typeface="Papyrus" pitchFamily="29" charset="0"/>
                <a:ea typeface="+mn-ea"/>
              </a:rPr>
              <a:t>	non-aboriginal children</a:t>
            </a:r>
          </a:p>
          <a:p>
            <a:pPr eaLnBrk="1" hangingPunct="1">
              <a:lnSpc>
                <a:spcPct val="80000"/>
              </a:lnSpc>
              <a:buFont typeface="Arial" pitchFamily="29" charset="0"/>
              <a:buNone/>
              <a:defRPr/>
            </a:pPr>
            <a:r>
              <a:rPr lang="en-US" sz="2400">
                <a:solidFill>
                  <a:schemeClr val="bg1"/>
                </a:solidFill>
                <a:effectLst>
                  <a:outerShdw blurRad="38100" dist="38100" dir="2700000" algn="tl">
                    <a:srgbClr val="000000"/>
                  </a:outerShdw>
                </a:effectLst>
                <a:latin typeface="Papyrus" pitchFamily="29" charset="0"/>
                <a:ea typeface="+mn-ea"/>
              </a:rPr>
              <a:t>					</a:t>
            </a:r>
          </a:p>
          <a:p>
            <a:pPr algn="r" eaLnBrk="1" hangingPunct="1">
              <a:lnSpc>
                <a:spcPct val="80000"/>
              </a:lnSpc>
              <a:buFont typeface="Arial" pitchFamily="29" charset="0"/>
              <a:buNone/>
              <a:defRPr/>
            </a:pPr>
            <a:r>
              <a:rPr lang="en-US" sz="1800">
                <a:solidFill>
                  <a:schemeClr val="bg1"/>
                </a:solidFill>
                <a:effectLst>
                  <a:outerShdw blurRad="38100" dist="38100" dir="2700000" algn="tl">
                    <a:srgbClr val="000000"/>
                  </a:outerShdw>
                </a:effectLst>
                <a:latin typeface="Papyrus" pitchFamily="29" charset="0"/>
                <a:ea typeface="+mn-ea"/>
              </a:rPr>
              <a:t>(Richards, 2008.  Turpel-Lafond &amp; Kendall, 2009)</a:t>
            </a:r>
            <a:r>
              <a:rPr lang="en-US" sz="1800">
                <a:solidFill>
                  <a:schemeClr val="bg1"/>
                </a:solidFill>
                <a:effectLst/>
                <a:latin typeface="Papyrus" pitchFamily="29" charset="0"/>
                <a:ea typeface="+mn-ea"/>
              </a:rPr>
              <a:t> </a:t>
            </a:r>
            <a:endParaRPr lang="en-US" sz="1800">
              <a:solidFill>
                <a:schemeClr val="bg1"/>
              </a:solidFill>
              <a:effectLst>
                <a:outerShdw blurRad="38100" dist="38100" dir="2700000" algn="tl">
                  <a:srgbClr val="000000"/>
                </a:outerShdw>
              </a:effectLst>
              <a:latin typeface="Papyrus" pitchFamily="29" charset="0"/>
              <a:ea typeface="+mn-ea"/>
            </a:endParaRPr>
          </a:p>
          <a:p>
            <a:pPr eaLnBrk="1" hangingPunct="1">
              <a:lnSpc>
                <a:spcPct val="80000"/>
              </a:lnSpc>
              <a:buFontTx/>
              <a:buNone/>
              <a:defRPr/>
            </a:pPr>
            <a:r>
              <a:rPr lang="en-US" sz="1800">
                <a:solidFill>
                  <a:schemeClr val="bg1"/>
                </a:solidFill>
                <a:effectLst>
                  <a:outerShdw blurRad="38100" dist="38100" dir="2700000" algn="tl">
                    <a:srgbClr val="000000"/>
                  </a:outerShdw>
                </a:effectLst>
                <a:latin typeface="Papyrus" pitchFamily="29" charset="0"/>
                <a:ea typeface="+mn-ea"/>
              </a:rPr>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533400"/>
            <a:ext cx="3906838" cy="582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ext Box 6"/>
          <p:cNvSpPr txBox="1">
            <a:spLocks noChangeArrowheads="1"/>
          </p:cNvSpPr>
          <p:nvPr/>
        </p:nvSpPr>
        <p:spPr bwMode="auto">
          <a:xfrm>
            <a:off x="381000" y="6491288"/>
            <a:ext cx="5562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50000"/>
              </a:spcBef>
            </a:pPr>
            <a:r>
              <a:rPr lang="en-US" sz="1800">
                <a:solidFill>
                  <a:schemeClr val="bg1"/>
                </a:solidFill>
                <a:latin typeface="Papyrus" panose="03070502060502030205" pitchFamily="66" charset="0"/>
              </a:rPr>
              <a:t>Image free for use under creative commons licensing</a:t>
            </a:r>
          </a:p>
        </p:txBody>
      </p:sp>
      <p:sp>
        <p:nvSpPr>
          <p:cNvPr id="24580" name="Rectangle 7"/>
          <p:cNvSpPr>
            <a:spLocks noChangeArrowheads="1"/>
          </p:cNvSpPr>
          <p:nvPr/>
        </p:nvSpPr>
        <p:spPr bwMode="auto">
          <a:xfrm>
            <a:off x="6273800" y="741363"/>
            <a:ext cx="2413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sz="1800"/>
          </a:p>
        </p:txBody>
      </p:sp>
      <p:sp>
        <p:nvSpPr>
          <p:cNvPr id="24581" name="Rectangle 8"/>
          <p:cNvSpPr>
            <a:spLocks noChangeArrowheads="1"/>
          </p:cNvSpPr>
          <p:nvPr/>
        </p:nvSpPr>
        <p:spPr bwMode="auto">
          <a:xfrm>
            <a:off x="5105400" y="1371600"/>
            <a:ext cx="4038600"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3400">
                <a:solidFill>
                  <a:schemeClr val="bg1"/>
                </a:solidFill>
                <a:latin typeface="Papyrus" panose="03070502060502030205" pitchFamily="66" charset="0"/>
              </a:rPr>
              <a:t>In 2006, of children </a:t>
            </a:r>
          </a:p>
          <a:p>
            <a:pPr algn="ctr" eaLnBrk="1" hangingPunct="1"/>
            <a:r>
              <a:rPr lang="en-US" sz="3400">
                <a:solidFill>
                  <a:schemeClr val="bg1"/>
                </a:solidFill>
                <a:latin typeface="Papyrus" panose="03070502060502030205" pitchFamily="66" charset="0"/>
              </a:rPr>
              <a:t>age 4 or younger in Western Canada, one in eight was Aboriginal. </a:t>
            </a:r>
          </a:p>
          <a:p>
            <a:pPr algn="ctr" eaLnBrk="1" hangingPunct="1"/>
            <a:endParaRPr lang="en-US" sz="3400">
              <a:solidFill>
                <a:schemeClr val="bg1"/>
              </a:solidFill>
              <a:latin typeface="Papyrus" panose="03070502060502030205" pitchFamily="66" charset="0"/>
            </a:endParaRPr>
          </a:p>
          <a:p>
            <a:pPr algn="r" eaLnBrk="1" hangingPunct="1"/>
            <a:endParaRPr lang="en-US">
              <a:solidFill>
                <a:schemeClr val="bg1"/>
              </a:solidFill>
              <a:latin typeface="Papyrus" panose="03070502060502030205" pitchFamily="66"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33400" y="1196975"/>
            <a:ext cx="7772400" cy="2460625"/>
          </a:xfrm>
        </p:spPr>
        <p:txBody>
          <a:bodyPr/>
          <a:lstStyle/>
          <a:p>
            <a:pPr eaLnBrk="1" hangingPunct="1"/>
            <a:r>
              <a:rPr lang="en-US" sz="3200" smtClean="0">
                <a:solidFill>
                  <a:schemeClr val="bg1"/>
                </a:solidFill>
                <a:effectLst>
                  <a:outerShdw blurRad="38100" dist="38100" dir="2700000" algn="tl">
                    <a:srgbClr val="000000"/>
                  </a:outerShdw>
                </a:effectLst>
                <a:latin typeface="Papyrus" panose="03070502060502030205" pitchFamily="66" charset="0"/>
              </a:rPr>
              <a:t/>
            </a:r>
            <a:br>
              <a:rPr lang="en-US" sz="3200" smtClean="0">
                <a:solidFill>
                  <a:schemeClr val="bg1"/>
                </a:solidFill>
                <a:effectLst>
                  <a:outerShdw blurRad="38100" dist="38100" dir="2700000" algn="tl">
                    <a:srgbClr val="000000"/>
                  </a:outerShdw>
                </a:effectLst>
                <a:latin typeface="Papyrus" panose="03070502060502030205" pitchFamily="66" charset="0"/>
              </a:rPr>
            </a:br>
            <a:r>
              <a:rPr lang="en-US" sz="4000" smtClean="0">
                <a:solidFill>
                  <a:schemeClr val="bg1"/>
                </a:solidFill>
                <a:effectLst>
                  <a:outerShdw blurRad="38100" dist="38100" dir="2700000" algn="tl">
                    <a:srgbClr val="000000"/>
                  </a:outerShdw>
                </a:effectLst>
                <a:latin typeface="Papyrus" panose="03070502060502030205" pitchFamily="66" charset="0"/>
              </a:rPr>
              <a:t>How do Aboriginal youth fit into</a:t>
            </a:r>
            <a:br>
              <a:rPr lang="en-US" sz="4000" smtClean="0">
                <a:solidFill>
                  <a:schemeClr val="bg1"/>
                </a:solidFill>
                <a:effectLst>
                  <a:outerShdw blurRad="38100" dist="38100" dir="2700000" algn="tl">
                    <a:srgbClr val="000000"/>
                  </a:outerShdw>
                </a:effectLst>
                <a:latin typeface="Papyrus" panose="03070502060502030205" pitchFamily="66" charset="0"/>
              </a:rPr>
            </a:br>
            <a:r>
              <a:rPr lang="en-US" sz="4000" smtClean="0">
                <a:solidFill>
                  <a:schemeClr val="bg1"/>
                </a:solidFill>
                <a:effectLst>
                  <a:outerShdw blurRad="38100" dist="38100" dir="2700000" algn="tl">
                    <a:srgbClr val="000000"/>
                  </a:outerShdw>
                </a:effectLst>
                <a:latin typeface="Papyrus" panose="03070502060502030205" pitchFamily="66" charset="0"/>
              </a:rPr>
              <a:t> the context of the broader project?</a:t>
            </a:r>
            <a:endParaRPr lang="en-US" sz="4000" smtClean="0">
              <a:solidFill>
                <a:schemeClr val="bg1"/>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990600" y="304800"/>
            <a:ext cx="7162800" cy="584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5400" b="1">
                <a:solidFill>
                  <a:schemeClr val="bg2"/>
                </a:solidFill>
                <a:latin typeface="Papyrus" panose="03070502060502030205" pitchFamily="66" charset="0"/>
              </a:rPr>
              <a:t> Learning Disabilities </a:t>
            </a:r>
          </a:p>
          <a:p>
            <a:pPr eaLnBrk="1" hangingPunct="1"/>
            <a:endParaRPr lang="en-US" sz="3200">
              <a:solidFill>
                <a:schemeClr val="bg2"/>
              </a:solidFill>
              <a:latin typeface="Papyrus" panose="03070502060502030205" pitchFamily="66" charset="0"/>
            </a:endParaRPr>
          </a:p>
          <a:p>
            <a:pPr eaLnBrk="1" hangingPunct="1">
              <a:buFontTx/>
              <a:buChar char="•"/>
            </a:pPr>
            <a:r>
              <a:rPr lang="en-US" sz="3200">
                <a:solidFill>
                  <a:schemeClr val="bg2"/>
                </a:solidFill>
                <a:latin typeface="Papyrus" panose="03070502060502030205" pitchFamily="66" charset="0"/>
              </a:rPr>
              <a:t>The concept of learning disabilities is at odds with the holistic framework of Aboriginal education.  </a:t>
            </a:r>
          </a:p>
          <a:p>
            <a:pPr eaLnBrk="1" hangingPunct="1"/>
            <a:endParaRPr lang="en-US" sz="3200">
              <a:solidFill>
                <a:schemeClr val="bg2"/>
              </a:solidFill>
              <a:latin typeface="Papyrus" panose="03070502060502030205" pitchFamily="66" charset="0"/>
            </a:endParaRPr>
          </a:p>
          <a:p>
            <a:pPr eaLnBrk="1" hangingPunct="1">
              <a:buFontTx/>
              <a:buChar char="•"/>
            </a:pPr>
            <a:r>
              <a:rPr lang="en-US" sz="3200">
                <a:solidFill>
                  <a:schemeClr val="bg2"/>
                </a:solidFill>
                <a:latin typeface="Papyrus" panose="03070502060502030205" pitchFamily="66" charset="0"/>
              </a:rPr>
              <a:t>Even the term identifies only a part of the child, the part that does not function well as a learner within the education system.</a:t>
            </a:r>
          </a:p>
          <a:p>
            <a:pPr eaLnBrk="1" hangingPunct="1"/>
            <a:r>
              <a:rPr lang="en-US" sz="1800">
                <a:solidFill>
                  <a:schemeClr val="bg2"/>
                </a:solidFill>
                <a:latin typeface="Papyrus" panose="03070502060502030205" pitchFamily="66" charset="0"/>
              </a:rPr>
              <a:t> </a:t>
            </a:r>
          </a:p>
          <a:p>
            <a:pPr algn="r" eaLnBrk="1" hangingPunct="1"/>
            <a:r>
              <a:rPr lang="en-US" sz="1800">
                <a:solidFill>
                  <a:schemeClr val="bg2"/>
                </a:solidFill>
                <a:latin typeface="Papyrus" panose="03070502060502030205" pitchFamily="66" charset="0"/>
              </a:rPr>
              <a:t>(Alberta Learning, 2005)</a:t>
            </a:r>
            <a:endParaRPr lang="en-US" sz="1800" u="sng">
              <a:solidFill>
                <a:schemeClr val="bg2"/>
              </a:solidFill>
              <a:latin typeface="Papyrus" panose="03070502060502030205" pitchFamily="66"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609600" y="457200"/>
            <a:ext cx="8077200" cy="1676400"/>
          </a:xfrm>
          <a:prstGeom prst="rect">
            <a:avLst/>
          </a:prstGeom>
          <a:noFill/>
          <a:ln w="9525">
            <a:noFill/>
            <a:miter lim="800000"/>
            <a:headEnd/>
            <a:tailEnd/>
          </a:ln>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4400">
                <a:solidFill>
                  <a:schemeClr val="bg1"/>
                </a:solidFill>
                <a:effectLst>
                  <a:outerShdw blurRad="38100" dist="38100" dir="2700000" algn="tl">
                    <a:srgbClr val="000000"/>
                  </a:outerShdw>
                </a:effectLst>
                <a:latin typeface="Papyrus" panose="03070502060502030205" pitchFamily="66" charset="0"/>
              </a:rPr>
              <a:t>Department of Justice Canada</a:t>
            </a:r>
            <a:br>
              <a:rPr lang="en-US" sz="4400">
                <a:solidFill>
                  <a:schemeClr val="bg1"/>
                </a:solidFill>
                <a:effectLst>
                  <a:outerShdw blurRad="38100" dist="38100" dir="2700000" algn="tl">
                    <a:srgbClr val="000000"/>
                  </a:outerShdw>
                </a:effectLst>
                <a:latin typeface="Papyrus" panose="03070502060502030205" pitchFamily="66" charset="0"/>
              </a:rPr>
            </a:br>
            <a:r>
              <a:rPr lang="en-US">
                <a:solidFill>
                  <a:schemeClr val="bg1"/>
                </a:solidFill>
                <a:effectLst>
                  <a:outerShdw blurRad="38100" dist="38100" dir="2700000" algn="tl">
                    <a:srgbClr val="000000"/>
                  </a:outerShdw>
                </a:effectLst>
                <a:latin typeface="Papyrus" panose="03070502060502030205" pitchFamily="66" charset="0"/>
              </a:rPr>
              <a:t>Snap Shot of Youth in Custody Phase II - </a:t>
            </a:r>
            <a:r>
              <a:rPr lang="en-US">
                <a:solidFill>
                  <a:schemeClr val="bg1"/>
                </a:solidFill>
                <a:latin typeface="Papyrus" panose="03070502060502030205" pitchFamily="66" charset="0"/>
              </a:rPr>
              <a:t>2003</a:t>
            </a:r>
            <a:endParaRPr lang="en-US" sz="2800">
              <a:solidFill>
                <a:schemeClr val="bg1"/>
              </a:solidFill>
              <a:latin typeface="Papyrus" panose="03070502060502030205" pitchFamily="66" charset="0"/>
            </a:endParaRPr>
          </a:p>
        </p:txBody>
      </p:sp>
      <p:sp>
        <p:nvSpPr>
          <p:cNvPr id="30723" name="Rectangle 9"/>
          <p:cNvSpPr>
            <a:spLocks noChangeArrowheads="1"/>
          </p:cNvSpPr>
          <p:nvPr/>
        </p:nvSpPr>
        <p:spPr bwMode="auto">
          <a:xfrm>
            <a:off x="2514600" y="3657600"/>
            <a:ext cx="3886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sz="1800"/>
          </a:p>
        </p:txBody>
      </p:sp>
      <p:sp>
        <p:nvSpPr>
          <p:cNvPr id="30724" name="Rectangle 10"/>
          <p:cNvSpPr>
            <a:spLocks noChangeArrowheads="1"/>
          </p:cNvSpPr>
          <p:nvPr/>
        </p:nvSpPr>
        <p:spPr bwMode="auto">
          <a:xfrm>
            <a:off x="3817938" y="35321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sz="1800"/>
          </a:p>
        </p:txBody>
      </p:sp>
      <p:sp>
        <p:nvSpPr>
          <p:cNvPr id="30725" name="Rectangle 13"/>
          <p:cNvSpPr>
            <a:spLocks noChangeArrowheads="1"/>
          </p:cNvSpPr>
          <p:nvPr/>
        </p:nvSpPr>
        <p:spPr bwMode="auto">
          <a:xfrm>
            <a:off x="762000" y="2362200"/>
            <a:ext cx="6781800"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3200">
                <a:solidFill>
                  <a:schemeClr val="bg1"/>
                </a:solidFill>
                <a:latin typeface="Papyrus" panose="03070502060502030205" pitchFamily="66" charset="0"/>
              </a:rPr>
              <a:t>Incarceration rate of Aboriginal youth:  64.5 per 10,000 population</a:t>
            </a:r>
          </a:p>
          <a:p>
            <a:pPr eaLnBrk="1" hangingPunct="1"/>
            <a:endParaRPr lang="en-US" sz="3200">
              <a:solidFill>
                <a:schemeClr val="bg1"/>
              </a:solidFill>
              <a:latin typeface="Papyrus" panose="03070502060502030205" pitchFamily="66" charset="0"/>
            </a:endParaRPr>
          </a:p>
          <a:p>
            <a:pPr eaLnBrk="1" hangingPunct="1"/>
            <a:r>
              <a:rPr lang="en-US" sz="3200">
                <a:solidFill>
                  <a:schemeClr val="bg1"/>
                </a:solidFill>
                <a:latin typeface="Papyrus" panose="03070502060502030205" pitchFamily="66" charset="0"/>
              </a:rPr>
              <a:t>Incarceration rate of non-Aboriginal youth: 8.2 per 10,000 population </a:t>
            </a:r>
          </a:p>
          <a:p>
            <a:pPr eaLnBrk="1" hangingPunct="1"/>
            <a:endParaRPr lang="en-US" sz="3200">
              <a:solidFill>
                <a:schemeClr val="bg1"/>
              </a:solidFill>
              <a:latin typeface="Papyrus" panose="03070502060502030205" pitchFamily="66" charset="0"/>
            </a:endParaRPr>
          </a:p>
        </p:txBody>
      </p:sp>
      <p:sp>
        <p:nvSpPr>
          <p:cNvPr id="30726" name="Text Box 14"/>
          <p:cNvSpPr txBox="1">
            <a:spLocks noChangeArrowheads="1"/>
          </p:cNvSpPr>
          <p:nvPr/>
        </p:nvSpPr>
        <p:spPr bwMode="auto">
          <a:xfrm>
            <a:off x="5181600" y="5486400"/>
            <a:ext cx="2895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sz="1800">
                <a:solidFill>
                  <a:schemeClr val="bg1"/>
                </a:solidFill>
                <a:latin typeface="Papyrus" panose="03070502060502030205" pitchFamily="66" charset="0"/>
              </a:rPr>
              <a:t>(Paletta &amp; Burnett, 2008)</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434</TotalTime>
  <Words>2570</Words>
  <Application>Microsoft Office PowerPoint</Application>
  <PresentationFormat>On-screen Show (4:3)</PresentationFormat>
  <Paragraphs>329</Paragraphs>
  <Slides>37</Slides>
  <Notes>37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Arial</vt:lpstr>
      <vt:lpstr>ＭＳ Ｐゴシック</vt:lpstr>
      <vt:lpstr>Estrangelo Edessa</vt:lpstr>
      <vt:lpstr>Calibri</vt:lpstr>
      <vt:lpstr>Papyrus</vt:lpstr>
      <vt:lpstr>Helvetica</vt:lpstr>
      <vt:lpstr>Osaka</vt:lpstr>
      <vt:lpstr>Theme1</vt:lpstr>
      <vt:lpstr>…Integrating Aboriginal Ways  of Knowing  </vt:lpstr>
      <vt:lpstr>Our objectives</vt:lpstr>
      <vt:lpstr>Our objectives</vt:lpstr>
      <vt:lpstr>Canadian Census 2006</vt:lpstr>
      <vt:lpstr>Western Canada</vt:lpstr>
      <vt:lpstr>PowerPoint Presentation</vt:lpstr>
      <vt:lpstr> How do Aboriginal youth fit into  the context of the broader project?</vt:lpstr>
      <vt:lpstr>PowerPoint Presentation</vt:lpstr>
      <vt:lpstr>PowerPoint Presentation</vt:lpstr>
      <vt:lpstr>Youth Justice Report 2009</vt:lpstr>
      <vt:lpstr>PowerPoint Presentation</vt:lpstr>
      <vt:lpstr>PowerPoint Presentation</vt:lpstr>
      <vt:lpstr>Aboriginal Youth in Care</vt:lpstr>
      <vt:lpstr>PowerPoint Presentation</vt:lpstr>
      <vt:lpstr>As Educators, how do we go from this…</vt:lpstr>
      <vt:lpstr>And this…</vt:lpstr>
      <vt:lpstr>To this…</vt:lpstr>
      <vt:lpstr>To this…</vt:lpstr>
      <vt:lpstr>Bronfenbrenner’s Ecological Systems Theory</vt:lpstr>
      <vt:lpstr>Bronfenbrenner’s Ecological Systems Theory</vt:lpstr>
      <vt:lpstr>Bronfenbrenner’s Ecological Systems Theory</vt:lpstr>
      <vt:lpstr>Bronfenbrenner’s Ecological Systems Theory</vt:lpstr>
      <vt:lpstr>Bronfenbrenner’s Ecological Systems Theory</vt:lpstr>
      <vt:lpstr>School Attachment</vt:lpstr>
      <vt:lpstr>School Attachment</vt:lpstr>
      <vt:lpstr>School Attachment</vt:lpstr>
      <vt:lpstr>School Attachment</vt:lpstr>
      <vt:lpstr>School Attachment </vt:lpstr>
      <vt:lpstr>Aboriginal Ways of Knowing (Kaminski, 2008)</vt:lpstr>
      <vt:lpstr>Aboriginal Ways of Knowing</vt:lpstr>
      <vt:lpstr>Aboriginal Ways of Knowing</vt:lpstr>
      <vt:lpstr>Aboriginal Programming</vt:lpstr>
      <vt:lpstr>Principles for  Enhanced Programming</vt:lpstr>
      <vt:lpstr>Principles for  Enhanced Programming</vt:lpstr>
      <vt:lpstr>Principles for Enhanced Programming</vt:lpstr>
      <vt:lpstr>Principles for Enhanced Programming</vt:lpstr>
      <vt:lpstr>In Summary</vt:lpstr>
    </vt:vector>
  </TitlesOfParts>
  <Company>Admin NVSD44</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…Integrating Aboriginal Ways  of Knowing</dc:title>
  <dc:creator>Admin NVSD44</dc:creator>
  <cp:lastModifiedBy>Beck Collie</cp:lastModifiedBy>
  <cp:revision>20</cp:revision>
  <dcterms:created xsi:type="dcterms:W3CDTF">2011-04-06T22:45:13Z</dcterms:created>
  <dcterms:modified xsi:type="dcterms:W3CDTF">2013-03-20T02:45:58Z</dcterms:modified>
</cp:coreProperties>
</file>