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8.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notesSlides/notesSlide4.xml" ContentType="application/vnd.openxmlformats-officedocument.presentationml.notesSlide+xml"/>
  <Override PartName="/ppt/slides/slide13.xml" ContentType="application/vnd.openxmlformats-officedocument.presentationml.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slides/slide53.xml" ContentType="application/vnd.openxmlformats-officedocument.presentationml.slide+xml"/>
  <Override PartName="/ppt/slides/slide55.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45.xml" ContentType="application/vnd.openxmlformats-officedocument.presentationml.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Default Extension="jpeg" ContentType="image/jpeg"/>
  <Override PartName="/ppt/slides/slide6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4032" r:id="rId1"/>
  </p:sldMasterIdLst>
  <p:notesMasterIdLst>
    <p:notesMasterId r:id="rId67"/>
  </p:notesMasterIdLst>
  <p:sldIdLst>
    <p:sldId id="277" r:id="rId2"/>
    <p:sldId id="278"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 id="320" r:id="rId42"/>
    <p:sldId id="321" r:id="rId43"/>
    <p:sldId id="322" r:id="rId44"/>
    <p:sldId id="323" r:id="rId45"/>
    <p:sldId id="324" r:id="rId46"/>
    <p:sldId id="325" r:id="rId47"/>
    <p:sldId id="326" r:id="rId48"/>
    <p:sldId id="327" r:id="rId49"/>
    <p:sldId id="328" r:id="rId50"/>
    <p:sldId id="329" r:id="rId51"/>
    <p:sldId id="330" r:id="rId52"/>
    <p:sldId id="331" r:id="rId53"/>
    <p:sldId id="332" r:id="rId54"/>
    <p:sldId id="333" r:id="rId55"/>
    <p:sldId id="334" r:id="rId56"/>
    <p:sldId id="335" r:id="rId57"/>
    <p:sldId id="336" r:id="rId58"/>
    <p:sldId id="337" r:id="rId59"/>
    <p:sldId id="338" r:id="rId60"/>
    <p:sldId id="339" r:id="rId61"/>
    <p:sldId id="341" r:id="rId62"/>
    <p:sldId id="279" r:id="rId63"/>
    <p:sldId id="280" r:id="rId64"/>
    <p:sldId id="281" r:id="rId65"/>
    <p:sldId id="342" r:id="rId66"/>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99"/>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77905" autoAdjust="0"/>
  </p:normalViewPr>
  <p:slideViewPr>
    <p:cSldViewPr>
      <p:cViewPr varScale="1">
        <p:scale>
          <a:sx n="99" d="100"/>
          <a:sy n="99" d="100"/>
        </p:scale>
        <p:origin x="-111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viewProps" Target="viewProps.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63" Type="http://schemas.openxmlformats.org/officeDocument/2006/relationships/slide" Target="slides/slide62.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69" Type="http://schemas.openxmlformats.org/officeDocument/2006/relationships/presProps" Target="presProps.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tableStyles" Target="tableStyles.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notesMaster" Target="notesMasters/notesMaster1.xml"/><Relationship Id="rId54" Type="http://schemas.openxmlformats.org/officeDocument/2006/relationships/slide" Target="slides/slide53.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printerSettings" Target="printerSettings/printerSettings1.bin"/><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C692DAE1-DADE-47F2-B586-8A95E15A3DA8}" type="datetimeFigureOut">
              <a:rPr lang="en-US"/>
              <a:pPr>
                <a:defRPr/>
              </a:pPr>
              <a:t>4/8/09</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88FBEF5C-5DA5-4F29-BE63-8E476E0F32B7}" type="slidenum">
              <a:rPr lang="en-CA"/>
              <a:pPr>
                <a:defRPr/>
              </a:pPr>
              <a:t>‹#›</a:t>
            </a:fld>
            <a:endParaRPr lang="en-CA"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4" Type="http://schemas.openxmlformats.org/officeDocument/2006/relationships/hyperlink" Target="http://www.publicsafety.gc.ca/res/cp/res/2008-pcpp-eng.aspx%23toc_6b" TargetMode="External"/><Relationship Id="rId20" Type="http://schemas.openxmlformats.org/officeDocument/2006/relationships/hyperlink" Target="http://www.publicsafety.gc.ca/res/cp/res/2008-pcpp-eng.aspx%23toc_7d" TargetMode="External"/><Relationship Id="rId4" Type="http://schemas.openxmlformats.org/officeDocument/2006/relationships/hyperlink" Target="http://www.publicsafety.gc.ca/res/cp/res/2008-pcpp-eng.aspx%23toc_5b" TargetMode="External"/><Relationship Id="rId7" Type="http://schemas.openxmlformats.org/officeDocument/2006/relationships/hyperlink" Target="http://www.publicsafety.gc.ca/res/cp/res/2008-pcpp-eng.aspx%23toc_5e" TargetMode="External"/><Relationship Id="rId11" Type="http://schemas.openxmlformats.org/officeDocument/2006/relationships/hyperlink" Target="http://www.publicsafety.gc.ca/res/cp/res/2008-pcpp-eng.aspx%23toc_5i" TargetMode="External"/><Relationship Id="rId1" Type="http://schemas.openxmlformats.org/officeDocument/2006/relationships/notesMaster" Target="../notesMasters/notesMaster1.xml"/><Relationship Id="rId6" Type="http://schemas.openxmlformats.org/officeDocument/2006/relationships/hyperlink" Target="http://www.publicsafety.gc.ca/res/cp/res/2008-pcpp-eng.aspx%23toc_5d" TargetMode="External"/><Relationship Id="rId16" Type="http://schemas.openxmlformats.org/officeDocument/2006/relationships/hyperlink" Target="http://www.publicsafety.gc.ca/res/cp/res/2008-pcpp-eng.aspx%23toc7" TargetMode="External"/><Relationship Id="rId8" Type="http://schemas.openxmlformats.org/officeDocument/2006/relationships/hyperlink" Target="http://www.publicsafety.gc.ca/res/cp/res/2008-pcpp-eng.aspx%23toc_5f" TargetMode="External"/><Relationship Id="rId13" Type="http://schemas.openxmlformats.org/officeDocument/2006/relationships/hyperlink" Target="http://www.publicsafety.gc.ca/res/cp/res/2008-pcpp-eng.aspx%23toc_6a" TargetMode="External"/><Relationship Id="rId10" Type="http://schemas.openxmlformats.org/officeDocument/2006/relationships/hyperlink" Target="http://www.publicsafety.gc.ca/res/cp/res/2008-pcpp-eng.aspx%23toc_5h" TargetMode="External"/><Relationship Id="rId5" Type="http://schemas.openxmlformats.org/officeDocument/2006/relationships/hyperlink" Target="http://www.publicsafety.gc.ca/res/cp/res/2008-pcpp-eng.aspx%23toc_5c" TargetMode="External"/><Relationship Id="rId15" Type="http://schemas.openxmlformats.org/officeDocument/2006/relationships/hyperlink" Target="http://www.publicsafety.gc.ca/res/cp/res/2008-pcpp-eng.aspx%23toc_6c" TargetMode="External"/><Relationship Id="rId12" Type="http://schemas.openxmlformats.org/officeDocument/2006/relationships/hyperlink" Target="http://www.publicsafety.gc.ca/res/cp/res/2008-pcpp-eng.aspx%23toc_6" TargetMode="External"/><Relationship Id="rId17" Type="http://schemas.openxmlformats.org/officeDocument/2006/relationships/hyperlink" Target="http://www.publicsafety.gc.ca/res/cp/res/2008-pcpp-eng.aspx%23toc_7a" TargetMode="External"/><Relationship Id="rId19" Type="http://schemas.openxmlformats.org/officeDocument/2006/relationships/hyperlink" Target="http://www.publicsafety.gc.ca/res/cp/res/2008-pcpp-eng.aspx%23toc_7c" TargetMode="External"/><Relationship Id="rId2" Type="http://schemas.openxmlformats.org/officeDocument/2006/relationships/slide" Target="../slides/slide57.xml"/><Relationship Id="rId9" Type="http://schemas.openxmlformats.org/officeDocument/2006/relationships/hyperlink" Target="http://www.publicsafety.gc.ca/res/cp/res/2008-pcpp-eng.aspx%23toc_5g" TargetMode="External"/><Relationship Id="rId3" Type="http://schemas.openxmlformats.org/officeDocument/2006/relationships/hyperlink" Target="http://www.publicsafety.gc.ca/res/cp/res/2008-pcpp-eng.aspx%23toc_5a" TargetMode="External"/><Relationship Id="rId18" Type="http://schemas.openxmlformats.org/officeDocument/2006/relationships/hyperlink" Target="http://www.publicsafety.gc.ca/res/cp/res/2008-pcpp-eng.aspx%23toc_7b"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a:latin typeface="Calibri" pitchFamily="-10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IF THE “SCHOOL” FACTORS ARE REALLY “SCHOOL</a:t>
            </a:r>
            <a:r>
              <a:rPr lang="en-CA" baseline="0" dirty="0" smtClean="0"/>
              <a:t>” RELATED AND NOT ACCADEMIC THEN THE PROGRAM DOES NOT MEET ONE AREA OF RISK SUCCES AND PROTECTIVE FACTORS.</a:t>
            </a:r>
            <a:endParaRPr lang="en-CA" dirty="0"/>
          </a:p>
        </p:txBody>
      </p:sp>
      <p:sp>
        <p:nvSpPr>
          <p:cNvPr id="4" name="Slide Number Placeholder 3"/>
          <p:cNvSpPr>
            <a:spLocks noGrp="1"/>
          </p:cNvSpPr>
          <p:nvPr>
            <p:ph type="sldNum" sz="quarter" idx="10"/>
          </p:nvPr>
        </p:nvSpPr>
        <p:spPr/>
        <p:txBody>
          <a:bodyPr/>
          <a:lstStyle/>
          <a:p>
            <a:pPr>
              <a:defRPr/>
            </a:pPr>
            <a:fld id="{88FBEF5C-5DA5-4F29-BE63-8E476E0F32B7}" type="slidenum">
              <a:rPr lang="en-CA" smtClean="0"/>
              <a:pPr>
                <a:defRPr/>
              </a:pPr>
              <a:t>59</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5A83DC4B-EBB8-4384-B2E9-24F7CC7A8B92}" type="slidenum">
              <a:rPr lang="en-CA" smtClean="0"/>
              <a:pPr/>
              <a:t>27</a:t>
            </a:fld>
            <a:endParaRPr lang="en-CA"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Paul – While</a:t>
            </a:r>
            <a:r>
              <a:rPr lang="en-CA" baseline="0" dirty="0" smtClean="0"/>
              <a:t> there were </a:t>
            </a:r>
            <a:r>
              <a:rPr lang="en-CA" dirty="0" smtClean="0"/>
              <a:t>different questions for each stakeholder group, there were</a:t>
            </a:r>
            <a:r>
              <a:rPr lang="en-CA" baseline="0" dirty="0" smtClean="0"/>
              <a:t> three basic questions guiding our interviews.</a:t>
            </a:r>
            <a:endParaRPr lang="en-CA" dirty="0"/>
          </a:p>
        </p:txBody>
      </p:sp>
      <p:sp>
        <p:nvSpPr>
          <p:cNvPr id="4" name="Slide Number Placeholder 3"/>
          <p:cNvSpPr>
            <a:spLocks noGrp="1"/>
          </p:cNvSpPr>
          <p:nvPr>
            <p:ph type="sldNum" sz="quarter" idx="10"/>
          </p:nvPr>
        </p:nvSpPr>
        <p:spPr/>
        <p:txBody>
          <a:bodyPr/>
          <a:lstStyle/>
          <a:p>
            <a:fld id="{5A83DC4B-EBB8-4384-B2E9-24F7CC7A8B92}" type="slidenum">
              <a:rPr lang="en-CA" smtClean="0"/>
              <a:pPr/>
              <a:t>29</a:t>
            </a:fld>
            <a:endParaRPr lang="en-CA"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en-US" altLang="en-US" dirty="0" smtClean="0"/>
              <a:t>Academic problems foster behavior problems</a:t>
            </a:r>
            <a:br>
              <a:rPr lang="en-US" altLang="en-US" dirty="0" smtClean="0"/>
            </a:br>
            <a:r>
              <a:rPr lang="en-US" altLang="en-US" i="1" dirty="0" smtClean="0"/>
              <a:t>(</a:t>
            </a:r>
            <a:r>
              <a:rPr lang="en-US" altLang="en-US" i="1" dirty="0" err="1" smtClean="0"/>
              <a:t>Maguin</a:t>
            </a:r>
            <a:r>
              <a:rPr lang="en-US" altLang="en-US" i="1" dirty="0" smtClean="0"/>
              <a:t> &amp; </a:t>
            </a:r>
            <a:r>
              <a:rPr lang="en-US" altLang="en-US" i="1" dirty="0" err="1" smtClean="0"/>
              <a:t>Loeber</a:t>
            </a:r>
            <a:r>
              <a:rPr lang="en-US" altLang="en-US" i="1" dirty="0" smtClean="0"/>
              <a:t>, 1996)</a:t>
            </a:r>
          </a:p>
          <a:p>
            <a:pPr eaLnBrk="1" hangingPunct="1"/>
            <a:endParaRPr lang="en-US" altLang="en-US" i="1" dirty="0" smtClean="0"/>
          </a:p>
          <a:p>
            <a:pPr eaLnBrk="1" hangingPunct="1"/>
            <a:r>
              <a:rPr lang="en-US" altLang="en-US" i="1" dirty="0" smtClean="0"/>
              <a:t>Delinquency related to chronic conduct problem</a:t>
            </a:r>
          </a:p>
          <a:p>
            <a:pPr eaLnBrk="1" hangingPunct="1"/>
            <a:r>
              <a:rPr lang="en-US" altLang="en-US" i="1" dirty="0" smtClean="0"/>
              <a:t>(Walker &amp; Sprague, 1999)</a:t>
            </a:r>
          </a:p>
          <a:p>
            <a:pPr eaLnBrk="1" hangingPunct="1"/>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altLang="zh-TW"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0BD081-06A2-47A4-B41C-AD392025E1B4}" type="slidenum">
              <a:rPr lang="en-CA" altLang="zh-TW"/>
              <a:pPr fontAlgn="base">
                <a:spcBef>
                  <a:spcPct val="0"/>
                </a:spcBef>
                <a:spcAft>
                  <a:spcPct val="0"/>
                </a:spcAft>
                <a:defRPr/>
              </a:pPr>
              <a:t>54</a:t>
            </a:fld>
            <a:endParaRPr lang="en-CA" altLang="zh-TW"/>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CHECK TO SEE IF THE “</a:t>
            </a:r>
            <a:r>
              <a:rPr lang="en-CA" dirty="0" err="1" smtClean="0"/>
              <a:t>SCHOoL</a:t>
            </a:r>
            <a:r>
              <a:rPr lang="en-CA" dirty="0" smtClean="0"/>
              <a:t>” FACTORS ARE REALLY ACCADEMIC</a:t>
            </a:r>
            <a:r>
              <a:rPr lang="en-CA" baseline="0" dirty="0" smtClean="0"/>
              <a:t> FACTORS AND NOT “SCHOOL”</a:t>
            </a:r>
            <a:endParaRPr lang="en-CA" dirty="0"/>
          </a:p>
        </p:txBody>
      </p:sp>
      <p:sp>
        <p:nvSpPr>
          <p:cNvPr id="4" name="Slide Number Placeholder 3"/>
          <p:cNvSpPr>
            <a:spLocks noGrp="1"/>
          </p:cNvSpPr>
          <p:nvPr>
            <p:ph type="sldNum" sz="quarter" idx="10"/>
          </p:nvPr>
        </p:nvSpPr>
        <p:spPr/>
        <p:txBody>
          <a:bodyPr/>
          <a:lstStyle/>
          <a:p>
            <a:pPr>
              <a:defRPr/>
            </a:pPr>
            <a:fld id="{88FBEF5C-5DA5-4F29-BE63-8E476E0F32B7}" type="slidenum">
              <a:rPr lang="en-CA" smtClean="0"/>
              <a:pPr>
                <a:defRPr/>
              </a:pPr>
              <a:t>55</a:t>
            </a:fld>
            <a:endParaRPr lang="en-CA"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altLang="zh-TW" dirty="0" smtClean="0"/>
              <a:t>http://www.publicsafety.gc.ca/prg/cp/ncps-blu-prin-eng.aspx  </a:t>
            </a:r>
          </a:p>
          <a:p>
            <a:pPr eaLnBrk="1" hangingPunct="1"/>
            <a:r>
              <a:rPr lang="en-CA" altLang="zh-TW" dirty="0" smtClean="0"/>
              <a:t>Youth Gang Prevention Fund (YGPF) – one of the funding programs</a:t>
            </a:r>
          </a:p>
          <a:p>
            <a:pPr eaLnBrk="1" hangingPunct="1"/>
            <a:r>
              <a:rPr lang="en-CA" altLang="zh-TW" dirty="0" smtClean="0"/>
              <a:t> </a:t>
            </a:r>
            <a:r>
              <a:rPr lang="en-CA" altLang="zh-TW" dirty="0" smtClean="0">
                <a:ea typeface="新細明體" charset="-120"/>
              </a:rPr>
              <a:t> (from public safety Canada)</a:t>
            </a:r>
          </a:p>
          <a:p>
            <a:pPr eaLnBrk="1" hangingPunct="1"/>
            <a:endParaRPr lang="zh-TW"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2"/>
          <p:cNvSpPr>
            <a:spLocks noGrp="1" noRot="1" noChangeAspect="1" noTextEdit="1"/>
          </p:cNvSpPr>
          <p:nvPr>
            <p:ph type="sldImg"/>
          </p:nvPr>
        </p:nvSpPr>
        <p:spPr bwMode="auto">
          <a:noFill/>
          <a:ln>
            <a:solidFill>
              <a:srgbClr val="000000"/>
            </a:solidFill>
            <a:miter lim="800000"/>
            <a:headEnd/>
            <a:tailEnd/>
          </a:ln>
        </p:spPr>
      </p:sp>
      <p:sp>
        <p:nvSpPr>
          <p:cNvPr id="23554" name="Rectangle 3"/>
          <p:cNvSpPr>
            <a:spLocks noGrp="1"/>
          </p:cNvSpPr>
          <p:nvPr>
            <p:ph type="body" idx="1"/>
          </p:nvPr>
        </p:nvSpPr>
        <p:spPr bwMode="auto">
          <a:noFill/>
        </p:spPr>
        <p:txBody>
          <a:bodyPr wrap="square" numCol="1" anchor="t" anchorCtr="0" compatLnSpc="1">
            <a:prstTxWarp prst="textNoShape">
              <a:avLst/>
            </a:prstTxWarp>
          </a:bodyPr>
          <a:lstStyle/>
          <a:p>
            <a:r>
              <a:rPr lang="en-CA" dirty="0" smtClean="0">
                <a:hlinkClick r:id="rId3"/>
              </a:rPr>
              <a:t>Community Youth Development Study (CYDS)</a:t>
            </a:r>
            <a:endParaRPr lang="en-CA" dirty="0" smtClean="0"/>
          </a:p>
          <a:p>
            <a:r>
              <a:rPr lang="en-CA" dirty="0" smtClean="0">
                <a:hlinkClick r:id="rId4"/>
              </a:rPr>
              <a:t>Functional Family Therapy (FFT)</a:t>
            </a:r>
            <a:endParaRPr lang="en-CA" dirty="0" smtClean="0"/>
          </a:p>
          <a:p>
            <a:r>
              <a:rPr lang="en-CA" dirty="0" smtClean="0">
                <a:hlinkClick r:id="rId5"/>
              </a:rPr>
              <a:t>Leadership and Resiliency Program (LRP)</a:t>
            </a:r>
            <a:endParaRPr lang="en-CA" dirty="0" smtClean="0"/>
          </a:p>
          <a:p>
            <a:r>
              <a:rPr lang="en-CA" dirty="0" smtClean="0">
                <a:hlinkClick r:id="rId6"/>
              </a:rPr>
              <a:t>Life Skills Training (LST)</a:t>
            </a:r>
            <a:endParaRPr lang="en-CA" dirty="0" smtClean="0"/>
          </a:p>
          <a:p>
            <a:r>
              <a:rPr lang="en-CA" dirty="0" smtClean="0">
                <a:hlinkClick r:id="rId7"/>
              </a:rPr>
              <a:t>Project Towards No Drug Abuse (Project TND)</a:t>
            </a:r>
            <a:endParaRPr lang="en-CA" dirty="0" smtClean="0"/>
          </a:p>
          <a:p>
            <a:r>
              <a:rPr lang="en-CA" dirty="0" smtClean="0">
                <a:hlinkClick r:id="rId8"/>
              </a:rPr>
              <a:t>Quantum Opportunities Program (QOP)</a:t>
            </a:r>
            <a:endParaRPr lang="en-CA" dirty="0" smtClean="0"/>
          </a:p>
          <a:p>
            <a:r>
              <a:rPr lang="en-CA" dirty="0" smtClean="0">
                <a:hlinkClick r:id="rId9"/>
              </a:rPr>
              <a:t>Strengthening Families Program (SFP) for Parents and Youth 10-14</a:t>
            </a:r>
            <a:endParaRPr lang="en-CA" dirty="0" smtClean="0"/>
          </a:p>
          <a:p>
            <a:r>
              <a:rPr lang="en-CA" dirty="0" smtClean="0">
                <a:hlinkClick r:id="rId10"/>
              </a:rPr>
              <a:t>Wraparound Milwaukee</a:t>
            </a:r>
            <a:endParaRPr lang="en-CA" dirty="0" smtClean="0"/>
          </a:p>
          <a:p>
            <a:r>
              <a:rPr lang="en-CA" dirty="0" smtClean="0">
                <a:hlinkClick r:id="rId11"/>
              </a:rPr>
              <a:t>Youth Inclusion Program (YIP)</a:t>
            </a:r>
            <a:endParaRPr lang="en-CA" dirty="0" smtClean="0"/>
          </a:p>
          <a:p>
            <a:r>
              <a:rPr lang="en-CA" dirty="0" smtClean="0">
                <a:hlinkClick r:id="rId12"/>
              </a:rPr>
              <a:t>Programs for Youth At-Risk Ages 16 to 24</a:t>
            </a:r>
            <a:r>
              <a:rPr lang="en-CA" dirty="0" smtClean="0"/>
              <a:t> </a:t>
            </a:r>
            <a:r>
              <a:rPr lang="en-CA" dirty="0" smtClean="0">
                <a:hlinkClick r:id="rId13"/>
              </a:rPr>
              <a:t>Job Corps</a:t>
            </a:r>
            <a:endParaRPr lang="en-CA" dirty="0" smtClean="0"/>
          </a:p>
          <a:p>
            <a:r>
              <a:rPr lang="en-CA" dirty="0" smtClean="0">
                <a:hlinkClick r:id="rId14"/>
              </a:rPr>
              <a:t>Multidimensional Treatment Foster Care (MTFC)</a:t>
            </a:r>
            <a:endParaRPr lang="en-CA" dirty="0" smtClean="0"/>
          </a:p>
          <a:p>
            <a:r>
              <a:rPr lang="en-CA" dirty="0" smtClean="0">
                <a:hlinkClick r:id="rId15"/>
              </a:rPr>
              <a:t>Seattle Social Development Project (SSDP)</a:t>
            </a:r>
            <a:endParaRPr lang="en-CA" dirty="0" smtClean="0"/>
          </a:p>
          <a:p>
            <a:r>
              <a:rPr lang="en-CA" dirty="0" smtClean="0">
                <a:hlinkClick r:id="rId16"/>
              </a:rPr>
              <a:t>Programs for Addressing Youth Gang Involvement</a:t>
            </a:r>
            <a:r>
              <a:rPr lang="en-CA" dirty="0" smtClean="0"/>
              <a:t> </a:t>
            </a:r>
            <a:r>
              <a:rPr lang="en-CA" dirty="0" smtClean="0">
                <a:hlinkClick r:id="rId17"/>
              </a:rPr>
              <a:t>Boston Gun Project and Operation Ceasefire</a:t>
            </a:r>
            <a:endParaRPr lang="en-CA" dirty="0" smtClean="0"/>
          </a:p>
          <a:p>
            <a:r>
              <a:rPr lang="en-CA" dirty="0" smtClean="0">
                <a:hlinkClick r:id="rId18"/>
              </a:rPr>
              <a:t>Gang Prevention through Targeted Outreach /</a:t>
            </a:r>
            <a:br>
              <a:rPr lang="en-CA" dirty="0" smtClean="0">
                <a:hlinkClick r:id="rId18"/>
              </a:rPr>
            </a:br>
            <a:r>
              <a:rPr lang="en-CA" dirty="0" smtClean="0">
                <a:hlinkClick r:id="rId18"/>
              </a:rPr>
              <a:t>Gang Intervention through Targeted Outreach</a:t>
            </a:r>
            <a:endParaRPr lang="en-CA" dirty="0" smtClean="0"/>
          </a:p>
          <a:p>
            <a:r>
              <a:rPr lang="en-CA" dirty="0" smtClean="0">
                <a:hlinkClick r:id="rId19"/>
              </a:rPr>
              <a:t>OJJDP Comprehensive Gang (or "</a:t>
            </a:r>
            <a:r>
              <a:rPr lang="en-CA" dirty="0" err="1" smtClean="0">
                <a:hlinkClick r:id="rId19"/>
              </a:rPr>
              <a:t>Spergel</a:t>
            </a:r>
            <a:r>
              <a:rPr lang="en-CA" dirty="0" smtClean="0">
                <a:hlinkClick r:id="rId19"/>
              </a:rPr>
              <a:t>") Model</a:t>
            </a:r>
            <a:endParaRPr lang="en-CA" dirty="0" smtClean="0"/>
          </a:p>
          <a:p>
            <a:r>
              <a:rPr lang="en-CA" dirty="0" smtClean="0">
                <a:hlinkClick r:id="rId20"/>
              </a:rPr>
              <a:t>Philadelphia Youth Violence Reduction Partnership</a:t>
            </a:r>
            <a:endParaRPr lang="en-CA" dirty="0" smtClean="0"/>
          </a:p>
          <a:p>
            <a:pPr eaLnBrk="1" hangingPunct="1"/>
            <a:endParaRPr lang="en-US" altLang="zh-TW"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PROGRAMS</a:t>
            </a:r>
            <a:r>
              <a:rPr lang="en-CA" baseline="0" dirty="0" smtClean="0"/>
              <a:t> NOT INTRA-PERSONAL DEV.</a:t>
            </a:r>
          </a:p>
          <a:p>
            <a:r>
              <a:rPr lang="en-CA" baseline="0" dirty="0" smtClean="0"/>
              <a:t>INDIVIDUAL IS MORE ACCA BUT NOT LINKED TO THE SCHOOL ITSELF</a:t>
            </a:r>
            <a:endParaRPr lang="en-CA" dirty="0"/>
          </a:p>
        </p:txBody>
      </p:sp>
      <p:sp>
        <p:nvSpPr>
          <p:cNvPr id="4" name="Slide Number Placeholder 3"/>
          <p:cNvSpPr>
            <a:spLocks noGrp="1"/>
          </p:cNvSpPr>
          <p:nvPr>
            <p:ph type="sldNum" sz="quarter" idx="10"/>
          </p:nvPr>
        </p:nvSpPr>
        <p:spPr/>
        <p:txBody>
          <a:bodyPr/>
          <a:lstStyle/>
          <a:p>
            <a:pPr>
              <a:defRPr/>
            </a:pPr>
            <a:fld id="{88FBEF5C-5DA5-4F29-BE63-8E476E0F32B7}" type="slidenum">
              <a:rPr lang="en-CA" smtClean="0"/>
              <a:pPr>
                <a:defRPr/>
              </a:pPr>
              <a:t>58</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5"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a:solidFill>
                  <a:srgbClr val="FFFFFF"/>
                </a:solidFill>
              </a:defRPr>
            </a:lvl1pPr>
          </a:lstStyle>
          <a:p>
            <a:pPr>
              <a:defRPr/>
            </a:pPr>
            <a:fld id="{BD3B3E3D-3675-41F8-8A73-BDDB315492CF}" type="datetimeFigureOut">
              <a:rPr/>
              <a:pPr>
                <a:defRPr/>
              </a:pPr>
              <a:t>3/29/2009</a:t>
            </a:fld>
            <a:endParaRPr lang="en-CA" dirty="0"/>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lstStyle>
          <a:p>
            <a:pPr>
              <a:defRPr/>
            </a:pPr>
            <a:endParaRPr lang="en-CA" dirty="0"/>
          </a:p>
        </p:txBody>
      </p:sp>
      <p:sp>
        <p:nvSpPr>
          <p:cNvPr id="8" name="Slide Number Placeholder 28"/>
          <p:cNvSpPr>
            <a:spLocks noGrp="1"/>
          </p:cNvSpPr>
          <p:nvPr>
            <p:ph type="sldNum" sz="quarter" idx="12"/>
          </p:nvPr>
        </p:nvSpPr>
        <p:spPr>
          <a:xfrm>
            <a:off x="7880350" y="6556375"/>
            <a:ext cx="588963" cy="228600"/>
          </a:xfrm>
        </p:spPr>
        <p:txBody>
          <a:bodyPr/>
          <a:lstStyle>
            <a:lvl1pPr>
              <a:defRPr lang="en-US">
                <a:solidFill>
                  <a:srgbClr val="FFFFFF"/>
                </a:solidFill>
              </a:defRPr>
            </a:lvl1pPr>
          </a:lstStyle>
          <a:p>
            <a:pPr>
              <a:defRPr/>
            </a:pPr>
            <a:fld id="{C3E36B8A-7640-4F3C-B2FD-DA335B42CC2F}" type="slidenum">
              <a:rPr lang="en-CA"/>
              <a:pPr>
                <a:defRPr/>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E61D6F78-D1D7-4595-A2AB-E9D5C558C5CB}" type="datetimeFigureOut">
              <a:rPr lang="en-US"/>
              <a:pPr>
                <a:defRPr/>
              </a:pPr>
              <a:t>4/8/09</a:t>
            </a:fld>
            <a:endParaRPr lang="en-CA" dirty="0"/>
          </a:p>
        </p:txBody>
      </p:sp>
      <p:sp>
        <p:nvSpPr>
          <p:cNvPr id="5" name="Footer Placeholder 3"/>
          <p:cNvSpPr>
            <a:spLocks noGrp="1"/>
          </p:cNvSpPr>
          <p:nvPr>
            <p:ph type="ftr" sz="quarter" idx="11"/>
          </p:nvPr>
        </p:nvSpPr>
        <p:spPr/>
        <p:txBody>
          <a:bodyPr/>
          <a:lstStyle>
            <a:lvl1pPr>
              <a:defRPr/>
            </a:lvl1pPr>
          </a:lstStyle>
          <a:p>
            <a:pPr>
              <a:defRPr/>
            </a:pPr>
            <a:endParaRPr lang="en-CA" dirty="0"/>
          </a:p>
        </p:txBody>
      </p:sp>
      <p:sp>
        <p:nvSpPr>
          <p:cNvPr id="6" name="Slide Number Placeholder 15"/>
          <p:cNvSpPr>
            <a:spLocks noGrp="1"/>
          </p:cNvSpPr>
          <p:nvPr>
            <p:ph type="sldNum" sz="quarter" idx="12"/>
          </p:nvPr>
        </p:nvSpPr>
        <p:spPr/>
        <p:txBody>
          <a:bodyPr/>
          <a:lstStyle>
            <a:lvl1pPr>
              <a:defRPr/>
            </a:lvl1pPr>
          </a:lstStyle>
          <a:p>
            <a:pPr>
              <a:defRPr/>
            </a:pPr>
            <a:fld id="{55D97689-FB5D-4EB6-88F7-065410F3F858}" type="slidenum">
              <a:rPr lang="en-CA"/>
              <a:pPr>
                <a:defRPr/>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lstStyle>
          <a:p>
            <a:pPr>
              <a:defRPr/>
            </a:pPr>
            <a:fld id="{3576BED1-47CB-4BF1-A0EF-B324AE5945FF}" type="datetimeFigureOut">
              <a:rPr lang="en-US"/>
              <a:pPr>
                <a:defRPr/>
              </a:pPr>
              <a:t>4/8/09</a:t>
            </a:fld>
            <a:endParaRPr lang="en-CA" dirty="0"/>
          </a:p>
        </p:txBody>
      </p:sp>
      <p:sp>
        <p:nvSpPr>
          <p:cNvPr id="5" name="Footer Placeholder 4"/>
          <p:cNvSpPr>
            <a:spLocks noGrp="1"/>
          </p:cNvSpPr>
          <p:nvPr>
            <p:ph type="ftr" sz="quarter" idx="11"/>
          </p:nvPr>
        </p:nvSpPr>
        <p:spPr>
          <a:xfrm>
            <a:off x="457200" y="6556375"/>
            <a:ext cx="3657600" cy="228600"/>
          </a:xfrm>
        </p:spPr>
        <p:txBody>
          <a:bodyPr/>
          <a:lstStyle>
            <a:lvl1pPr>
              <a:defRPr/>
            </a:lvl1pPr>
          </a:lstStyle>
          <a:p>
            <a:pPr>
              <a:defRPr/>
            </a:pPr>
            <a:endParaRPr lang="en-CA" dirty="0"/>
          </a:p>
        </p:txBody>
      </p:sp>
      <p:sp>
        <p:nvSpPr>
          <p:cNvPr id="6" name="Slide Number Placeholder 5"/>
          <p:cNvSpPr>
            <a:spLocks noGrp="1"/>
          </p:cNvSpPr>
          <p:nvPr>
            <p:ph type="sldNum" sz="quarter" idx="12"/>
          </p:nvPr>
        </p:nvSpPr>
        <p:spPr>
          <a:xfrm>
            <a:off x="6254750" y="6553200"/>
            <a:ext cx="587375" cy="228600"/>
          </a:xfrm>
        </p:spPr>
        <p:txBody>
          <a:bodyPr/>
          <a:lstStyle>
            <a:lvl1pPr>
              <a:defRPr>
                <a:solidFill>
                  <a:schemeClr val="tx2"/>
                </a:solidFill>
              </a:defRPr>
            </a:lvl1pPr>
          </a:lstStyle>
          <a:p>
            <a:pPr>
              <a:defRPr/>
            </a:pPr>
            <a:fld id="{3027E2A6-B66A-4270-8408-41728F99BE22}" type="slidenum">
              <a:rPr lang="en-CA"/>
              <a:pPr>
                <a:defRPr/>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fld id="{73609AE1-02B5-4926-B12E-3FB36394D7A2}" type="datetimeFigureOut">
              <a:rPr lang="en-US"/>
              <a:pPr>
                <a:defRPr/>
              </a:pPr>
              <a:t>4/8/09</a:t>
            </a:fld>
            <a:endParaRPr lang="en-CA" dirty="0"/>
          </a:p>
        </p:txBody>
      </p:sp>
      <p:sp>
        <p:nvSpPr>
          <p:cNvPr id="5" name="Footer Placeholder 3"/>
          <p:cNvSpPr>
            <a:spLocks noGrp="1"/>
          </p:cNvSpPr>
          <p:nvPr>
            <p:ph type="ftr" sz="quarter" idx="11"/>
          </p:nvPr>
        </p:nvSpPr>
        <p:spPr/>
        <p:txBody>
          <a:bodyPr/>
          <a:lstStyle>
            <a:lvl1pPr>
              <a:defRPr/>
            </a:lvl1pPr>
          </a:lstStyle>
          <a:p>
            <a:pPr>
              <a:defRPr/>
            </a:pPr>
            <a:endParaRPr lang="en-CA" dirty="0"/>
          </a:p>
        </p:txBody>
      </p:sp>
      <p:sp>
        <p:nvSpPr>
          <p:cNvPr id="6" name="Slide Number Placeholder 15"/>
          <p:cNvSpPr>
            <a:spLocks noGrp="1"/>
          </p:cNvSpPr>
          <p:nvPr>
            <p:ph type="sldNum" sz="quarter" idx="12"/>
          </p:nvPr>
        </p:nvSpPr>
        <p:spPr/>
        <p:txBody>
          <a:bodyPr/>
          <a:lstStyle>
            <a:lvl1pPr>
              <a:defRPr/>
            </a:lvl1pPr>
          </a:lstStyle>
          <a:p>
            <a:pPr>
              <a:defRPr/>
            </a:pPr>
            <a:fld id="{4ADACF48-44C0-4A8E-888D-3843AB638355}" type="slidenum">
              <a:rPr lang="en-CA"/>
              <a:pPr>
                <a:defRPr/>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lstStyle>
          <a:p>
            <a:pPr>
              <a:defRPr/>
            </a:pPr>
            <a:fld id="{A61A59C3-F3B7-4F1A-912F-32B03DBE4D01}" type="datetimeFigureOut">
              <a:rPr lang="en-US"/>
              <a:pPr>
                <a:defRPr/>
              </a:pPr>
              <a:t>4/8/09</a:t>
            </a:fld>
            <a:endParaRPr lang="en-CA" dirty="0"/>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lstStyle>
          <a:p>
            <a:pPr>
              <a:defRPr/>
            </a:pPr>
            <a:endParaRPr lang="en-CA" dirty="0"/>
          </a:p>
        </p:txBody>
      </p:sp>
      <p:sp>
        <p:nvSpPr>
          <p:cNvPr id="6" name="Slide Number Placeholder 5"/>
          <p:cNvSpPr>
            <a:spLocks noGrp="1"/>
          </p:cNvSpPr>
          <p:nvPr>
            <p:ph type="sldNum" sz="quarter" idx="12"/>
          </p:nvPr>
        </p:nvSpPr>
        <p:spPr>
          <a:xfrm>
            <a:off x="6734175" y="6554788"/>
            <a:ext cx="587375" cy="228600"/>
          </a:xfrm>
        </p:spPr>
        <p:txBody>
          <a:bodyPr/>
          <a:lstStyle>
            <a:lvl1pPr>
              <a:defRPr/>
            </a:lvl1pPr>
          </a:lstStyle>
          <a:p>
            <a:pPr>
              <a:defRPr/>
            </a:pPr>
            <a:fld id="{FF763C3E-DDC8-4BAB-BD3B-70EB22FE5676}" type="slidenum">
              <a:rPr lang="en-CA"/>
              <a:pPr>
                <a:defRPr/>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5FAB7BCC-A040-4C3C-8ACA-575FBBECBE85}" type="datetimeFigureOut">
              <a:rPr lang="en-US"/>
              <a:pPr>
                <a:defRPr/>
              </a:pPr>
              <a:t>4/8/09</a:t>
            </a:fld>
            <a:endParaRPr lang="en-CA" dirty="0"/>
          </a:p>
        </p:txBody>
      </p:sp>
      <p:sp>
        <p:nvSpPr>
          <p:cNvPr id="6" name="Footer Placeholder 3"/>
          <p:cNvSpPr>
            <a:spLocks noGrp="1"/>
          </p:cNvSpPr>
          <p:nvPr>
            <p:ph type="ftr" sz="quarter" idx="11"/>
          </p:nvPr>
        </p:nvSpPr>
        <p:spPr/>
        <p:txBody>
          <a:bodyPr/>
          <a:lstStyle>
            <a:lvl1pPr>
              <a:defRPr/>
            </a:lvl1pPr>
          </a:lstStyle>
          <a:p>
            <a:pPr>
              <a:defRPr/>
            </a:pPr>
            <a:endParaRPr lang="en-CA" dirty="0"/>
          </a:p>
        </p:txBody>
      </p:sp>
      <p:sp>
        <p:nvSpPr>
          <p:cNvPr id="7" name="Slide Number Placeholder 15"/>
          <p:cNvSpPr>
            <a:spLocks noGrp="1"/>
          </p:cNvSpPr>
          <p:nvPr>
            <p:ph type="sldNum" sz="quarter" idx="12"/>
          </p:nvPr>
        </p:nvSpPr>
        <p:spPr/>
        <p:txBody>
          <a:bodyPr/>
          <a:lstStyle>
            <a:lvl1pPr>
              <a:defRPr/>
            </a:lvl1pPr>
          </a:lstStyle>
          <a:p>
            <a:pPr>
              <a:defRPr/>
            </a:pPr>
            <a:fld id="{CD540A17-E3E1-43C5-A303-5B40F5325D81}" type="slidenum">
              <a:rPr lang="en-CA"/>
              <a:pPr>
                <a:defRPr/>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fld id="{A5C9A150-B4B8-452F-B240-411AA5BDA6E9}" type="datetimeFigureOut">
              <a:rPr lang="en-US"/>
              <a:pPr>
                <a:defRPr/>
              </a:pPr>
              <a:t>4/8/09</a:t>
            </a:fld>
            <a:endParaRPr lang="en-CA" dirty="0"/>
          </a:p>
        </p:txBody>
      </p:sp>
      <p:sp>
        <p:nvSpPr>
          <p:cNvPr id="8" name="Footer Placeholder 3"/>
          <p:cNvSpPr>
            <a:spLocks noGrp="1"/>
          </p:cNvSpPr>
          <p:nvPr>
            <p:ph type="ftr" sz="quarter" idx="11"/>
          </p:nvPr>
        </p:nvSpPr>
        <p:spPr/>
        <p:txBody>
          <a:bodyPr/>
          <a:lstStyle>
            <a:lvl1pPr>
              <a:defRPr/>
            </a:lvl1pPr>
          </a:lstStyle>
          <a:p>
            <a:pPr>
              <a:defRPr/>
            </a:pPr>
            <a:endParaRPr lang="en-CA" dirty="0"/>
          </a:p>
        </p:txBody>
      </p:sp>
      <p:sp>
        <p:nvSpPr>
          <p:cNvPr id="9" name="Slide Number Placeholder 15"/>
          <p:cNvSpPr>
            <a:spLocks noGrp="1"/>
          </p:cNvSpPr>
          <p:nvPr>
            <p:ph type="sldNum" sz="quarter" idx="12"/>
          </p:nvPr>
        </p:nvSpPr>
        <p:spPr/>
        <p:txBody>
          <a:bodyPr/>
          <a:lstStyle>
            <a:lvl1pPr>
              <a:defRPr/>
            </a:lvl1pPr>
          </a:lstStyle>
          <a:p>
            <a:pPr>
              <a:defRPr/>
            </a:pPr>
            <a:fld id="{CBB76E9B-A005-420C-99F5-AC2EABC5A676}" type="slidenum">
              <a:rPr lang="en-CA"/>
              <a:pPr>
                <a:defRPr/>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fld id="{938276FC-85C4-4587-974D-84EF40A7E3F2}" type="datetimeFigureOut">
              <a:rPr lang="en-US"/>
              <a:pPr>
                <a:defRPr/>
              </a:pPr>
              <a:t>4/8/09</a:t>
            </a:fld>
            <a:endParaRPr lang="en-CA" dirty="0"/>
          </a:p>
        </p:txBody>
      </p:sp>
      <p:sp>
        <p:nvSpPr>
          <p:cNvPr id="4" name="Footer Placeholder 3"/>
          <p:cNvSpPr>
            <a:spLocks noGrp="1"/>
          </p:cNvSpPr>
          <p:nvPr>
            <p:ph type="ftr" sz="quarter" idx="11"/>
          </p:nvPr>
        </p:nvSpPr>
        <p:spPr/>
        <p:txBody>
          <a:bodyPr/>
          <a:lstStyle>
            <a:lvl1pPr>
              <a:defRPr/>
            </a:lvl1pPr>
          </a:lstStyle>
          <a:p>
            <a:pPr>
              <a:defRPr/>
            </a:pPr>
            <a:endParaRPr lang="en-CA" dirty="0"/>
          </a:p>
        </p:txBody>
      </p:sp>
      <p:sp>
        <p:nvSpPr>
          <p:cNvPr id="5" name="Slide Number Placeholder 15"/>
          <p:cNvSpPr>
            <a:spLocks noGrp="1"/>
          </p:cNvSpPr>
          <p:nvPr>
            <p:ph type="sldNum" sz="quarter" idx="12"/>
          </p:nvPr>
        </p:nvSpPr>
        <p:spPr/>
        <p:txBody>
          <a:bodyPr/>
          <a:lstStyle>
            <a:lvl1pPr>
              <a:defRPr/>
            </a:lvl1pPr>
          </a:lstStyle>
          <a:p>
            <a:pPr>
              <a:defRPr/>
            </a:pPr>
            <a:fld id="{19C4FD02-B6FE-4535-8793-6555D4DBE502}" type="slidenum">
              <a:rPr lang="en-CA"/>
              <a:pPr>
                <a:defRPr/>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fld id="{993D022E-5F69-4EDC-8B19-DCBC70208D85}" type="datetimeFigureOut">
              <a:rPr lang="en-US"/>
              <a:pPr>
                <a:defRPr/>
              </a:pPr>
              <a:t>4/8/09</a:t>
            </a:fld>
            <a:endParaRPr lang="en-CA" dirty="0"/>
          </a:p>
        </p:txBody>
      </p:sp>
      <p:sp>
        <p:nvSpPr>
          <p:cNvPr id="3" name="Footer Placeholder 3"/>
          <p:cNvSpPr>
            <a:spLocks noGrp="1"/>
          </p:cNvSpPr>
          <p:nvPr>
            <p:ph type="ftr" sz="quarter" idx="11"/>
          </p:nvPr>
        </p:nvSpPr>
        <p:spPr/>
        <p:txBody>
          <a:bodyPr/>
          <a:lstStyle>
            <a:lvl1pPr>
              <a:defRPr/>
            </a:lvl1pPr>
          </a:lstStyle>
          <a:p>
            <a:pPr>
              <a:defRPr/>
            </a:pPr>
            <a:endParaRPr lang="en-CA" dirty="0"/>
          </a:p>
        </p:txBody>
      </p:sp>
      <p:sp>
        <p:nvSpPr>
          <p:cNvPr id="4" name="Slide Number Placeholder 15"/>
          <p:cNvSpPr>
            <a:spLocks noGrp="1"/>
          </p:cNvSpPr>
          <p:nvPr>
            <p:ph type="sldNum" sz="quarter" idx="12"/>
          </p:nvPr>
        </p:nvSpPr>
        <p:spPr/>
        <p:txBody>
          <a:bodyPr/>
          <a:lstStyle>
            <a:lvl1pPr>
              <a:defRPr/>
            </a:lvl1pPr>
          </a:lstStyle>
          <a:p>
            <a:pPr>
              <a:defRPr/>
            </a:pPr>
            <a:fld id="{6000FC1E-8460-4809-B24C-AA3336BF6D99}" type="slidenum">
              <a:rPr lang="en-CA"/>
              <a:pPr>
                <a:defRPr/>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fld id="{78A4130B-1258-4FFB-BD86-1F909F272A3C}" type="datetimeFigureOut">
              <a:rPr lang="en-US"/>
              <a:pPr>
                <a:defRPr/>
              </a:pPr>
              <a:t>4/8/09</a:t>
            </a:fld>
            <a:endParaRPr lang="en-CA" dirty="0"/>
          </a:p>
        </p:txBody>
      </p:sp>
      <p:sp>
        <p:nvSpPr>
          <p:cNvPr id="6" name="Footer Placeholder 3"/>
          <p:cNvSpPr>
            <a:spLocks noGrp="1"/>
          </p:cNvSpPr>
          <p:nvPr>
            <p:ph type="ftr" sz="quarter" idx="11"/>
          </p:nvPr>
        </p:nvSpPr>
        <p:spPr/>
        <p:txBody>
          <a:bodyPr/>
          <a:lstStyle>
            <a:lvl1pPr>
              <a:defRPr/>
            </a:lvl1pPr>
          </a:lstStyle>
          <a:p>
            <a:pPr>
              <a:defRPr/>
            </a:pPr>
            <a:endParaRPr lang="en-CA" dirty="0"/>
          </a:p>
        </p:txBody>
      </p:sp>
      <p:sp>
        <p:nvSpPr>
          <p:cNvPr id="7" name="Slide Number Placeholder 15"/>
          <p:cNvSpPr>
            <a:spLocks noGrp="1"/>
          </p:cNvSpPr>
          <p:nvPr>
            <p:ph type="sldNum" sz="quarter" idx="12"/>
          </p:nvPr>
        </p:nvSpPr>
        <p:spPr/>
        <p:txBody>
          <a:bodyPr/>
          <a:lstStyle>
            <a:lvl1pPr>
              <a:defRPr/>
            </a:lvl1pPr>
          </a:lstStyle>
          <a:p>
            <a:pPr>
              <a:defRPr/>
            </a:pPr>
            <a:fld id="{BCD87500-7884-439A-A471-375E17494537}" type="slidenum">
              <a:rPr lang="en-CA"/>
              <a:pPr>
                <a:defRPr/>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6" name="Rectangle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lstStyle>
          <a:p>
            <a:pPr>
              <a:defRPr/>
            </a:pPr>
            <a:fld id="{5B8CEC28-6062-4A98-BAEF-4A315F9B76C1}" type="datetimeFigureOut">
              <a:rPr lang="en-US"/>
              <a:pPr>
                <a:defRPr/>
              </a:pPr>
              <a:t>4/8/09</a:t>
            </a:fld>
            <a:endParaRPr lang="en-CA" dirty="0"/>
          </a:p>
        </p:txBody>
      </p:sp>
      <p:sp>
        <p:nvSpPr>
          <p:cNvPr id="8" name="Footer Placeholder 5"/>
          <p:cNvSpPr>
            <a:spLocks noGrp="1"/>
          </p:cNvSpPr>
          <p:nvPr>
            <p:ph type="ftr" sz="quarter" idx="11"/>
          </p:nvPr>
        </p:nvSpPr>
        <p:spPr/>
        <p:txBody>
          <a:bodyPr/>
          <a:lstStyle>
            <a:lvl1pPr>
              <a:defRPr/>
            </a:lvl1pPr>
          </a:lstStyle>
          <a:p>
            <a:pPr>
              <a:defRPr/>
            </a:pPr>
            <a:endParaRPr lang="en-CA" dirty="0"/>
          </a:p>
        </p:txBody>
      </p:sp>
      <p:sp>
        <p:nvSpPr>
          <p:cNvPr id="9" name="Slide Number Placeholder 6"/>
          <p:cNvSpPr>
            <a:spLocks noGrp="1"/>
          </p:cNvSpPr>
          <p:nvPr>
            <p:ph type="sldNum" sz="quarter" idx="12"/>
          </p:nvPr>
        </p:nvSpPr>
        <p:spPr/>
        <p:txBody>
          <a:bodyPr/>
          <a:lstStyle>
            <a:lvl1pPr>
              <a:defRPr/>
            </a:lvl1pPr>
          </a:lstStyle>
          <a:p>
            <a:pPr>
              <a:defRPr/>
            </a:pPr>
            <a:fld id="{B7162218-5F6D-4CD6-84D4-E847C1C8AB3D}" type="slidenum">
              <a:rPr lang="en-CA"/>
              <a:pPr>
                <a:defRPr/>
              </a:pPr>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dirty="0"/>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ea typeface="+mn-ea"/>
              </a:defRPr>
            </a:lvl1pPr>
          </a:lstStyle>
          <a:p>
            <a:pPr>
              <a:defRPr/>
            </a:pPr>
            <a:fld id="{F26CD8DB-E1D0-4C2D-B749-48B76F3F1DB3}" type="datetimeFigureOut">
              <a:rPr lang="en-US"/>
              <a:pPr>
                <a:defRPr/>
              </a:pPr>
              <a:t>4/8/09</a:t>
            </a:fld>
            <a:endParaRPr lang="en-CA" dirty="0"/>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ea typeface="+mn-ea"/>
              </a:defRPr>
            </a:lvl1pPr>
          </a:lstStyle>
          <a:p>
            <a:pPr>
              <a:defRPr/>
            </a:pPr>
            <a:endParaRPr lang="en-CA" dirty="0"/>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a:solidFill>
                  <a:schemeClr val="tx2"/>
                </a:solidFill>
                <a:latin typeface="+mn-lt"/>
                <a:ea typeface="+mn-ea"/>
              </a:defRPr>
            </a:lvl1pPr>
          </a:lstStyle>
          <a:p>
            <a:pPr>
              <a:defRPr/>
            </a:pPr>
            <a:fld id="{2EBA1553-C0D8-42BC-A0BE-1D31347B3EE1}"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4044" r:id="rId1"/>
    <p:sldLayoutId id="2147484037" r:id="rId2"/>
    <p:sldLayoutId id="2147484045" r:id="rId3"/>
    <p:sldLayoutId id="2147484038" r:id="rId4"/>
    <p:sldLayoutId id="2147484039" r:id="rId5"/>
    <p:sldLayoutId id="2147484040" r:id="rId6"/>
    <p:sldLayoutId id="2147484041" r:id="rId7"/>
    <p:sldLayoutId id="2147484042" r:id="rId8"/>
    <p:sldLayoutId id="2147484046" r:id="rId9"/>
    <p:sldLayoutId id="2147484043" r:id="rId10"/>
    <p:sldLayoutId id="2147484047"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www.publicsafety.gc.ca/res/cp/res/2008-pcpp-eng.aspx%23toc_5f" TargetMode="External"/><Relationship Id="rId4" Type="http://schemas.openxmlformats.org/officeDocument/2006/relationships/hyperlink" Target="http://www.publicsafety.gc.ca/res/cp/res/2008-pcpp-eng.aspx%23toc_5b" TargetMode="External"/><Relationship Id="rId10" Type="http://schemas.openxmlformats.org/officeDocument/2006/relationships/hyperlink" Target="http://www.publicsafety.gc.ca/res/cp/res/2008-pcpp-eng.aspx%23toc_5h" TargetMode="External"/><Relationship Id="rId5" Type="http://schemas.openxmlformats.org/officeDocument/2006/relationships/hyperlink" Target="http://www.publicsafety.gc.ca/res/cp/res/2008-pcpp-eng.aspx%23toc_5c" TargetMode="External"/><Relationship Id="rId7" Type="http://schemas.openxmlformats.org/officeDocument/2006/relationships/hyperlink" Target="http://www.publicsafety.gc.ca/res/cp/res/2008-pcpp-eng.aspx%23toc_5e" TargetMode="External"/><Relationship Id="rId11" Type="http://schemas.openxmlformats.org/officeDocument/2006/relationships/hyperlink" Target="http://www.publicsafety.gc.ca/res/cp/res/2008-pcpp-eng.aspx%23toc_5i"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 Id="rId9" Type="http://schemas.openxmlformats.org/officeDocument/2006/relationships/hyperlink" Target="http://www.publicsafety.gc.ca/res/cp/res/2008-pcpp-eng.aspx%23toc_5g" TargetMode="External"/><Relationship Id="rId3" Type="http://schemas.openxmlformats.org/officeDocument/2006/relationships/hyperlink" Target="http://www.publicsafety.gc.ca/res/cp/res/2008-pcpp-eng.aspx%23toc_5a" TargetMode="External"/><Relationship Id="rId6" Type="http://schemas.openxmlformats.org/officeDocument/2006/relationships/hyperlink" Target="http://www.publicsafety.gc.ca/res/cp/res/2008-pcpp-eng.aspx%23toc_5d"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3" Type="http://schemas.openxmlformats.org/officeDocument/2006/relationships/slide" Target="slide1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4" Type="http://schemas.openxmlformats.org/officeDocument/2006/relationships/hyperlink" Target="http://www.ldav.ca/index.html" TargetMode="External"/><Relationship Id="rId1" Type="http://schemas.openxmlformats.org/officeDocument/2006/relationships/slideLayout" Target="../slideLayouts/slideLayout2.xml"/><Relationship Id="rId2" Type="http://schemas.openxmlformats.org/officeDocument/2006/relationships/hyperlink" Target="http://www.learningdisabilities.org.uk/welcome" TargetMode="External"/><Relationship Id="rId3" Type="http://schemas.openxmlformats.org/officeDocument/2006/relationships/hyperlink" Target="http://www.crimereduction.homeoffice.gov.uk/cgi-bin/epd/index.cgi" TargetMode="External"/><Relationship Id="rId5" Type="http://schemas.openxmlformats.org/officeDocument/2006/relationships/hyperlink" Target="http://www.publicsafety.gc.ca/prg/cp/ncps-blu-prin-eng.aspx" TargetMode="External"/></Relationships>
</file>

<file path=ppt/slides/_rels/slide6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ctrTitle"/>
          </p:nvPr>
        </p:nvSpPr>
        <p:spPr>
          <a:xfrm>
            <a:off x="3048000" y="533400"/>
            <a:ext cx="5715000" cy="3276600"/>
          </a:xfrm>
        </p:spPr>
        <p:txBody>
          <a:bodyPr anchor="t"/>
          <a:lstStyle/>
          <a:p>
            <a:pPr algn="l"/>
            <a:r>
              <a:rPr lang="en-US" sz="2800" dirty="0" smtClean="0"/>
              <a:t>A Multi-Faceted Examination of Relationships between Academic difficulties &amp; Involvement in the Juvenile  Justice System</a:t>
            </a:r>
            <a:br>
              <a:rPr lang="en-US" sz="2800" dirty="0" smtClean="0"/>
            </a:br>
            <a:r>
              <a:rPr lang="en-US" sz="2800" dirty="0" smtClean="0"/>
              <a:t/>
            </a:r>
            <a:br>
              <a:rPr lang="en-US" sz="2800" dirty="0" smtClean="0"/>
            </a:br>
            <a:r>
              <a:rPr lang="en-US" sz="2400" dirty="0" smtClean="0"/>
              <a:t>EPSE 526: Learning Disabilities Seminar</a:t>
            </a:r>
            <a:endParaRPr lang="en-US" sz="2400" dirty="0"/>
          </a:p>
        </p:txBody>
      </p:sp>
      <p:sp>
        <p:nvSpPr>
          <p:cNvPr id="8" name="Subtitle 7"/>
          <p:cNvSpPr>
            <a:spLocks noGrp="1"/>
          </p:cNvSpPr>
          <p:nvPr>
            <p:ph type="subTitle" idx="1"/>
          </p:nvPr>
        </p:nvSpPr>
        <p:spPr>
          <a:xfrm>
            <a:off x="3276600" y="3886200"/>
            <a:ext cx="5179958" cy="1981200"/>
          </a:xfrm>
        </p:spPr>
        <p:txBody>
          <a:bodyPr numCol="2"/>
          <a:lstStyle/>
          <a:p>
            <a:pPr algn="l"/>
            <a:r>
              <a:rPr lang="en-US" sz="2400" dirty="0" smtClean="0"/>
              <a:t>Paul An</a:t>
            </a:r>
          </a:p>
          <a:p>
            <a:pPr algn="l"/>
            <a:r>
              <a:rPr lang="en-US" sz="2400" dirty="0" smtClean="0"/>
              <a:t>Colleen </a:t>
            </a:r>
            <a:r>
              <a:rPr lang="en-US" sz="2400" dirty="0" err="1" smtClean="0"/>
              <a:t>Camplin</a:t>
            </a:r>
            <a:endParaRPr lang="en-US" sz="2400" dirty="0" smtClean="0"/>
          </a:p>
          <a:p>
            <a:pPr algn="l"/>
            <a:r>
              <a:rPr lang="en-US" sz="2400" dirty="0" smtClean="0"/>
              <a:t>Alicia </a:t>
            </a:r>
            <a:r>
              <a:rPr lang="en-US" sz="2400" dirty="0" err="1" smtClean="0"/>
              <a:t>Kronberg</a:t>
            </a:r>
            <a:endParaRPr lang="en-US" sz="2400" dirty="0" smtClean="0"/>
          </a:p>
          <a:p>
            <a:pPr algn="l"/>
            <a:r>
              <a:rPr lang="en-US" sz="2400" dirty="0" smtClean="0"/>
              <a:t>Sally Pan		</a:t>
            </a:r>
            <a:r>
              <a:rPr lang="en-US" sz="2400" dirty="0" err="1" smtClean="0"/>
              <a:t>Hua</a:t>
            </a:r>
            <a:r>
              <a:rPr lang="en-US" sz="2400" dirty="0" smtClean="0"/>
              <a:t> Qin</a:t>
            </a:r>
          </a:p>
          <a:p>
            <a:pPr algn="l"/>
            <a:r>
              <a:rPr lang="en-US" sz="2400" dirty="0" smtClean="0"/>
              <a:t>Julia </a:t>
            </a:r>
            <a:r>
              <a:rPr lang="en-US" sz="2400" dirty="0" err="1" smtClean="0"/>
              <a:t>Rideout</a:t>
            </a:r>
            <a:endParaRPr lang="en-US" sz="2400" dirty="0" smtClean="0"/>
          </a:p>
          <a:p>
            <a:pPr algn="l"/>
            <a:r>
              <a:rPr lang="en-US" sz="2400" dirty="0" smtClean="0"/>
              <a:t>Emily Tan</a:t>
            </a:r>
          </a:p>
          <a:p>
            <a:pPr algn="l"/>
            <a:r>
              <a:rPr lang="en-US" sz="2400" dirty="0" smtClean="0"/>
              <a:t>Maryann </a:t>
            </a:r>
            <a:r>
              <a:rPr lang="en-US" sz="2400" dirty="0" err="1" smtClean="0"/>
              <a:t>Vukasovic</a:t>
            </a:r>
            <a:endParaRPr lang="en-US" sz="2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3"/>
          <p:cNvSpPr>
            <a:spLocks noGrp="1"/>
          </p:cNvSpPr>
          <p:nvPr>
            <p:ph type="title"/>
          </p:nvPr>
        </p:nvSpPr>
        <p:spPr>
          <a:xfrm>
            <a:off x="228600" y="381000"/>
            <a:ext cx="7848600" cy="1371600"/>
          </a:xfrm>
        </p:spPr>
        <p:txBody>
          <a:bodyPr>
            <a:normAutofit fontScale="90000"/>
          </a:bodyPr>
          <a:lstStyle/>
          <a:p>
            <a:pPr eaLnBrk="1" hangingPunct="1"/>
            <a:r>
              <a:rPr lang="en-CA" sz="2667" b="1" dirty="0" smtClean="0"/>
              <a:t>Children </a:t>
            </a:r>
            <a:r>
              <a:rPr lang="en-CA" sz="2667" b="1" dirty="0"/>
              <a:t>with ADHD/LD are more likely to be arrested and convicted than their non-disabled peers for the same delinquent behaviour</a:t>
            </a:r>
            <a:r>
              <a:rPr lang="en-CA" sz="2667" dirty="0"/>
              <a:t>.</a:t>
            </a:r>
            <a:r>
              <a:rPr lang="en-CA" sz="2667" dirty="0" smtClean="0"/>
              <a:t> </a:t>
            </a:r>
            <a:r>
              <a:rPr lang="en-CA" sz="2667" b="1" dirty="0" smtClean="0"/>
              <a:t>Why</a:t>
            </a:r>
            <a:r>
              <a:rPr lang="en-CA" sz="2667" b="1" dirty="0"/>
              <a:t>?</a:t>
            </a:r>
          </a:p>
        </p:txBody>
      </p:sp>
      <p:sp>
        <p:nvSpPr>
          <p:cNvPr id="8195" name="Content Placeholder 4"/>
          <p:cNvSpPr>
            <a:spLocks noGrp="1"/>
          </p:cNvSpPr>
          <p:nvPr>
            <p:ph idx="1"/>
          </p:nvPr>
        </p:nvSpPr>
        <p:spPr>
          <a:xfrm>
            <a:off x="457200" y="1828800"/>
            <a:ext cx="7620000" cy="4267200"/>
          </a:xfrm>
        </p:spPr>
        <p:txBody>
          <a:bodyPr/>
          <a:lstStyle/>
          <a:p>
            <a:pPr eaLnBrk="1" hangingPunct="1"/>
            <a:r>
              <a:rPr lang="en-CA" sz="1800" dirty="0"/>
              <a:t>The lack of cognitive and language skills to avoid detection and conceal intent</a:t>
            </a:r>
          </a:p>
          <a:p>
            <a:pPr eaLnBrk="1" hangingPunct="1"/>
            <a:r>
              <a:rPr lang="en-CA" sz="1800" dirty="0"/>
              <a:t>Poor social skills and emotional regulation</a:t>
            </a:r>
          </a:p>
          <a:p>
            <a:pPr eaLnBrk="1" hangingPunct="1"/>
            <a:r>
              <a:rPr lang="en-CA" sz="1800" dirty="0"/>
              <a:t>Captain Susan </a:t>
            </a:r>
            <a:r>
              <a:rPr lang="en-CA" sz="1800" dirty="0" err="1"/>
              <a:t>Rahr</a:t>
            </a:r>
            <a:r>
              <a:rPr lang="en-CA" sz="1800" dirty="0"/>
              <a:t>, commander of the Gang Suppression Unit in Seattle, Washington agrees, she sees a child’s social skills determining whether police take a child who has offended home or to the police station for booking and thus beginning a juvenile record.  -”The child who can “fake a socially desirable response” is more likely to be taken home; the child who responds inappropriately is more likely to go to jail for the same offense” (</a:t>
            </a:r>
            <a:r>
              <a:rPr lang="en-CA" sz="1800" dirty="0" err="1"/>
              <a:t>Rahr</a:t>
            </a:r>
            <a:r>
              <a:rPr lang="en-CA" sz="1800" dirty="0"/>
              <a:t>, personal communication, Nov. 9, 1995)</a:t>
            </a:r>
          </a:p>
          <a:p>
            <a:pPr eaLnBrk="1" hangingPunct="1"/>
            <a:r>
              <a:rPr lang="en-CA" sz="1800" dirty="0"/>
              <a:t>This is a similar thing that happens in school to children with ADHD/LD-higher rates of punishment , suspension, and expulsion </a:t>
            </a:r>
          </a:p>
          <a:p>
            <a:pPr eaLnBrk="1" hangingPunct="1">
              <a:buFontTx/>
              <a:buNone/>
            </a:pPr>
            <a:r>
              <a:rPr lang="en-CA" sz="1400" dirty="0"/>
              <a:t>(Appalachia Educational Laboratory 1999) (USA)</a:t>
            </a:r>
          </a:p>
          <a:p>
            <a:pPr eaLnBrk="1" hangingPunct="1"/>
            <a:endParaRPr lang="en-CA"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Risk Factors</a:t>
            </a:r>
          </a:p>
        </p:txBody>
      </p:sp>
      <p:sp>
        <p:nvSpPr>
          <p:cNvPr id="9219" name="Rectangle 3"/>
          <p:cNvSpPr>
            <a:spLocks noGrp="1" noChangeArrowheads="1"/>
          </p:cNvSpPr>
          <p:nvPr>
            <p:ph type="body" idx="1"/>
          </p:nvPr>
        </p:nvSpPr>
        <p:spPr/>
        <p:txBody>
          <a:bodyPr/>
          <a:lstStyle/>
          <a:p>
            <a:pPr eaLnBrk="1" hangingPunct="1">
              <a:lnSpc>
                <a:spcPct val="90000"/>
              </a:lnSpc>
            </a:pPr>
            <a:r>
              <a:rPr lang="en-US" sz="2800"/>
              <a:t>Individual</a:t>
            </a:r>
          </a:p>
          <a:p>
            <a:pPr eaLnBrk="1" hangingPunct="1">
              <a:lnSpc>
                <a:spcPct val="90000"/>
              </a:lnSpc>
            </a:pPr>
            <a:endParaRPr lang="en-US" sz="2800"/>
          </a:p>
          <a:p>
            <a:pPr eaLnBrk="1" hangingPunct="1">
              <a:lnSpc>
                <a:spcPct val="90000"/>
              </a:lnSpc>
            </a:pPr>
            <a:r>
              <a:rPr lang="en-US" sz="2800"/>
              <a:t>Family</a:t>
            </a:r>
          </a:p>
          <a:p>
            <a:pPr eaLnBrk="1" hangingPunct="1">
              <a:lnSpc>
                <a:spcPct val="90000"/>
              </a:lnSpc>
            </a:pPr>
            <a:endParaRPr lang="en-US" sz="2800"/>
          </a:p>
          <a:p>
            <a:pPr eaLnBrk="1" hangingPunct="1">
              <a:lnSpc>
                <a:spcPct val="90000"/>
              </a:lnSpc>
            </a:pPr>
            <a:r>
              <a:rPr lang="en-US" sz="2800"/>
              <a:t>Peer</a:t>
            </a:r>
          </a:p>
          <a:p>
            <a:pPr eaLnBrk="1" hangingPunct="1">
              <a:lnSpc>
                <a:spcPct val="90000"/>
              </a:lnSpc>
            </a:pPr>
            <a:endParaRPr lang="en-US" sz="2800"/>
          </a:p>
          <a:p>
            <a:pPr eaLnBrk="1" hangingPunct="1">
              <a:lnSpc>
                <a:spcPct val="90000"/>
              </a:lnSpc>
            </a:pPr>
            <a:r>
              <a:rPr lang="en-US" sz="2800"/>
              <a:t>School</a:t>
            </a:r>
          </a:p>
          <a:p>
            <a:pPr eaLnBrk="1" hangingPunct="1">
              <a:lnSpc>
                <a:spcPct val="90000"/>
              </a:lnSpc>
            </a:pPr>
            <a:endParaRPr lang="en-US" sz="2800"/>
          </a:p>
          <a:p>
            <a:pPr eaLnBrk="1" hangingPunct="1">
              <a:lnSpc>
                <a:spcPct val="90000"/>
              </a:lnSpc>
            </a:pPr>
            <a:r>
              <a:rPr lang="en-US" sz="2800"/>
              <a:t>Community and Neighbourhood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7239000" cy="701675"/>
          </a:xfrm>
        </p:spPr>
        <p:txBody>
          <a:bodyPr/>
          <a:lstStyle/>
          <a:p>
            <a:pPr eaLnBrk="1" hangingPunct="1"/>
            <a:r>
              <a:rPr lang="en-US" dirty="0"/>
              <a:t>Individual Risk Factors</a:t>
            </a:r>
          </a:p>
        </p:txBody>
      </p:sp>
      <p:sp>
        <p:nvSpPr>
          <p:cNvPr id="10243" name="Rectangle 3"/>
          <p:cNvSpPr>
            <a:spLocks noGrp="1" noChangeArrowheads="1"/>
          </p:cNvSpPr>
          <p:nvPr>
            <p:ph type="body" idx="1"/>
          </p:nvPr>
        </p:nvSpPr>
        <p:spPr>
          <a:xfrm>
            <a:off x="381000" y="1371600"/>
            <a:ext cx="7620000" cy="5029200"/>
          </a:xfrm>
        </p:spPr>
        <p:txBody>
          <a:bodyPr/>
          <a:lstStyle/>
          <a:p>
            <a:pPr eaLnBrk="1" hangingPunct="1"/>
            <a:r>
              <a:rPr lang="en-CA" sz="2800" dirty="0"/>
              <a:t>Impulsivity and inability to self-regulate emotions</a:t>
            </a:r>
          </a:p>
          <a:p>
            <a:pPr eaLnBrk="1" hangingPunct="1"/>
            <a:r>
              <a:rPr lang="en-CA" sz="2800" dirty="0"/>
              <a:t>High behavioural activation and low behavioural inhibition</a:t>
            </a:r>
          </a:p>
          <a:p>
            <a:pPr eaLnBrk="1" hangingPunct="1"/>
            <a:r>
              <a:rPr lang="en-CA" sz="2800" dirty="0"/>
              <a:t>Exposure to violence and abuse</a:t>
            </a:r>
          </a:p>
          <a:p>
            <a:pPr eaLnBrk="1" hangingPunct="1"/>
            <a:r>
              <a:rPr lang="en-CA" sz="2800" dirty="0"/>
              <a:t>Low cognitive development</a:t>
            </a:r>
          </a:p>
          <a:p>
            <a:pPr eaLnBrk="1" hangingPunct="1"/>
            <a:r>
              <a:rPr lang="en-CA" sz="2800" dirty="0"/>
              <a:t>Early aggressive anti-social behaviour</a:t>
            </a:r>
          </a:p>
          <a:p>
            <a:pPr lvl="1" eaLnBrk="1" hangingPunct="1"/>
            <a:r>
              <a:rPr lang="en-CA" sz="2400" dirty="0"/>
              <a:t>characterized by high frequency, intense severity, and in multiple settings</a:t>
            </a:r>
            <a:endParaRPr lang="en-CA" sz="2400" dirty="0" smtClean="0"/>
          </a:p>
          <a:p>
            <a:pPr eaLnBrk="1" hangingPunct="1">
              <a:buFontTx/>
              <a:buNone/>
            </a:pPr>
            <a:endParaRPr lang="en-CA" sz="1800" dirty="0" smtClean="0"/>
          </a:p>
          <a:p>
            <a:pPr eaLnBrk="1" hangingPunct="1">
              <a:buFontTx/>
              <a:buNone/>
            </a:pPr>
            <a:r>
              <a:rPr lang="en-CA" sz="1400" dirty="0"/>
              <a:t>(Appalachia Educational Laboratory, 1999; Human Resources Canada ., 2000; Hawkins 1995)</a:t>
            </a:r>
            <a:endParaRPr lang="en-US" sz="1400" dirty="0"/>
          </a:p>
          <a:p>
            <a:pPr eaLnBrk="1" hangingPunct="1"/>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81000"/>
            <a:ext cx="7239000" cy="701675"/>
          </a:xfrm>
        </p:spPr>
        <p:txBody>
          <a:bodyPr/>
          <a:lstStyle/>
          <a:p>
            <a:pPr eaLnBrk="1" hangingPunct="1"/>
            <a:r>
              <a:rPr lang="en-US" dirty="0"/>
              <a:t>Family Risk Factors</a:t>
            </a:r>
          </a:p>
        </p:txBody>
      </p:sp>
      <p:sp>
        <p:nvSpPr>
          <p:cNvPr id="11267" name="Rectangle 3"/>
          <p:cNvSpPr>
            <a:spLocks noGrp="1" noChangeArrowheads="1"/>
          </p:cNvSpPr>
          <p:nvPr>
            <p:ph type="body" idx="1"/>
          </p:nvPr>
        </p:nvSpPr>
        <p:spPr>
          <a:xfrm>
            <a:off x="304800" y="1600200"/>
            <a:ext cx="7772400" cy="4419600"/>
          </a:xfrm>
        </p:spPr>
        <p:txBody>
          <a:bodyPr/>
          <a:lstStyle/>
          <a:p>
            <a:pPr eaLnBrk="1" hangingPunct="1">
              <a:lnSpc>
                <a:spcPct val="80000"/>
              </a:lnSpc>
            </a:pPr>
            <a:r>
              <a:rPr lang="en-CA" dirty="0"/>
              <a:t>Low SES</a:t>
            </a:r>
          </a:p>
          <a:p>
            <a:pPr eaLnBrk="1" hangingPunct="1">
              <a:lnSpc>
                <a:spcPct val="80000"/>
              </a:lnSpc>
            </a:pPr>
            <a:r>
              <a:rPr lang="en-CA" dirty="0"/>
              <a:t>Parental history of deviant behaviour</a:t>
            </a:r>
          </a:p>
          <a:p>
            <a:pPr eaLnBrk="1" hangingPunct="1">
              <a:lnSpc>
                <a:spcPct val="80000"/>
              </a:lnSpc>
            </a:pPr>
            <a:r>
              <a:rPr lang="en-CA" dirty="0"/>
              <a:t>Favourable family attitudes towards deviant behaviour</a:t>
            </a:r>
          </a:p>
          <a:p>
            <a:pPr eaLnBrk="1" hangingPunct="1">
              <a:lnSpc>
                <a:spcPct val="80000"/>
              </a:lnSpc>
            </a:pPr>
            <a:r>
              <a:rPr lang="en-CA" dirty="0"/>
              <a:t>Harsh discipline, inconsistent discipline, and child abuse</a:t>
            </a:r>
          </a:p>
          <a:p>
            <a:pPr eaLnBrk="1" hangingPunct="1">
              <a:lnSpc>
                <a:spcPct val="80000"/>
              </a:lnSpc>
            </a:pPr>
            <a:r>
              <a:rPr lang="en-CA" dirty="0"/>
              <a:t>Poor parent monitoring/supervision</a:t>
            </a:r>
          </a:p>
          <a:p>
            <a:pPr eaLnBrk="1" hangingPunct="1">
              <a:lnSpc>
                <a:spcPct val="80000"/>
              </a:lnSpc>
            </a:pPr>
            <a:r>
              <a:rPr lang="en-CA" dirty="0"/>
              <a:t>Poor bonding and attachment to family</a:t>
            </a:r>
          </a:p>
          <a:p>
            <a:pPr eaLnBrk="1" hangingPunct="1">
              <a:lnSpc>
                <a:spcPct val="80000"/>
              </a:lnSpc>
            </a:pPr>
            <a:r>
              <a:rPr lang="en-CA" dirty="0"/>
              <a:t>Family conflict</a:t>
            </a:r>
          </a:p>
          <a:p>
            <a:pPr eaLnBrk="1" hangingPunct="1">
              <a:lnSpc>
                <a:spcPct val="80000"/>
              </a:lnSpc>
              <a:buFontTx/>
              <a:buNone/>
            </a:pPr>
            <a:endParaRPr lang="en-CA" sz="2000" dirty="0"/>
          </a:p>
          <a:p>
            <a:pPr eaLnBrk="1" hangingPunct="1">
              <a:lnSpc>
                <a:spcPct val="80000"/>
              </a:lnSpc>
              <a:buFontTx/>
              <a:buNone/>
            </a:pPr>
            <a:r>
              <a:rPr lang="en-CA" sz="1400" dirty="0"/>
              <a:t>(Appalachia Educational Laboratory, 1999;  Human Resources Canada, 2000; Hawkins 1995; Sprague and Walker; 2000)</a:t>
            </a:r>
            <a:endParaRPr lang="en-US" sz="1400" dirty="0"/>
          </a:p>
          <a:p>
            <a:pPr eaLnBrk="1" hangingPunct="1">
              <a:lnSpc>
                <a:spcPct val="80000"/>
              </a:lnSpc>
              <a:buFontTx/>
              <a:buNone/>
            </a:pPr>
            <a:endParaRPr lang="en-CA" sz="1400" dirty="0"/>
          </a:p>
          <a:p>
            <a:pPr eaLnBrk="1" hangingPunct="1">
              <a:lnSpc>
                <a:spcPct val="80000"/>
              </a:lnSpc>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Peer Risk Factors</a:t>
            </a:r>
          </a:p>
        </p:txBody>
      </p:sp>
      <p:sp>
        <p:nvSpPr>
          <p:cNvPr id="12291" name="Rectangle 3"/>
          <p:cNvSpPr>
            <a:spLocks noGrp="1" noChangeArrowheads="1"/>
          </p:cNvSpPr>
          <p:nvPr>
            <p:ph type="body" idx="1"/>
          </p:nvPr>
        </p:nvSpPr>
        <p:spPr>
          <a:xfrm>
            <a:off x="457200" y="1600200"/>
            <a:ext cx="8229600" cy="5029200"/>
          </a:xfrm>
        </p:spPr>
        <p:txBody>
          <a:bodyPr/>
          <a:lstStyle/>
          <a:p>
            <a:pPr eaLnBrk="1" hangingPunct="1">
              <a:lnSpc>
                <a:spcPct val="90000"/>
              </a:lnSpc>
            </a:pPr>
            <a:r>
              <a:rPr lang="en-CA"/>
              <a:t>Association with deviant peers</a:t>
            </a:r>
          </a:p>
          <a:p>
            <a:pPr eaLnBrk="1" hangingPunct="1">
              <a:lnSpc>
                <a:spcPct val="90000"/>
              </a:lnSpc>
            </a:pPr>
            <a:endParaRPr lang="en-CA"/>
          </a:p>
          <a:p>
            <a:pPr eaLnBrk="1" hangingPunct="1">
              <a:lnSpc>
                <a:spcPct val="90000"/>
              </a:lnSpc>
            </a:pPr>
            <a:endParaRPr lang="en-CA"/>
          </a:p>
          <a:p>
            <a:pPr eaLnBrk="1" hangingPunct="1">
              <a:lnSpc>
                <a:spcPct val="90000"/>
              </a:lnSpc>
            </a:pPr>
            <a:r>
              <a:rPr lang="en-CA"/>
              <a:t>Peer rejection</a:t>
            </a:r>
          </a:p>
          <a:p>
            <a:pPr eaLnBrk="1" hangingPunct="1">
              <a:lnSpc>
                <a:spcPct val="90000"/>
              </a:lnSpc>
            </a:pPr>
            <a:endParaRPr lang="en-CA"/>
          </a:p>
          <a:p>
            <a:pPr eaLnBrk="1" hangingPunct="1">
              <a:lnSpc>
                <a:spcPct val="90000"/>
              </a:lnSpc>
            </a:pPr>
            <a:endParaRPr lang="en-CA"/>
          </a:p>
          <a:p>
            <a:pPr eaLnBrk="1" hangingPunct="1">
              <a:lnSpc>
                <a:spcPct val="90000"/>
              </a:lnSpc>
            </a:pPr>
            <a:r>
              <a:rPr lang="en-CA"/>
              <a:t>Social exclusion</a:t>
            </a:r>
          </a:p>
          <a:p>
            <a:pPr eaLnBrk="1" hangingPunct="1">
              <a:lnSpc>
                <a:spcPct val="90000"/>
              </a:lnSpc>
              <a:buFontTx/>
              <a:buNone/>
            </a:pPr>
            <a:endParaRPr lang="en-CA"/>
          </a:p>
          <a:p>
            <a:pPr eaLnBrk="1" hangingPunct="1">
              <a:lnSpc>
                <a:spcPct val="90000"/>
              </a:lnSpc>
              <a:buFontTx/>
              <a:buNone/>
            </a:pPr>
            <a:endParaRPr lang="en-CA" sz="2800"/>
          </a:p>
          <a:p>
            <a:pPr eaLnBrk="1" hangingPunct="1">
              <a:lnSpc>
                <a:spcPct val="90000"/>
              </a:lnSpc>
              <a:buFontTx/>
              <a:buNone/>
            </a:pPr>
            <a:r>
              <a:rPr lang="en-CA" sz="1400"/>
              <a:t>(Wesserman et al., 2003; Arthur et al., 2002)</a:t>
            </a:r>
            <a:endParaRPr lang="en-US" sz="1400"/>
          </a:p>
          <a:p>
            <a:pPr eaLnBrk="1" hangingPunct="1">
              <a:lnSpc>
                <a:spcPct val="90000"/>
              </a:lnSpc>
              <a:buFontTx/>
              <a:buNone/>
            </a:pPr>
            <a:endParaRPr lang="en-CA" sz="1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t>School Risk Factors</a:t>
            </a:r>
          </a:p>
        </p:txBody>
      </p:sp>
      <p:sp>
        <p:nvSpPr>
          <p:cNvPr id="13315" name="Rectangle 3"/>
          <p:cNvSpPr>
            <a:spLocks noGrp="1" noChangeArrowheads="1"/>
          </p:cNvSpPr>
          <p:nvPr>
            <p:ph type="body" idx="1"/>
          </p:nvPr>
        </p:nvSpPr>
        <p:spPr>
          <a:xfrm>
            <a:off x="457200" y="1600200"/>
            <a:ext cx="7543800" cy="4724400"/>
          </a:xfrm>
        </p:spPr>
        <p:txBody>
          <a:bodyPr/>
          <a:lstStyle/>
          <a:p>
            <a:pPr eaLnBrk="1" hangingPunct="1">
              <a:lnSpc>
                <a:spcPct val="90000"/>
              </a:lnSpc>
            </a:pPr>
            <a:r>
              <a:rPr lang="en-CA" sz="2800" dirty="0"/>
              <a:t>Poor attachment to school and teachers</a:t>
            </a:r>
          </a:p>
          <a:p>
            <a:pPr eaLnBrk="1" hangingPunct="1">
              <a:lnSpc>
                <a:spcPct val="90000"/>
              </a:lnSpc>
            </a:pPr>
            <a:endParaRPr lang="en-CA" sz="2800" dirty="0"/>
          </a:p>
          <a:p>
            <a:pPr eaLnBrk="1" hangingPunct="1">
              <a:lnSpc>
                <a:spcPct val="90000"/>
              </a:lnSpc>
            </a:pPr>
            <a:r>
              <a:rPr lang="en-CA" sz="2800" dirty="0"/>
              <a:t>School failure</a:t>
            </a:r>
          </a:p>
          <a:p>
            <a:pPr eaLnBrk="1" hangingPunct="1">
              <a:lnSpc>
                <a:spcPct val="90000"/>
              </a:lnSpc>
            </a:pPr>
            <a:endParaRPr lang="en-CA" sz="2800" dirty="0"/>
          </a:p>
          <a:p>
            <a:pPr eaLnBrk="1" hangingPunct="1">
              <a:lnSpc>
                <a:spcPct val="90000"/>
              </a:lnSpc>
            </a:pPr>
            <a:r>
              <a:rPr lang="en-CA" sz="2800" dirty="0"/>
              <a:t>Poor academic achievement</a:t>
            </a:r>
          </a:p>
          <a:p>
            <a:pPr eaLnBrk="1" hangingPunct="1">
              <a:lnSpc>
                <a:spcPct val="90000"/>
              </a:lnSpc>
            </a:pPr>
            <a:endParaRPr lang="en-CA" sz="2800" dirty="0"/>
          </a:p>
          <a:p>
            <a:pPr eaLnBrk="1" hangingPunct="1">
              <a:lnSpc>
                <a:spcPct val="90000"/>
              </a:lnSpc>
            </a:pPr>
            <a:r>
              <a:rPr lang="en-CA" sz="2800" dirty="0"/>
              <a:t>Large student population with little resources in urban schools</a:t>
            </a:r>
            <a:endParaRPr lang="en-CA" sz="2800" dirty="0" smtClean="0"/>
          </a:p>
          <a:p>
            <a:pPr eaLnBrk="1" hangingPunct="1">
              <a:lnSpc>
                <a:spcPct val="90000"/>
              </a:lnSpc>
              <a:buFontTx/>
              <a:buNone/>
            </a:pPr>
            <a:endParaRPr lang="en-CA" sz="2800" dirty="0" smtClean="0"/>
          </a:p>
          <a:p>
            <a:pPr eaLnBrk="1" hangingPunct="1">
              <a:lnSpc>
                <a:spcPct val="90000"/>
              </a:lnSpc>
              <a:buFontTx/>
              <a:buNone/>
            </a:pPr>
            <a:r>
              <a:rPr lang="en-CA" sz="1400" dirty="0"/>
              <a:t>(Appalachia  Educational Laboratory, 1999; Human Resources Canada ., 2000; Hawkins 1995)</a:t>
            </a:r>
            <a:endParaRPr lang="en-US" sz="1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z="4000"/>
              <a:t>Community/Neighborhood Risk Factors</a:t>
            </a:r>
          </a:p>
        </p:txBody>
      </p:sp>
      <p:sp>
        <p:nvSpPr>
          <p:cNvPr id="14339" name="Rectangle 3"/>
          <p:cNvSpPr>
            <a:spLocks noGrp="1" noChangeArrowheads="1"/>
          </p:cNvSpPr>
          <p:nvPr>
            <p:ph type="body" idx="1"/>
          </p:nvPr>
        </p:nvSpPr>
        <p:spPr>
          <a:xfrm>
            <a:off x="457200" y="1600200"/>
            <a:ext cx="7543800" cy="4800600"/>
          </a:xfrm>
        </p:spPr>
        <p:txBody>
          <a:bodyPr/>
          <a:lstStyle/>
          <a:p>
            <a:pPr eaLnBrk="1" hangingPunct="1">
              <a:lnSpc>
                <a:spcPct val="90000"/>
              </a:lnSpc>
            </a:pPr>
            <a:r>
              <a:rPr lang="en-CA" sz="2800" dirty="0"/>
              <a:t>Poor community attachment</a:t>
            </a:r>
          </a:p>
          <a:p>
            <a:pPr eaLnBrk="1" hangingPunct="1">
              <a:lnSpc>
                <a:spcPct val="90000"/>
              </a:lnSpc>
            </a:pPr>
            <a:r>
              <a:rPr lang="en-CA" sz="2800" dirty="0"/>
              <a:t>Low voter turn-out</a:t>
            </a:r>
          </a:p>
          <a:p>
            <a:pPr eaLnBrk="1" hangingPunct="1">
              <a:lnSpc>
                <a:spcPct val="90000"/>
              </a:lnSpc>
            </a:pPr>
            <a:r>
              <a:rPr lang="en-CA" sz="2800" dirty="0"/>
              <a:t>High rates of vandalism</a:t>
            </a:r>
          </a:p>
          <a:p>
            <a:pPr eaLnBrk="1" hangingPunct="1">
              <a:lnSpc>
                <a:spcPct val="90000"/>
              </a:lnSpc>
            </a:pPr>
            <a:r>
              <a:rPr lang="en-CA" sz="2800" dirty="0"/>
              <a:t>High rates of violence and crime</a:t>
            </a:r>
          </a:p>
          <a:p>
            <a:pPr eaLnBrk="1" hangingPunct="1">
              <a:lnSpc>
                <a:spcPct val="90000"/>
              </a:lnSpc>
            </a:pPr>
            <a:r>
              <a:rPr lang="en-CA" sz="2800" dirty="0"/>
              <a:t>Availability of drugs and guns</a:t>
            </a:r>
          </a:p>
          <a:p>
            <a:pPr eaLnBrk="1" hangingPunct="1">
              <a:lnSpc>
                <a:spcPct val="90000"/>
              </a:lnSpc>
            </a:pPr>
            <a:r>
              <a:rPr lang="en-CA" sz="2800" dirty="0"/>
              <a:t>Community laws and norms favourable to crime</a:t>
            </a:r>
          </a:p>
          <a:p>
            <a:pPr eaLnBrk="1" hangingPunct="1">
              <a:lnSpc>
                <a:spcPct val="90000"/>
              </a:lnSpc>
            </a:pPr>
            <a:r>
              <a:rPr lang="en-CA" sz="2800" dirty="0"/>
              <a:t>High community turn-over</a:t>
            </a:r>
          </a:p>
          <a:p>
            <a:pPr eaLnBrk="1" hangingPunct="1">
              <a:lnSpc>
                <a:spcPct val="90000"/>
              </a:lnSpc>
            </a:pPr>
            <a:r>
              <a:rPr lang="en-CA" sz="2800" dirty="0"/>
              <a:t>Low SES</a:t>
            </a:r>
            <a:endParaRPr lang="en-CA" sz="2800" dirty="0" smtClean="0"/>
          </a:p>
          <a:p>
            <a:pPr eaLnBrk="1" hangingPunct="1">
              <a:lnSpc>
                <a:spcPct val="90000"/>
              </a:lnSpc>
              <a:buFontTx/>
              <a:buNone/>
            </a:pPr>
            <a:endParaRPr lang="en-CA" sz="1800" dirty="0" smtClean="0"/>
          </a:p>
          <a:p>
            <a:pPr eaLnBrk="1" hangingPunct="1">
              <a:lnSpc>
                <a:spcPct val="90000"/>
              </a:lnSpc>
              <a:buFontTx/>
              <a:buNone/>
            </a:pPr>
            <a:r>
              <a:rPr lang="en-CA" sz="1400" dirty="0"/>
              <a:t>(Appalachia Educational Laboratory, 1999; Human Resources Canada, 2000; Hawkins 1995)</a:t>
            </a:r>
            <a:endParaRPr lang="en-US" sz="1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81000"/>
            <a:ext cx="7467600" cy="1630363"/>
          </a:xfrm>
        </p:spPr>
        <p:txBody>
          <a:bodyPr>
            <a:normAutofit/>
          </a:bodyPr>
          <a:lstStyle/>
          <a:p>
            <a:pPr eaLnBrk="1" hangingPunct="1"/>
            <a:r>
              <a:rPr lang="en-US" sz="3600" b="1" dirty="0"/>
              <a:t>Interventions Targeting Protective Factors:</a:t>
            </a:r>
            <a:r>
              <a:rPr lang="en-US" sz="3600" dirty="0" smtClean="0"/>
              <a:t> </a:t>
            </a:r>
            <a:r>
              <a:rPr lang="en-US" sz="3200" dirty="0" smtClean="0"/>
              <a:t>What </a:t>
            </a:r>
            <a:r>
              <a:rPr lang="en-US" sz="3200" dirty="0"/>
              <a:t>Has Worked to Help</a:t>
            </a:r>
            <a:r>
              <a:rPr lang="en-US" sz="3200" dirty="0" smtClean="0"/>
              <a:t>?</a:t>
            </a:r>
            <a:endParaRPr lang="en-US" sz="3200" dirty="0"/>
          </a:p>
        </p:txBody>
      </p:sp>
      <p:sp>
        <p:nvSpPr>
          <p:cNvPr id="15363" name="Rectangle 3"/>
          <p:cNvSpPr>
            <a:spLocks noGrp="1" noChangeArrowheads="1"/>
          </p:cNvSpPr>
          <p:nvPr>
            <p:ph type="body" idx="1"/>
          </p:nvPr>
        </p:nvSpPr>
        <p:spPr>
          <a:xfrm>
            <a:off x="457200" y="2133600"/>
            <a:ext cx="7620000" cy="4419600"/>
          </a:xfrm>
        </p:spPr>
        <p:txBody>
          <a:bodyPr/>
          <a:lstStyle/>
          <a:p>
            <a:pPr eaLnBrk="1" hangingPunct="1">
              <a:lnSpc>
                <a:spcPct val="90000"/>
              </a:lnSpc>
            </a:pPr>
            <a:r>
              <a:rPr lang="en-US" sz="2800" dirty="0"/>
              <a:t>School-to-work programs</a:t>
            </a:r>
          </a:p>
          <a:p>
            <a:pPr eaLnBrk="1" hangingPunct="1">
              <a:lnSpc>
                <a:spcPct val="90000"/>
              </a:lnSpc>
              <a:buFontTx/>
              <a:buNone/>
            </a:pPr>
            <a:endParaRPr lang="en-US" sz="2800" dirty="0"/>
          </a:p>
          <a:p>
            <a:pPr eaLnBrk="1" hangingPunct="1">
              <a:lnSpc>
                <a:spcPct val="90000"/>
              </a:lnSpc>
            </a:pPr>
            <a:r>
              <a:rPr lang="en-US" sz="2800" dirty="0"/>
              <a:t>Connection/ Mentor/ Positive Relationship</a:t>
            </a:r>
          </a:p>
          <a:p>
            <a:pPr eaLnBrk="1" hangingPunct="1">
              <a:lnSpc>
                <a:spcPct val="90000"/>
              </a:lnSpc>
            </a:pPr>
            <a:endParaRPr lang="en-US" sz="2800" dirty="0"/>
          </a:p>
          <a:p>
            <a:pPr eaLnBrk="1" hangingPunct="1">
              <a:lnSpc>
                <a:spcPct val="90000"/>
              </a:lnSpc>
            </a:pPr>
            <a:r>
              <a:rPr lang="en-US" sz="2800" dirty="0"/>
              <a:t>Life Skills and/or Social Skills Training</a:t>
            </a:r>
          </a:p>
          <a:p>
            <a:pPr eaLnBrk="1" hangingPunct="1">
              <a:lnSpc>
                <a:spcPct val="90000"/>
              </a:lnSpc>
            </a:pPr>
            <a:endParaRPr lang="en-US" sz="2800" dirty="0"/>
          </a:p>
          <a:p>
            <a:pPr eaLnBrk="1" hangingPunct="1">
              <a:lnSpc>
                <a:spcPct val="90000"/>
              </a:lnSpc>
            </a:pPr>
            <a:r>
              <a:rPr lang="en-US" sz="2800" dirty="0"/>
              <a:t>Focusing on the context versus the </a:t>
            </a:r>
            <a:r>
              <a:rPr lang="en-US" sz="2800" dirty="0" smtClean="0"/>
              <a:t>individual</a:t>
            </a:r>
            <a:br>
              <a:rPr lang="en-US" sz="2800" dirty="0" smtClean="0"/>
            </a:br>
            <a:endParaRPr lang="en-US" sz="2800" dirty="0" smtClean="0"/>
          </a:p>
          <a:p>
            <a:pPr eaLnBrk="1" hangingPunct="1">
              <a:lnSpc>
                <a:spcPct val="90000"/>
              </a:lnSpc>
            </a:pPr>
            <a:r>
              <a:rPr lang="en-US" sz="2800" dirty="0"/>
              <a:t>School attachment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304800"/>
            <a:ext cx="7620000" cy="838200"/>
          </a:xfrm>
        </p:spPr>
        <p:txBody>
          <a:bodyPr/>
          <a:lstStyle/>
          <a:p>
            <a:pPr eaLnBrk="1" hangingPunct="1"/>
            <a:r>
              <a:rPr lang="en-US" dirty="0"/>
              <a:t>School-to-Work</a:t>
            </a:r>
          </a:p>
        </p:txBody>
      </p:sp>
      <p:sp>
        <p:nvSpPr>
          <p:cNvPr id="16387" name="Rectangle 3"/>
          <p:cNvSpPr>
            <a:spLocks noGrp="1" noChangeArrowheads="1"/>
          </p:cNvSpPr>
          <p:nvPr>
            <p:ph type="body" idx="1"/>
          </p:nvPr>
        </p:nvSpPr>
        <p:spPr>
          <a:xfrm>
            <a:off x="381000" y="1219200"/>
            <a:ext cx="7620000" cy="5334000"/>
          </a:xfrm>
        </p:spPr>
        <p:txBody>
          <a:bodyPr/>
          <a:lstStyle/>
          <a:p>
            <a:pPr eaLnBrk="1" hangingPunct="1"/>
            <a:r>
              <a:rPr lang="en-US" sz="2000" dirty="0"/>
              <a:t>Paid job training</a:t>
            </a:r>
          </a:p>
          <a:p>
            <a:pPr eaLnBrk="1" hangingPunct="1"/>
            <a:r>
              <a:rPr lang="en-US" sz="2000" dirty="0"/>
              <a:t>Instruction in:</a:t>
            </a:r>
          </a:p>
          <a:p>
            <a:pPr eaLnBrk="1" hangingPunct="1">
              <a:buFontTx/>
              <a:buNone/>
            </a:pPr>
            <a:r>
              <a:rPr lang="en-US" sz="2000" dirty="0"/>
              <a:t>		- functional academics </a:t>
            </a:r>
          </a:p>
          <a:p>
            <a:pPr eaLnBrk="1" hangingPunct="1">
              <a:buFontTx/>
              <a:buNone/>
            </a:pPr>
            <a:r>
              <a:rPr lang="en-US" sz="2000" dirty="0"/>
              <a:t>		- vocational skills </a:t>
            </a:r>
          </a:p>
          <a:p>
            <a:pPr eaLnBrk="1" hangingPunct="1">
              <a:buFontTx/>
              <a:buNone/>
            </a:pPr>
            <a:r>
              <a:rPr lang="en-US" sz="2000" dirty="0"/>
              <a:t>		- community living skills</a:t>
            </a:r>
          </a:p>
          <a:p>
            <a:pPr eaLnBrk="1" hangingPunct="1">
              <a:buFontTx/>
              <a:buNone/>
            </a:pPr>
            <a:r>
              <a:rPr lang="en-US" sz="2000" dirty="0"/>
              <a:t>		- personal social skills</a:t>
            </a:r>
          </a:p>
          <a:p>
            <a:pPr eaLnBrk="1" hangingPunct="1">
              <a:buFontTx/>
              <a:buNone/>
            </a:pPr>
            <a:r>
              <a:rPr lang="en-US" sz="2000" dirty="0"/>
              <a:t>		- self-determination skills</a:t>
            </a:r>
          </a:p>
          <a:p>
            <a:pPr eaLnBrk="1" hangingPunct="1">
              <a:buFontTx/>
              <a:buNone/>
            </a:pPr>
            <a:r>
              <a:rPr lang="en-US" sz="2000" dirty="0"/>
              <a:t>		- transition planning</a:t>
            </a:r>
          </a:p>
          <a:p>
            <a:pPr eaLnBrk="1" hangingPunct="1"/>
            <a:r>
              <a:rPr lang="en-US" sz="2000" dirty="0"/>
              <a:t>Follow-up services if needed</a:t>
            </a:r>
          </a:p>
          <a:p>
            <a:pPr eaLnBrk="1" hangingPunct="1"/>
            <a:r>
              <a:rPr lang="en-US" sz="2000" dirty="0"/>
              <a:t>Collaboration between schools and adult agencies </a:t>
            </a:r>
          </a:p>
          <a:p>
            <a:pPr eaLnBrk="1" hangingPunct="1">
              <a:buFontTx/>
              <a:buNone/>
            </a:pPr>
            <a:r>
              <a:rPr lang="en-US" sz="2000" dirty="0"/>
              <a:t>		- community conveys pro-social values to children </a:t>
            </a:r>
          </a:p>
          <a:p>
            <a:pPr eaLnBrk="1" hangingPunct="1">
              <a:buFontTx/>
              <a:buNone/>
            </a:pPr>
            <a:r>
              <a:rPr lang="en-US" sz="2000" dirty="0"/>
              <a:t>		  by partnering with the school</a:t>
            </a:r>
            <a:endParaRPr lang="en-US" sz="2000" dirty="0" smtClean="0"/>
          </a:p>
          <a:p>
            <a:pPr eaLnBrk="1" hangingPunct="1">
              <a:buFontTx/>
              <a:buNone/>
            </a:pPr>
            <a:endParaRPr lang="en-US" sz="1600" dirty="0" smtClean="0"/>
          </a:p>
          <a:p>
            <a:pPr eaLnBrk="1" hangingPunct="1">
              <a:buFontTx/>
              <a:buNone/>
            </a:pPr>
            <a:r>
              <a:rPr lang="en-US" sz="1400" dirty="0"/>
              <a:t>(Benz, 2000; Appalachia Educational Laboratory 1999)</a:t>
            </a:r>
            <a:r>
              <a:rPr lang="en-US" sz="1600" dirty="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57200"/>
            <a:ext cx="7239000" cy="777875"/>
          </a:xfrm>
        </p:spPr>
        <p:txBody>
          <a:bodyPr/>
          <a:lstStyle/>
          <a:p>
            <a:pPr eaLnBrk="1" hangingPunct="1"/>
            <a:r>
              <a:rPr lang="en-US" dirty="0"/>
              <a:t>Building a Connection</a:t>
            </a:r>
          </a:p>
        </p:txBody>
      </p:sp>
      <p:sp>
        <p:nvSpPr>
          <p:cNvPr id="17411" name="Rectangle 3"/>
          <p:cNvSpPr>
            <a:spLocks noGrp="1" noChangeArrowheads="1"/>
          </p:cNvSpPr>
          <p:nvPr>
            <p:ph type="body" idx="1"/>
          </p:nvPr>
        </p:nvSpPr>
        <p:spPr>
          <a:xfrm>
            <a:off x="381000" y="1371600"/>
            <a:ext cx="7696200" cy="5486400"/>
          </a:xfrm>
        </p:spPr>
        <p:txBody>
          <a:bodyPr/>
          <a:lstStyle/>
          <a:p>
            <a:pPr eaLnBrk="1" hangingPunct="1">
              <a:lnSpc>
                <a:spcPct val="80000"/>
              </a:lnSpc>
            </a:pPr>
            <a:r>
              <a:rPr lang="en-CA" sz="2400" dirty="0"/>
              <a:t>Bonding with pro-social adult (does not have to be a family member)</a:t>
            </a:r>
          </a:p>
          <a:p>
            <a:pPr eaLnBrk="1" hangingPunct="1">
              <a:lnSpc>
                <a:spcPct val="80000"/>
              </a:lnSpc>
              <a:buFontTx/>
              <a:buNone/>
            </a:pPr>
            <a:endParaRPr lang="en-CA" sz="2400" dirty="0"/>
          </a:p>
          <a:p>
            <a:pPr eaLnBrk="1" hangingPunct="1">
              <a:lnSpc>
                <a:spcPct val="80000"/>
              </a:lnSpc>
            </a:pPr>
            <a:r>
              <a:rPr lang="en-CA" sz="2400" dirty="0"/>
              <a:t>Mentored youth (Big Brothers/Big Sisters - 8 cities in US)</a:t>
            </a:r>
          </a:p>
          <a:p>
            <a:pPr eaLnBrk="1" hangingPunct="1">
              <a:lnSpc>
                <a:spcPct val="80000"/>
              </a:lnSpc>
              <a:buFontTx/>
              <a:buNone/>
            </a:pPr>
            <a:r>
              <a:rPr lang="en-CA" sz="2400" dirty="0"/>
              <a:t>		- 46% less likely than controls to initiate drug use</a:t>
            </a:r>
          </a:p>
          <a:p>
            <a:pPr eaLnBrk="1" hangingPunct="1">
              <a:lnSpc>
                <a:spcPct val="80000"/>
              </a:lnSpc>
              <a:buFontTx/>
              <a:buNone/>
            </a:pPr>
            <a:r>
              <a:rPr lang="en-CA" sz="2400" dirty="0"/>
              <a:t>		- 27% less likely than controls to initiate alcohol</a:t>
            </a:r>
          </a:p>
          <a:p>
            <a:pPr eaLnBrk="1" hangingPunct="1">
              <a:lnSpc>
                <a:spcPct val="80000"/>
              </a:lnSpc>
              <a:buFontTx/>
              <a:buNone/>
            </a:pPr>
            <a:r>
              <a:rPr lang="en-CA" sz="2400" dirty="0"/>
              <a:t>		- almost one-third less likely than controls to hit 	  someone</a:t>
            </a:r>
          </a:p>
          <a:p>
            <a:pPr eaLnBrk="1" hangingPunct="1">
              <a:lnSpc>
                <a:spcPct val="80000"/>
              </a:lnSpc>
              <a:buFontTx/>
              <a:buNone/>
            </a:pPr>
            <a:r>
              <a:rPr lang="en-CA" sz="2400" dirty="0"/>
              <a:t>		- skipped almost half the number of days than 	  	  controlled group</a:t>
            </a:r>
          </a:p>
          <a:p>
            <a:pPr eaLnBrk="1" hangingPunct="1">
              <a:lnSpc>
                <a:spcPct val="80000"/>
              </a:lnSpc>
              <a:buFontTx/>
              <a:buNone/>
            </a:pPr>
            <a:r>
              <a:rPr lang="en-CA" sz="2400" dirty="0"/>
              <a:t>		- felt more competent about doing school work</a:t>
            </a:r>
          </a:p>
          <a:p>
            <a:pPr eaLnBrk="1" hangingPunct="1">
              <a:lnSpc>
                <a:spcPct val="80000"/>
              </a:lnSpc>
              <a:buFontTx/>
              <a:buNone/>
            </a:pPr>
            <a:r>
              <a:rPr lang="en-CA" sz="2400" dirty="0"/>
              <a:t>		- modest gains in grade point averages</a:t>
            </a:r>
          </a:p>
          <a:p>
            <a:pPr eaLnBrk="1" hangingPunct="1">
              <a:lnSpc>
                <a:spcPct val="80000"/>
              </a:lnSpc>
              <a:buFontTx/>
              <a:buNone/>
            </a:pPr>
            <a:r>
              <a:rPr lang="en-CA" sz="2400" dirty="0"/>
              <a:t>		- better relationships with parents than controls	</a:t>
            </a:r>
          </a:p>
          <a:p>
            <a:pPr eaLnBrk="1" hangingPunct="1">
              <a:lnSpc>
                <a:spcPct val="80000"/>
              </a:lnSpc>
              <a:buFontTx/>
              <a:buNone/>
            </a:pPr>
            <a:endParaRPr lang="en-CA" sz="1400" dirty="0"/>
          </a:p>
          <a:p>
            <a:pPr eaLnBrk="1" hangingPunct="1">
              <a:lnSpc>
                <a:spcPct val="80000"/>
              </a:lnSpc>
              <a:buFontTx/>
              <a:buNone/>
            </a:pPr>
            <a:r>
              <a:rPr lang="en-CA" sz="1400" dirty="0"/>
              <a:t>(Grossman and Garry, 1997)</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701675"/>
          </a:xfrm>
        </p:spPr>
        <p:txBody>
          <a:bodyPr/>
          <a:lstStyle/>
          <a:p>
            <a:r>
              <a:rPr lang="en-US" dirty="0" smtClean="0"/>
              <a:t>How did we Define Our Task?</a:t>
            </a:r>
            <a:endParaRPr lang="en-US" dirty="0"/>
          </a:p>
        </p:txBody>
      </p:sp>
      <p:sp>
        <p:nvSpPr>
          <p:cNvPr id="3" name="Content Placeholder 2"/>
          <p:cNvSpPr>
            <a:spLocks noGrp="1"/>
          </p:cNvSpPr>
          <p:nvPr>
            <p:ph idx="1"/>
          </p:nvPr>
        </p:nvSpPr>
        <p:spPr>
          <a:xfrm>
            <a:off x="381000" y="1219200"/>
            <a:ext cx="7239000" cy="5181600"/>
          </a:xfrm>
        </p:spPr>
        <p:txBody>
          <a:bodyPr/>
          <a:lstStyle/>
          <a:p>
            <a:r>
              <a:rPr lang="en-US" dirty="0" smtClean="0"/>
              <a:t>Who is our project about?</a:t>
            </a:r>
          </a:p>
          <a:p>
            <a:pPr lvl="2"/>
            <a:r>
              <a:rPr lang="en-US" dirty="0" smtClean="0"/>
              <a:t>Youth who have interacted with the juvenile justice system and have a history of academic difficulties</a:t>
            </a:r>
          </a:p>
          <a:p>
            <a:pPr lvl="2"/>
            <a:r>
              <a:rPr lang="en-US" dirty="0" smtClean="0"/>
              <a:t>Youth who are at risk for experiencing academic, social, emotional, and </a:t>
            </a:r>
            <a:r>
              <a:rPr lang="en-US" dirty="0" err="1" smtClean="0"/>
              <a:t>behavioural</a:t>
            </a:r>
            <a:r>
              <a:rPr lang="en-US" dirty="0" smtClean="0"/>
              <a:t> problems</a:t>
            </a:r>
          </a:p>
          <a:p>
            <a:pPr lvl="2">
              <a:buNone/>
            </a:pPr>
            <a:r>
              <a:rPr lang="en-US" sz="2800" dirty="0" smtClean="0">
                <a:solidFill>
                  <a:schemeClr val="accent2">
                    <a:lumMod val="75000"/>
                  </a:schemeClr>
                </a:solidFill>
              </a:rPr>
              <a:t>*</a:t>
            </a:r>
            <a:r>
              <a:rPr lang="en-US" dirty="0" smtClean="0"/>
              <a:t>  Youth with learning disabilities (LD)</a:t>
            </a:r>
          </a:p>
          <a:p>
            <a:r>
              <a:rPr lang="en-US" dirty="0" smtClean="0"/>
              <a:t>What do we want to know?</a:t>
            </a:r>
          </a:p>
          <a:p>
            <a:pPr lvl="2"/>
            <a:r>
              <a:rPr lang="en-US" dirty="0" smtClean="0"/>
              <a:t>Who are these kids? What are they like? What have they experienced?</a:t>
            </a:r>
          </a:p>
          <a:p>
            <a:pPr lvl="2"/>
            <a:r>
              <a:rPr lang="en-US" dirty="0" smtClean="0"/>
              <a:t>What risk and protective factors</a:t>
            </a:r>
            <a:r>
              <a:rPr lang="en-US" dirty="0" smtClean="0"/>
              <a:t> link learning </a:t>
            </a:r>
            <a:r>
              <a:rPr lang="en-US" dirty="0" smtClean="0"/>
              <a:t>difficulties </a:t>
            </a:r>
            <a:r>
              <a:rPr lang="en-US" dirty="0" smtClean="0"/>
              <a:t>and the likelihood of juvenile justice involvement?</a:t>
            </a:r>
            <a:endParaRPr lang="en-US" dirty="0" smtClean="0"/>
          </a:p>
          <a:p>
            <a:pPr lvl="2"/>
            <a:r>
              <a:rPr lang="en-US" dirty="0" smtClean="0"/>
              <a:t>Can we identify elements of programs—prevention and intervention—that have worked for these youth?</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Life and Social Skills</a:t>
            </a:r>
          </a:p>
        </p:txBody>
      </p:sp>
      <p:sp>
        <p:nvSpPr>
          <p:cNvPr id="18435" name="Rectangle 3"/>
          <p:cNvSpPr>
            <a:spLocks noGrp="1" noChangeArrowheads="1"/>
          </p:cNvSpPr>
          <p:nvPr>
            <p:ph type="body" idx="1"/>
          </p:nvPr>
        </p:nvSpPr>
        <p:spPr>
          <a:xfrm>
            <a:off x="457200" y="1600200"/>
            <a:ext cx="8382000" cy="5257800"/>
          </a:xfrm>
        </p:spPr>
        <p:txBody>
          <a:bodyPr/>
          <a:lstStyle/>
          <a:p>
            <a:pPr eaLnBrk="1" hangingPunct="1"/>
            <a:r>
              <a:rPr lang="en-CA"/>
              <a:t>teaching problem solving</a:t>
            </a:r>
          </a:p>
          <a:p>
            <a:pPr eaLnBrk="1" hangingPunct="1"/>
            <a:r>
              <a:rPr lang="en-CA"/>
              <a:t>teaching personal control</a:t>
            </a:r>
          </a:p>
          <a:p>
            <a:pPr eaLnBrk="1" hangingPunct="1"/>
            <a:r>
              <a:rPr lang="en-CA"/>
              <a:t>sense of purpose</a:t>
            </a:r>
          </a:p>
          <a:p>
            <a:pPr eaLnBrk="1" hangingPunct="1"/>
            <a:r>
              <a:rPr lang="en-CA"/>
              <a:t>building self-esteem</a:t>
            </a:r>
          </a:p>
          <a:p>
            <a:pPr eaLnBrk="1" hangingPunct="1"/>
            <a:r>
              <a:rPr lang="en-CA"/>
              <a:t>teaching socially acceptable behaviour, which increases attachment to society</a:t>
            </a:r>
          </a:p>
          <a:p>
            <a:pPr eaLnBrk="1" hangingPunct="1">
              <a:buFontTx/>
              <a:buNone/>
            </a:pPr>
            <a:endParaRPr lang="en-CA"/>
          </a:p>
          <a:p>
            <a:pPr eaLnBrk="1" hangingPunct="1">
              <a:buFontTx/>
              <a:buNone/>
            </a:pPr>
            <a:endParaRPr lang="en-CA"/>
          </a:p>
          <a:p>
            <a:pPr eaLnBrk="1" hangingPunct="1">
              <a:buFontTx/>
              <a:buNone/>
            </a:pPr>
            <a:r>
              <a:rPr lang="en-CA" sz="1400"/>
              <a:t>(Appalachia Educational Laboratory, 1999; Hawkins 1995)</a:t>
            </a:r>
            <a:endParaRPr lang="en-US" sz="14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04800"/>
            <a:ext cx="7239000" cy="625475"/>
          </a:xfrm>
        </p:spPr>
        <p:txBody>
          <a:bodyPr/>
          <a:lstStyle/>
          <a:p>
            <a:pPr eaLnBrk="1" hangingPunct="1"/>
            <a:r>
              <a:rPr lang="en-US" dirty="0"/>
              <a:t>Context vs. Individual</a:t>
            </a:r>
          </a:p>
        </p:txBody>
      </p:sp>
      <p:sp>
        <p:nvSpPr>
          <p:cNvPr id="19459" name="Rectangle 3"/>
          <p:cNvSpPr>
            <a:spLocks noGrp="1" noChangeArrowheads="1"/>
          </p:cNvSpPr>
          <p:nvPr>
            <p:ph type="body" idx="1"/>
          </p:nvPr>
        </p:nvSpPr>
        <p:spPr>
          <a:xfrm>
            <a:off x="228600" y="1066800"/>
            <a:ext cx="7772400" cy="5486400"/>
          </a:xfrm>
        </p:spPr>
        <p:txBody>
          <a:bodyPr/>
          <a:lstStyle/>
          <a:p>
            <a:pPr eaLnBrk="1" hangingPunct="1">
              <a:lnSpc>
                <a:spcPct val="80000"/>
              </a:lnSpc>
            </a:pPr>
            <a:r>
              <a:rPr lang="en-US" sz="2800" dirty="0"/>
              <a:t>Intervention that targets risk factors in several domains (individual child, the child’s family, the child’s peer group, the child’s </a:t>
            </a:r>
            <a:r>
              <a:rPr lang="en-US" sz="2800" dirty="0" err="1"/>
              <a:t>neighbourhood</a:t>
            </a:r>
            <a:r>
              <a:rPr lang="en-US" sz="2800" dirty="0"/>
              <a:t>, and the media) are most successful</a:t>
            </a:r>
          </a:p>
          <a:p>
            <a:pPr eaLnBrk="1" hangingPunct="1">
              <a:lnSpc>
                <a:spcPct val="80000"/>
              </a:lnSpc>
            </a:pPr>
            <a:r>
              <a:rPr lang="en-US" sz="2800" dirty="0" err="1"/>
              <a:t>Multisystemic</a:t>
            </a:r>
            <a:r>
              <a:rPr lang="en-US" sz="2800" dirty="0"/>
              <a:t> Treatment</a:t>
            </a:r>
          </a:p>
          <a:p>
            <a:pPr lvl="1" eaLnBrk="1" hangingPunct="1">
              <a:lnSpc>
                <a:spcPct val="80000"/>
              </a:lnSpc>
              <a:buFontTx/>
              <a:buNone/>
            </a:pPr>
            <a:r>
              <a:rPr lang="en-US" sz="2400" dirty="0"/>
              <a:t>	</a:t>
            </a:r>
            <a:r>
              <a:rPr lang="en-US" sz="2000" dirty="0"/>
              <a:t>- addresses multiple causes of antisocial </a:t>
            </a:r>
            <a:r>
              <a:rPr lang="en-US" sz="2000" dirty="0" err="1"/>
              <a:t>behaviour</a:t>
            </a:r>
            <a:endParaRPr lang="en-US" sz="2000" dirty="0"/>
          </a:p>
          <a:p>
            <a:pPr lvl="1" eaLnBrk="1" hangingPunct="1">
              <a:lnSpc>
                <a:spcPct val="80000"/>
              </a:lnSpc>
              <a:buFontTx/>
              <a:buNone/>
            </a:pPr>
            <a:r>
              <a:rPr lang="en-US" sz="2000" dirty="0"/>
              <a:t>	- addresses intrapersonal (cognitive) and systemic (family, peer, school) factors known to be associated with antisocial </a:t>
            </a:r>
            <a:r>
              <a:rPr lang="en-US" sz="2000" dirty="0" err="1"/>
              <a:t>behaviour</a:t>
            </a:r>
            <a:endParaRPr lang="en-US" sz="2000" dirty="0"/>
          </a:p>
          <a:p>
            <a:pPr lvl="1" eaLnBrk="1" hangingPunct="1">
              <a:lnSpc>
                <a:spcPct val="80000"/>
              </a:lnSpc>
              <a:buFontTx/>
              <a:buNone/>
            </a:pPr>
            <a:r>
              <a:rPr lang="en-US" sz="2000" dirty="0"/>
              <a:t>	- individualized and highly flexible</a:t>
            </a:r>
          </a:p>
          <a:p>
            <a:pPr lvl="1" eaLnBrk="1" hangingPunct="1">
              <a:lnSpc>
                <a:spcPct val="80000"/>
              </a:lnSpc>
              <a:buFontTx/>
              <a:buNone/>
            </a:pPr>
            <a:r>
              <a:rPr lang="en-US" sz="2000" dirty="0"/>
              <a:t>	- home-based services aimed to empower families</a:t>
            </a:r>
          </a:p>
          <a:p>
            <a:pPr lvl="1" eaLnBrk="1" hangingPunct="1">
              <a:lnSpc>
                <a:spcPct val="80000"/>
              </a:lnSpc>
              <a:buFontTx/>
              <a:buNone/>
            </a:pPr>
            <a:r>
              <a:rPr lang="en-US" sz="2000" dirty="0"/>
              <a:t>	- a Washington State study showed that between taxpayer and crime victim benefits combined it produced a net gain of $21, 863 per participant </a:t>
            </a:r>
            <a:r>
              <a:rPr lang="en-US" sz="1600" dirty="0"/>
              <a:t>(The Evergreen State College)</a:t>
            </a:r>
          </a:p>
          <a:p>
            <a:pPr lvl="1" eaLnBrk="1" hangingPunct="1">
              <a:lnSpc>
                <a:spcPct val="80000"/>
              </a:lnSpc>
              <a:buFontTx/>
              <a:buNone/>
            </a:pPr>
            <a:endParaRPr lang="en-US" sz="1400" dirty="0"/>
          </a:p>
          <a:p>
            <a:pPr lvl="1" eaLnBrk="1" hangingPunct="1">
              <a:lnSpc>
                <a:spcPct val="80000"/>
              </a:lnSpc>
              <a:buFontTx/>
              <a:buNone/>
            </a:pPr>
            <a:r>
              <a:rPr lang="en-US" sz="1400" dirty="0"/>
              <a:t>(</a:t>
            </a:r>
            <a:r>
              <a:rPr lang="en-US" sz="1400" dirty="0" err="1"/>
              <a:t>Wesserman</a:t>
            </a:r>
            <a:r>
              <a:rPr lang="en-US" sz="1400" dirty="0"/>
              <a:t> et al., 2003; </a:t>
            </a:r>
            <a:r>
              <a:rPr lang="en-US" sz="1400" dirty="0" err="1"/>
              <a:t>Bourdain</a:t>
            </a:r>
            <a:r>
              <a:rPr lang="en-US" sz="1400" dirty="0"/>
              <a:t> et al., 1995; </a:t>
            </a:r>
            <a:r>
              <a:rPr lang="en-US" sz="1400" dirty="0" err="1"/>
              <a:t>www.mstservices.com/index.php</a:t>
            </a:r>
            <a:r>
              <a:rPr lang="en-US" sz="1400" dirty="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609600"/>
            <a:ext cx="7239000" cy="701675"/>
          </a:xfrm>
        </p:spPr>
        <p:txBody>
          <a:bodyPr/>
          <a:lstStyle/>
          <a:p>
            <a:pPr eaLnBrk="1" hangingPunct="1"/>
            <a:r>
              <a:rPr lang="en-CA" dirty="0"/>
              <a:t>Schools</a:t>
            </a:r>
            <a:endParaRPr lang="en-US" dirty="0"/>
          </a:p>
        </p:txBody>
      </p:sp>
      <p:sp>
        <p:nvSpPr>
          <p:cNvPr id="20483" name="Rectangle 3"/>
          <p:cNvSpPr>
            <a:spLocks noGrp="1" noChangeArrowheads="1"/>
          </p:cNvSpPr>
          <p:nvPr>
            <p:ph type="body" idx="1"/>
          </p:nvPr>
        </p:nvSpPr>
        <p:spPr>
          <a:xfrm>
            <a:off x="381000" y="1600200"/>
            <a:ext cx="7620000" cy="5105400"/>
          </a:xfrm>
        </p:spPr>
        <p:txBody>
          <a:bodyPr/>
          <a:lstStyle/>
          <a:p>
            <a:pPr eaLnBrk="1" hangingPunct="1">
              <a:lnSpc>
                <a:spcPct val="80000"/>
              </a:lnSpc>
            </a:pPr>
            <a:r>
              <a:rPr lang="en-CA" dirty="0"/>
              <a:t>High expectation for all students</a:t>
            </a:r>
          </a:p>
          <a:p>
            <a:pPr eaLnBrk="1" hangingPunct="1">
              <a:lnSpc>
                <a:spcPct val="80000"/>
              </a:lnSpc>
            </a:pPr>
            <a:r>
              <a:rPr lang="en-CA" dirty="0"/>
              <a:t>Support for all students</a:t>
            </a:r>
          </a:p>
          <a:p>
            <a:pPr eaLnBrk="1" hangingPunct="1">
              <a:lnSpc>
                <a:spcPct val="80000"/>
              </a:lnSpc>
            </a:pPr>
            <a:r>
              <a:rPr lang="en-CA" dirty="0"/>
              <a:t>Intensive support available for all students</a:t>
            </a:r>
          </a:p>
          <a:p>
            <a:pPr eaLnBrk="1" hangingPunct="1">
              <a:lnSpc>
                <a:spcPct val="80000"/>
              </a:lnSpc>
            </a:pPr>
            <a:r>
              <a:rPr lang="en-CA" dirty="0"/>
              <a:t>Connection to teachers</a:t>
            </a:r>
          </a:p>
          <a:p>
            <a:pPr eaLnBrk="1" hangingPunct="1">
              <a:lnSpc>
                <a:spcPct val="80000"/>
              </a:lnSpc>
            </a:pPr>
            <a:r>
              <a:rPr lang="en-CA" dirty="0"/>
              <a:t>Availability and variety of after school programs</a:t>
            </a:r>
          </a:p>
          <a:p>
            <a:pPr eaLnBrk="1" hangingPunct="1">
              <a:lnSpc>
                <a:spcPct val="80000"/>
              </a:lnSpc>
            </a:pPr>
            <a:r>
              <a:rPr lang="en-CA" dirty="0"/>
              <a:t>Value different learning styles</a:t>
            </a:r>
          </a:p>
          <a:p>
            <a:pPr eaLnBrk="1" hangingPunct="1">
              <a:lnSpc>
                <a:spcPct val="80000"/>
              </a:lnSpc>
              <a:buFontTx/>
              <a:buNone/>
            </a:pPr>
            <a:endParaRPr lang="en-CA" dirty="0"/>
          </a:p>
          <a:p>
            <a:pPr eaLnBrk="1" hangingPunct="1">
              <a:lnSpc>
                <a:spcPct val="80000"/>
              </a:lnSpc>
              <a:buFontTx/>
              <a:buNone/>
            </a:pPr>
            <a:endParaRPr lang="en-CA" sz="2000" dirty="0"/>
          </a:p>
          <a:p>
            <a:pPr eaLnBrk="1" hangingPunct="1">
              <a:lnSpc>
                <a:spcPct val="80000"/>
              </a:lnSpc>
              <a:buFontTx/>
              <a:buNone/>
            </a:pPr>
            <a:endParaRPr lang="en-CA" sz="2000" dirty="0"/>
          </a:p>
          <a:p>
            <a:pPr eaLnBrk="1" hangingPunct="1">
              <a:lnSpc>
                <a:spcPct val="80000"/>
              </a:lnSpc>
              <a:buFontTx/>
              <a:buNone/>
            </a:pPr>
            <a:endParaRPr lang="en-CA" sz="2000" dirty="0"/>
          </a:p>
          <a:p>
            <a:pPr eaLnBrk="1" hangingPunct="1">
              <a:lnSpc>
                <a:spcPct val="80000"/>
              </a:lnSpc>
              <a:buFontTx/>
              <a:buNone/>
            </a:pPr>
            <a:r>
              <a:rPr lang="en-CA" sz="1400" dirty="0"/>
              <a:t>(Appalachia Educational Laboratory 1999; Human Resources Canada, 2000; National Crime Prevention Canada, 1996)</a:t>
            </a:r>
          </a:p>
          <a:p>
            <a:pPr eaLnBrk="1" hangingPunct="1">
              <a:lnSpc>
                <a:spcPct val="80000"/>
              </a:lnSpc>
            </a:pPr>
            <a:endParaRPr lang="en-U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3400" y="457200"/>
            <a:ext cx="7239000" cy="625475"/>
          </a:xfrm>
        </p:spPr>
        <p:txBody>
          <a:bodyPr>
            <a:normAutofit fontScale="90000"/>
          </a:bodyPr>
          <a:lstStyle/>
          <a:p>
            <a:pPr eaLnBrk="1" hangingPunct="1"/>
            <a:r>
              <a:rPr lang="en-CA" dirty="0"/>
              <a:t>Cost… Can We Afford Not To??</a:t>
            </a:r>
            <a:endParaRPr lang="en-US" dirty="0"/>
          </a:p>
        </p:txBody>
      </p:sp>
      <p:sp>
        <p:nvSpPr>
          <p:cNvPr id="21507" name="Rectangle 3"/>
          <p:cNvSpPr>
            <a:spLocks noGrp="1" noChangeArrowheads="1"/>
          </p:cNvSpPr>
          <p:nvPr>
            <p:ph type="body" idx="1"/>
          </p:nvPr>
        </p:nvSpPr>
        <p:spPr>
          <a:xfrm>
            <a:off x="457200" y="1219200"/>
            <a:ext cx="7543800" cy="5486400"/>
          </a:xfrm>
        </p:spPr>
        <p:txBody>
          <a:bodyPr/>
          <a:lstStyle/>
          <a:p>
            <a:pPr eaLnBrk="1" hangingPunct="1"/>
            <a:r>
              <a:rPr lang="en-US" sz="2000" dirty="0"/>
              <a:t>According to the 1994 Canadian Tax Foundation, Crime is consuming more of our financial resources than the government of Canada commits to old age pensions ($15.8 billion), The Child Tax Credit ($5 billion), Canada Assistance Plan ($7.4 billion), child care ($5.5 billion) combined and twice as much as the Unemployment Insurance Program ($18.1 billion)</a:t>
            </a:r>
          </a:p>
          <a:p>
            <a:pPr eaLnBrk="1" hangingPunct="1"/>
            <a:r>
              <a:rPr lang="en-US" sz="2000" dirty="0"/>
              <a:t>Canada spends more on incarcerating one person for one year than it would cost to support a person through four years of a university education</a:t>
            </a:r>
          </a:p>
          <a:p>
            <a:pPr eaLnBrk="1" hangingPunct="1"/>
            <a:r>
              <a:rPr lang="en-US" sz="2000" dirty="0"/>
              <a:t>It costs up to 20,000 per year for each youth under community supervision and $215,000 per year for incarceration</a:t>
            </a:r>
          </a:p>
          <a:p>
            <a:pPr eaLnBrk="1" hangingPunct="1"/>
            <a:r>
              <a:rPr lang="en-US" sz="2000" dirty="0"/>
              <a:t>U.S. long term evaluation shows that for every $1 you invest in quality preschool and child care, $7 is saved in future welfare, policing, social services and prisons</a:t>
            </a:r>
            <a:r>
              <a:rPr lang="en-US" sz="2000" dirty="0" smtClean="0"/>
              <a:t> </a:t>
            </a:r>
            <a:endParaRPr lang="en-US" sz="1600" dirty="0" smtClean="0"/>
          </a:p>
          <a:p>
            <a:pPr eaLnBrk="1" hangingPunct="1">
              <a:buFontTx/>
              <a:buNone/>
            </a:pPr>
            <a:r>
              <a:rPr lang="en-US" sz="1400" dirty="0"/>
              <a:t>(National Crime Prevention Canada 1996, Youth Justice Report 2009)</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487362"/>
          </a:xfrm>
        </p:spPr>
        <p:txBody>
          <a:bodyPr>
            <a:normAutofit fontScale="90000"/>
          </a:bodyPr>
          <a:lstStyle/>
          <a:p>
            <a:r>
              <a:rPr lang="en-CA"/>
              <a:t>References</a:t>
            </a:r>
          </a:p>
        </p:txBody>
      </p:sp>
      <p:sp>
        <p:nvSpPr>
          <p:cNvPr id="23555" name="Content Placeholder 2"/>
          <p:cNvSpPr>
            <a:spLocks noGrp="1"/>
          </p:cNvSpPr>
          <p:nvPr>
            <p:ph idx="1"/>
          </p:nvPr>
        </p:nvSpPr>
        <p:spPr>
          <a:xfrm>
            <a:off x="457200" y="914400"/>
            <a:ext cx="7620000" cy="5638800"/>
          </a:xfrm>
        </p:spPr>
        <p:txBody>
          <a:bodyPr/>
          <a:lstStyle/>
          <a:p>
            <a:r>
              <a:rPr lang="en-US" sz="1200" dirty="0"/>
              <a:t>Human Resources and Skills Development Canada. (2000, January). </a:t>
            </a:r>
            <a:r>
              <a:rPr lang="en-US" sz="1200" i="1" dirty="0"/>
              <a:t>Early </a:t>
            </a:r>
            <a:r>
              <a:rPr lang="en-US" sz="1200" i="1" dirty="0" err="1"/>
              <a:t>Offending::Understanding</a:t>
            </a:r>
            <a:r>
              <a:rPr lang="en-US" sz="1200" i="1" dirty="0"/>
              <a:t> the Risk and Protective Factors of </a:t>
            </a:r>
            <a:r>
              <a:rPr lang="en-US" sz="1200" dirty="0"/>
              <a:t>Public Safety Canada. National Crime Prevention Centre. (2008). </a:t>
            </a:r>
            <a:r>
              <a:rPr lang="en-US" sz="1200" i="1" dirty="0"/>
              <a:t>Programs for Preventing and Reducing Juvenile Crime in a Family Environment.</a:t>
            </a:r>
            <a:r>
              <a:rPr lang="en-US" sz="1200" dirty="0"/>
              <a:t> Public Safety Canada.</a:t>
            </a:r>
            <a:endParaRPr lang="en-CA" sz="1200" dirty="0"/>
          </a:p>
          <a:p>
            <a:r>
              <a:rPr lang="en-US" sz="1200" i="1" dirty="0"/>
              <a:t>Delinquency</a:t>
            </a:r>
            <a:r>
              <a:rPr lang="en-US" sz="1200" dirty="0"/>
              <a:t>. Retrieved March 7, 2009, from Human Resources and Skills Development Canada: </a:t>
            </a:r>
            <a:r>
              <a:rPr lang="en-US" sz="1200" dirty="0" err="1"/>
              <a:t>www.hrsdc.gc.ca</a:t>
            </a:r>
            <a:endParaRPr lang="en-CA" sz="1200" dirty="0"/>
          </a:p>
          <a:p>
            <a:r>
              <a:rPr lang="en-US" sz="1100" dirty="0"/>
              <a:t>National Crime Prevention Council Canada. (1996, March). </a:t>
            </a:r>
            <a:r>
              <a:rPr lang="en-US" sz="1100" i="1" dirty="0"/>
              <a:t>Public Health Agency of Canada</a:t>
            </a:r>
            <a:r>
              <a:rPr lang="en-US" sz="1100" dirty="0"/>
              <a:t>. Retrieved march 7, 2009, from Safety and Savings: Crime Prevention Through Social Development: http://</a:t>
            </a:r>
            <a:r>
              <a:rPr lang="en-US" sz="1100" dirty="0" err="1"/>
              <a:t>www.phac.gc.ca</a:t>
            </a:r>
            <a:endParaRPr lang="en-CA" sz="1100" dirty="0"/>
          </a:p>
          <a:p>
            <a:r>
              <a:rPr lang="en-US" sz="1100" dirty="0"/>
              <a:t>National Crime Prevention Council Canada: Economic Analysis Committee. (1996, march). </a:t>
            </a:r>
            <a:r>
              <a:rPr lang="en-US" sz="1100" i="1" dirty="0"/>
              <a:t>Safety and Savings: Crime Prevention Through Social Development</a:t>
            </a:r>
            <a:r>
              <a:rPr lang="en-US" sz="1100" dirty="0"/>
              <a:t>. Retrieved march 7, 2009, from Public Health Agency of Canada: </a:t>
            </a:r>
            <a:r>
              <a:rPr lang="en-US" sz="1100" dirty="0" err="1"/>
              <a:t>http://www.phac-aspc.gc.ca</a:t>
            </a:r>
            <a:endParaRPr lang="en-CA" sz="1100" dirty="0"/>
          </a:p>
          <a:p>
            <a:r>
              <a:rPr lang="en-US" sz="1100" dirty="0"/>
              <a:t>Public Safety Canada. (2008, September). </a:t>
            </a:r>
            <a:r>
              <a:rPr lang="en-US" sz="1100" i="1" dirty="0"/>
              <a:t>Programs for Preventing and Reducing Juvenile Crime in a Family Environment</a:t>
            </a:r>
            <a:r>
              <a:rPr lang="en-US" sz="1100" dirty="0"/>
              <a:t>. Retrieved March 7, 2009, from Public Safety Canada. National Crime Prevention Centre: </a:t>
            </a:r>
            <a:r>
              <a:rPr lang="en-US" sz="1100" dirty="0" err="1"/>
              <a:t>http://www.dsp-psd.pwgsc.gc.ca</a:t>
            </a:r>
            <a:endParaRPr lang="en-CA" sz="1100" dirty="0"/>
          </a:p>
          <a:p>
            <a:r>
              <a:rPr lang="en-US" sz="1100" dirty="0"/>
              <a:t>Washington State Institute for Public Policy. (1998). </a:t>
            </a:r>
            <a:r>
              <a:rPr lang="en-US" sz="1100" i="1" dirty="0"/>
              <a:t>Watching the Bottom Line: Cost-Effective Interventions for Reducing Crime in Washington.</a:t>
            </a:r>
            <a:r>
              <a:rPr lang="en-US" sz="1100" dirty="0"/>
              <a:t> Olympia, WA: Evergreen State College.</a:t>
            </a:r>
            <a:endParaRPr lang="en-CA" sz="1100" dirty="0"/>
          </a:p>
          <a:p>
            <a:r>
              <a:rPr lang="en-US" sz="1100" dirty="0"/>
              <a:t>Appalachia Educational Laboratory. (1999). </a:t>
            </a:r>
            <a:r>
              <a:rPr lang="en-US" sz="1100" i="1" dirty="0"/>
              <a:t>Preventing Antisocial </a:t>
            </a:r>
            <a:r>
              <a:rPr lang="en-US" sz="1100" i="1" dirty="0" err="1"/>
              <a:t>Behaviour</a:t>
            </a:r>
            <a:r>
              <a:rPr lang="en-US" sz="1100" i="1" dirty="0"/>
              <a:t> in Disabled and At-Risk</a:t>
            </a:r>
            <a:r>
              <a:rPr lang="en-US" sz="1100" dirty="0"/>
              <a:t>. Retrieved February 24, 2009, from LD Online: http://</a:t>
            </a:r>
            <a:r>
              <a:rPr lang="en-US" sz="1100" dirty="0" err="1"/>
              <a:t>www.ldonline.org</a:t>
            </a:r>
            <a:endParaRPr lang="en-CA" sz="1100" dirty="0"/>
          </a:p>
          <a:p>
            <a:r>
              <a:rPr lang="en-US" sz="1100" dirty="0"/>
              <a:t>Arthur, M. W., Hawkins, J. D., Pollard, J. A., Catalano, R. F., &amp; </a:t>
            </a:r>
            <a:r>
              <a:rPr lang="en-US" sz="1100" dirty="0" err="1"/>
              <a:t>Baglioni</a:t>
            </a:r>
            <a:r>
              <a:rPr lang="en-US" sz="1100" dirty="0"/>
              <a:t>, A. (2002). Measuring Risk and Protective Factors For Substance, Delinquency, and Other Adolescent Problem </a:t>
            </a:r>
            <a:r>
              <a:rPr lang="en-US" sz="1100" dirty="0" err="1"/>
              <a:t>Behaviours</a:t>
            </a:r>
            <a:r>
              <a:rPr lang="en-US" sz="1100" dirty="0"/>
              <a:t>. </a:t>
            </a:r>
            <a:r>
              <a:rPr lang="en-US" sz="1100" i="1" dirty="0"/>
              <a:t>Evaluation Review, 36(6)</a:t>
            </a:r>
            <a:r>
              <a:rPr lang="en-US" sz="1100" dirty="0"/>
              <a:t> , 575-601.</a:t>
            </a:r>
            <a:endParaRPr lang="en-CA" sz="1100" dirty="0"/>
          </a:p>
          <a:p>
            <a:r>
              <a:rPr lang="en-US" sz="1100" dirty="0"/>
              <a:t>Benz, M. R., Lindstrom, L., &amp; </a:t>
            </a:r>
            <a:r>
              <a:rPr lang="en-US" sz="1100" dirty="0" err="1"/>
              <a:t>Yovanoff</a:t>
            </a:r>
            <a:r>
              <a:rPr lang="en-US" sz="1100" dirty="0"/>
              <a:t>, P. (2000). Improving Graduation and Employment Outcomes of Students with Disabilities: Predictive Factors and Student Perspectives. </a:t>
            </a:r>
            <a:r>
              <a:rPr lang="en-US" sz="1100" i="1" dirty="0"/>
              <a:t>Exceptional Children, 66(4)</a:t>
            </a:r>
            <a:r>
              <a:rPr lang="en-US" sz="1100" dirty="0"/>
              <a:t> , 509-529.</a:t>
            </a:r>
            <a:endParaRPr lang="en-CA" sz="1100" dirty="0"/>
          </a:p>
          <a:p>
            <a:r>
              <a:rPr lang="en-US" sz="1100" dirty="0" err="1"/>
              <a:t>Borduin</a:t>
            </a:r>
            <a:r>
              <a:rPr lang="en-US" sz="1100" dirty="0"/>
              <a:t>, C. M., Mann, B. J., Cone, L. T., </a:t>
            </a:r>
            <a:r>
              <a:rPr lang="en-US" sz="1100" dirty="0" err="1"/>
              <a:t>Henggler</a:t>
            </a:r>
            <a:r>
              <a:rPr lang="en-US" sz="1100" dirty="0"/>
              <a:t>, S. W., </a:t>
            </a:r>
            <a:r>
              <a:rPr lang="en-US" sz="1100" dirty="0" err="1"/>
              <a:t>Fucci</a:t>
            </a:r>
            <a:r>
              <a:rPr lang="en-US" sz="1100" dirty="0"/>
              <a:t>, B. R., </a:t>
            </a:r>
            <a:r>
              <a:rPr lang="en-US" sz="1100" dirty="0" err="1"/>
              <a:t>Blaske</a:t>
            </a:r>
            <a:r>
              <a:rPr lang="en-US" sz="1100" dirty="0"/>
              <a:t>, D. M., et al. (1995). </a:t>
            </a:r>
            <a:r>
              <a:rPr lang="en-US" sz="1100" dirty="0" err="1"/>
              <a:t>Multisystemic</a:t>
            </a:r>
            <a:r>
              <a:rPr lang="en-US" sz="1100" dirty="0"/>
              <a:t> Treatment of Serious Juvenile Offenders: Long-Term Prevention of Criminality and Violence. </a:t>
            </a:r>
            <a:r>
              <a:rPr lang="en-US" sz="1100" i="1" dirty="0"/>
              <a:t>Journal of Consulting and Clinical Psychology, 63(4)</a:t>
            </a:r>
            <a:r>
              <a:rPr lang="en-US" sz="1100" dirty="0"/>
              <a:t> , 569-578.</a:t>
            </a:r>
            <a:endParaRPr lang="en-CA" sz="1100" dirty="0"/>
          </a:p>
          <a:p>
            <a:r>
              <a:rPr lang="en-US" sz="1100" dirty="0" err="1"/>
              <a:t>Frengut</a:t>
            </a:r>
            <a:r>
              <a:rPr lang="en-US" sz="1100" dirty="0"/>
              <a:t>, R. (2003). </a:t>
            </a:r>
            <a:r>
              <a:rPr lang="en-US" sz="1100" i="1" dirty="0"/>
              <a:t>Social Acceptance of Students with Learning Disabilities</a:t>
            </a:r>
            <a:r>
              <a:rPr lang="en-US" sz="1100" dirty="0"/>
              <a:t>. Retrieved March 15, 2009, from Learning Disabilities Association of America: http://</a:t>
            </a:r>
            <a:r>
              <a:rPr lang="en-US" sz="1100" dirty="0" err="1"/>
              <a:t>www.ldanatl.org</a:t>
            </a:r>
            <a:r>
              <a:rPr lang="en-US" sz="1100" dirty="0" smtClean="0"/>
              <a:t>/</a:t>
            </a:r>
            <a:endParaRPr lang="en-CA"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Content Placeholder 2"/>
          <p:cNvSpPr>
            <a:spLocks noGrp="1"/>
          </p:cNvSpPr>
          <p:nvPr>
            <p:ph idx="4294967295"/>
          </p:nvPr>
        </p:nvSpPr>
        <p:spPr>
          <a:xfrm>
            <a:off x="304800" y="609600"/>
            <a:ext cx="7772400" cy="5257800"/>
          </a:xfrm>
        </p:spPr>
        <p:txBody>
          <a:bodyPr/>
          <a:lstStyle/>
          <a:p>
            <a:r>
              <a:rPr lang="en-US" sz="1100" dirty="0" smtClean="0"/>
              <a:t>Grossman, J. B., &amp; Garry, E. M. (1997, April). Mentoring-A Proven Delinquency Prevention Strategy. </a:t>
            </a:r>
            <a:r>
              <a:rPr lang="en-US" sz="1100" i="1" dirty="0" smtClean="0"/>
              <a:t>Office of Juvenile and Delinquency Prevention: Juvenile Justice Bulletin</a:t>
            </a:r>
            <a:r>
              <a:rPr lang="en-US" sz="1100" dirty="0" smtClean="0"/>
              <a:t> , pp. 1-7.</a:t>
            </a:r>
            <a:endParaRPr lang="en-CA" sz="1100" dirty="0" smtClean="0"/>
          </a:p>
          <a:p>
            <a:r>
              <a:rPr lang="en-US" sz="1100" dirty="0" smtClean="0"/>
              <a:t>Hawkins, D. J. (1995). Controlling Crime Before It Happens: Risk-Focused Prevention. </a:t>
            </a:r>
            <a:r>
              <a:rPr lang="en-US" sz="1100" i="1" dirty="0" smtClean="0"/>
              <a:t>National Institute of Justice Journal</a:t>
            </a:r>
            <a:r>
              <a:rPr lang="en-US" sz="1100" dirty="0" smtClean="0"/>
              <a:t> , 10-18.</a:t>
            </a:r>
            <a:endParaRPr lang="en-CA" sz="1100" dirty="0" smtClean="0"/>
          </a:p>
          <a:p>
            <a:r>
              <a:rPr lang="en-US" sz="1100" dirty="0" smtClean="0"/>
              <a:t>Hawkins</a:t>
            </a:r>
            <a:r>
              <a:rPr lang="en-US" sz="1100" dirty="0"/>
              <a:t>, D. J. (1995). Controlling Crime Before It Happens: Risk-Focused Prevention. </a:t>
            </a:r>
            <a:r>
              <a:rPr lang="en-US" sz="1100" i="1" dirty="0"/>
              <a:t>National Institute of Justice Journal</a:t>
            </a:r>
            <a:r>
              <a:rPr lang="en-US" sz="1100" dirty="0"/>
              <a:t> , 10-18.</a:t>
            </a:r>
            <a:endParaRPr lang="en-CA" sz="1100" dirty="0"/>
          </a:p>
          <a:p>
            <a:r>
              <a:rPr lang="en-US" sz="1100" dirty="0"/>
              <a:t>Hawkins, D. J., </a:t>
            </a:r>
            <a:r>
              <a:rPr lang="en-US" sz="1100" dirty="0" err="1"/>
              <a:t>Herrenkohl</a:t>
            </a:r>
            <a:r>
              <a:rPr lang="en-US" sz="1100" dirty="0"/>
              <a:t>, T. I., Farrington, D. P., Brewer, D., Catalano, R. F., </a:t>
            </a:r>
            <a:r>
              <a:rPr lang="en-US" sz="1100" dirty="0" err="1"/>
              <a:t>Harachi</a:t>
            </a:r>
            <a:r>
              <a:rPr lang="en-US" sz="1100" dirty="0"/>
              <a:t>, T. W., et al. (2000, April). Predictors of Youth Violence. </a:t>
            </a:r>
            <a:r>
              <a:rPr lang="en-US" sz="1100" i="1" dirty="0"/>
              <a:t>Office of Juvenile Justice and Delinquency Prevention: Juvenile Justice Bulletin</a:t>
            </a:r>
            <a:r>
              <a:rPr lang="en-US" sz="1100" dirty="0"/>
              <a:t> , pp. 1-11.</a:t>
            </a:r>
            <a:endParaRPr lang="en-CA" sz="1100" dirty="0"/>
          </a:p>
          <a:p>
            <a:r>
              <a:rPr lang="en-US" sz="1100" dirty="0"/>
              <a:t>McNamara, J. K., Willoughby, T., Chalmers, H., &amp; YLC-CURA. (2005). Psychosocial Status of Adolescents with Learning Disabilities With and Without </a:t>
            </a:r>
            <a:r>
              <a:rPr lang="en-US" sz="1100" dirty="0" err="1"/>
              <a:t>Comorbid</a:t>
            </a:r>
            <a:r>
              <a:rPr lang="en-US" sz="1100" dirty="0"/>
              <a:t> Attention Deficit Hyperactivity Disorder. </a:t>
            </a:r>
            <a:r>
              <a:rPr lang="en-US" sz="1100" i="1" dirty="0"/>
              <a:t>Learning Disabilities Research and Practice</a:t>
            </a:r>
            <a:r>
              <a:rPr lang="en-US" sz="1100" dirty="0"/>
              <a:t> , 234-244.</a:t>
            </a:r>
            <a:endParaRPr lang="en-CA" sz="1100" dirty="0"/>
          </a:p>
          <a:p>
            <a:r>
              <a:rPr lang="en-US" sz="1100" dirty="0" err="1"/>
              <a:t>Motiuk</a:t>
            </a:r>
            <a:r>
              <a:rPr lang="en-US" sz="1100" dirty="0"/>
              <a:t>, L., </a:t>
            </a:r>
            <a:r>
              <a:rPr lang="en-US" sz="1100" dirty="0" err="1"/>
              <a:t>Cousineau</a:t>
            </a:r>
            <a:r>
              <a:rPr lang="en-US" sz="1100" dirty="0"/>
              <a:t>, C., &amp; </a:t>
            </a:r>
            <a:r>
              <a:rPr lang="en-US" sz="1100" dirty="0" err="1"/>
              <a:t>Gileno</a:t>
            </a:r>
            <a:r>
              <a:rPr lang="en-US" sz="1100" dirty="0"/>
              <a:t>, J. (2005, April). </a:t>
            </a:r>
            <a:r>
              <a:rPr lang="en-US" sz="1100" i="1" dirty="0"/>
              <a:t>The Safe Return of Offenders to the Community Statistical Overview April 2005</a:t>
            </a:r>
            <a:r>
              <a:rPr lang="en-US" sz="1100" dirty="0"/>
              <a:t>. Retrieved March 15, 2009, from Correctional Services Canada: </a:t>
            </a:r>
            <a:r>
              <a:rPr lang="en-US" sz="1100" dirty="0" err="1"/>
              <a:t>Http://www.csc-scc.gc.ca</a:t>
            </a:r>
            <a:endParaRPr lang="en-CA" sz="1100" dirty="0"/>
          </a:p>
          <a:p>
            <a:r>
              <a:rPr lang="en-US" sz="1100" dirty="0"/>
              <a:t>MST Services. (2007). </a:t>
            </a:r>
            <a:r>
              <a:rPr lang="en-US" sz="1100" i="1" dirty="0" err="1"/>
              <a:t>Multisystemic</a:t>
            </a:r>
            <a:r>
              <a:rPr lang="en-US" sz="1100" i="1" dirty="0"/>
              <a:t> Therapy-MST</a:t>
            </a:r>
            <a:r>
              <a:rPr lang="en-US" sz="1100" dirty="0"/>
              <a:t>. Retrieved March 29, 2008, from MST Services: http://</a:t>
            </a:r>
            <a:r>
              <a:rPr lang="en-US" sz="1100" dirty="0" err="1"/>
              <a:t>www.mstservices.com/index.php</a:t>
            </a:r>
            <a:endParaRPr lang="en-CA" sz="1100" dirty="0"/>
          </a:p>
          <a:p>
            <a:r>
              <a:rPr lang="en-US" sz="1100" dirty="0"/>
              <a:t>Patterson, G. R., </a:t>
            </a:r>
            <a:r>
              <a:rPr lang="en-US" sz="1100" dirty="0" err="1"/>
              <a:t>Debaryshe</a:t>
            </a:r>
            <a:r>
              <a:rPr lang="en-US" sz="1100" dirty="0"/>
              <a:t>, B., &amp; Ramsey, E. (1990). A Developmental Perspective on Antisocial </a:t>
            </a:r>
            <a:r>
              <a:rPr lang="en-US" sz="1100" dirty="0" err="1"/>
              <a:t>Behaviour</a:t>
            </a:r>
            <a:r>
              <a:rPr lang="en-US" sz="1100" dirty="0"/>
              <a:t>. </a:t>
            </a:r>
            <a:r>
              <a:rPr lang="en-US" sz="1100" i="1" dirty="0"/>
              <a:t>American Psychologist</a:t>
            </a:r>
            <a:r>
              <a:rPr lang="en-US" sz="1100" dirty="0"/>
              <a:t> , 329-335.</a:t>
            </a:r>
            <a:endParaRPr lang="en-CA" sz="1100" dirty="0"/>
          </a:p>
          <a:p>
            <a:r>
              <a:rPr lang="en-US" sz="1100" dirty="0" err="1"/>
              <a:t>Raskind</a:t>
            </a:r>
            <a:r>
              <a:rPr lang="en-US" sz="1100" dirty="0"/>
              <a:t>, M. (2005, August). </a:t>
            </a:r>
            <a:r>
              <a:rPr lang="en-US" sz="1100" i="1" dirty="0"/>
              <a:t>Research Trends: Is There a Link Between LD and Juvenile Delinquency?</a:t>
            </a:r>
            <a:r>
              <a:rPr lang="en-US" sz="1100" dirty="0"/>
              <a:t> Retrieved March 15, 2009, from Great Schools: http:www.greatschools.net/cgi-bin/showarticle/2997</a:t>
            </a:r>
            <a:endParaRPr lang="en-CA" sz="1100" dirty="0"/>
          </a:p>
          <a:p>
            <a:r>
              <a:rPr lang="en-US" sz="1100" dirty="0"/>
              <a:t>Richardson, W. (2005). </a:t>
            </a:r>
            <a:r>
              <a:rPr lang="en-US" sz="1100" i="1" dirty="0"/>
              <a:t>Voices From the Margins.</a:t>
            </a:r>
            <a:r>
              <a:rPr lang="en-US" sz="1100" dirty="0"/>
              <a:t> Retrieved March 15, 2009, from </a:t>
            </a:r>
            <a:r>
              <a:rPr lang="en-US" sz="1100" dirty="0" err="1"/>
              <a:t>http://www.nipissingu.ca/education/warnier/wrhome/LDDelinquency.doc</a:t>
            </a:r>
            <a:endParaRPr lang="en-CA" sz="1100" dirty="0"/>
          </a:p>
          <a:p>
            <a:r>
              <a:rPr lang="en-US" sz="1100" dirty="0"/>
              <a:t>Sprague, J., &amp; Walker, H. (2000). Early Identification and Intervention for Youth with Antisocial and Violent </a:t>
            </a:r>
            <a:r>
              <a:rPr lang="en-US" sz="1100" dirty="0" err="1"/>
              <a:t>Behaviour</a:t>
            </a:r>
            <a:r>
              <a:rPr lang="en-US" sz="1100" dirty="0"/>
              <a:t>. </a:t>
            </a:r>
            <a:r>
              <a:rPr lang="en-US" sz="1100" i="1" dirty="0"/>
              <a:t>Exceptional Children</a:t>
            </a:r>
            <a:r>
              <a:rPr lang="en-US" sz="1100" dirty="0"/>
              <a:t> , 367-379.</a:t>
            </a:r>
            <a:endParaRPr lang="en-CA" sz="1100" dirty="0"/>
          </a:p>
          <a:p>
            <a:r>
              <a:rPr lang="en-US" sz="1100" dirty="0"/>
              <a:t>Wasserman, G. A., Keenan, K., Tremblay, R. E., </a:t>
            </a:r>
            <a:r>
              <a:rPr lang="en-US" sz="1100" dirty="0" err="1"/>
              <a:t>Coie</a:t>
            </a:r>
            <a:r>
              <a:rPr lang="en-US" sz="1100" dirty="0"/>
              <a:t>, J. D., </a:t>
            </a:r>
            <a:r>
              <a:rPr lang="en-US" sz="1100" dirty="0" err="1"/>
              <a:t>Herrenkohl</a:t>
            </a:r>
            <a:r>
              <a:rPr lang="en-US" sz="1100" dirty="0"/>
              <a:t>, T. I., </a:t>
            </a:r>
            <a:r>
              <a:rPr lang="en-US" sz="1100" dirty="0" err="1"/>
              <a:t>Loeber</a:t>
            </a:r>
            <a:r>
              <a:rPr lang="en-US" sz="1100" dirty="0"/>
              <a:t>, R., et al. (2003, April). Risk and Protective Factors of Child Delinquency. </a:t>
            </a:r>
            <a:r>
              <a:rPr lang="en-US" sz="1100" i="1" dirty="0"/>
              <a:t>Child </a:t>
            </a:r>
            <a:r>
              <a:rPr lang="en-US" sz="1100" i="1" dirty="0" err="1"/>
              <a:t>Delinquency:Bulletin</a:t>
            </a:r>
            <a:r>
              <a:rPr lang="en-US" sz="1100" i="1" dirty="0"/>
              <a:t> Series</a:t>
            </a:r>
            <a:r>
              <a:rPr lang="en-US" sz="1100" dirty="0"/>
              <a:t> , pp. 1-15.</a:t>
            </a:r>
            <a:endParaRPr lang="en-CA" sz="1100" dirty="0"/>
          </a:p>
          <a:p>
            <a:endParaRPr lang="en-CA" sz="11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Conversations with Stakeholders</a:t>
            </a:r>
            <a:endParaRPr lang="en-US" dirty="0"/>
          </a:p>
        </p:txBody>
      </p:sp>
      <p:sp>
        <p:nvSpPr>
          <p:cNvPr id="3" name="Subtitle 2"/>
          <p:cNvSpPr>
            <a:spLocks noGrp="1"/>
          </p:cNvSpPr>
          <p:nvPr>
            <p:ph type="subTitle" idx="1"/>
          </p:nvPr>
        </p:nvSpPr>
        <p:spPr/>
        <p:txBody>
          <a:bodyPr/>
          <a:lstStyle/>
          <a:p>
            <a:pPr algn="l"/>
            <a:r>
              <a:rPr lang="en-US" dirty="0" smtClean="0"/>
              <a:t>Paul An, Julia </a:t>
            </a:r>
            <a:r>
              <a:rPr lang="en-US" dirty="0" err="1" smtClean="0"/>
              <a:t>Rideout</a:t>
            </a:r>
            <a:r>
              <a:rPr lang="en-US" dirty="0" smtClean="0"/>
              <a:t>, &amp; Maryann </a:t>
            </a:r>
            <a:r>
              <a:rPr lang="en-US" dirty="0" err="1" smtClean="0"/>
              <a:t>Vukasovic</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Stakeholder Interviews</a:t>
            </a:r>
            <a:endParaRPr lang="en-CA" dirty="0"/>
          </a:p>
        </p:txBody>
      </p:sp>
      <p:sp>
        <p:nvSpPr>
          <p:cNvPr id="3" name="Subtitle 2"/>
          <p:cNvSpPr>
            <a:spLocks noGrp="1"/>
          </p:cNvSpPr>
          <p:nvPr>
            <p:ph idx="1"/>
          </p:nvPr>
        </p:nvSpPr>
        <p:spPr/>
        <p:txBody>
          <a:bodyPr>
            <a:noAutofit/>
          </a:bodyPr>
          <a:lstStyle/>
          <a:p>
            <a:pPr algn="l"/>
            <a:r>
              <a:rPr lang="en-CA" sz="2200" dirty="0" smtClean="0"/>
              <a:t>The focus of our group was to obtain the perspective of the individuals that are involved with struggling youth in the educational system.  This included the youth themselves.  We were interested in learning what the stakeholders considered to be influential factors in their experiences. </a:t>
            </a:r>
          </a:p>
          <a:p>
            <a:pPr marL="514350" indent="-514350" algn="l"/>
            <a:endParaRPr lang="en-CA" sz="2200" dirty="0" smtClean="0"/>
          </a:p>
          <a:p>
            <a:pPr algn="l"/>
            <a:r>
              <a:rPr lang="en-CA" sz="2200" dirty="0" smtClean="0"/>
              <a:t>We then identified any emerging themes from the data and considered if there were any connections between what the stakeholders were saying and what the literature review of the research had shown. </a:t>
            </a:r>
            <a:endParaRPr lang="en-CA" sz="22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are the stakeholders?</a:t>
            </a:r>
            <a:endParaRPr lang="en-CA" dirty="0"/>
          </a:p>
        </p:txBody>
      </p:sp>
      <p:sp>
        <p:nvSpPr>
          <p:cNvPr id="3" name="Content Placeholder 2"/>
          <p:cNvSpPr>
            <a:spLocks noGrp="1"/>
          </p:cNvSpPr>
          <p:nvPr>
            <p:ph idx="1"/>
          </p:nvPr>
        </p:nvSpPr>
        <p:spPr/>
        <p:txBody>
          <a:bodyPr/>
          <a:lstStyle/>
          <a:p>
            <a:pPr marL="514350" indent="-514350"/>
            <a:endParaRPr lang="en-CA" dirty="0" smtClean="0"/>
          </a:p>
          <a:p>
            <a:pPr marL="514350" indent="-514350"/>
            <a:r>
              <a:rPr lang="en-CA" dirty="0" smtClean="0"/>
              <a:t>Teachers</a:t>
            </a:r>
          </a:p>
          <a:p>
            <a:pPr marL="514350" indent="-514350">
              <a:buNone/>
            </a:pPr>
            <a:endParaRPr lang="en-CA" dirty="0" smtClean="0"/>
          </a:p>
          <a:p>
            <a:pPr marL="514350" indent="-514350"/>
            <a:r>
              <a:rPr lang="en-CA" dirty="0" smtClean="0"/>
              <a:t>Students</a:t>
            </a:r>
          </a:p>
          <a:p>
            <a:pPr marL="514350" indent="-514350">
              <a:buNone/>
            </a:pPr>
            <a:endParaRPr lang="en-CA" dirty="0" smtClean="0"/>
          </a:p>
          <a:p>
            <a:pPr marL="514350" indent="-514350"/>
            <a:r>
              <a:rPr lang="en-CA" dirty="0" smtClean="0"/>
              <a:t>Parents</a:t>
            </a:r>
            <a:endParaRPr lang="en-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Guiding Questions</a:t>
            </a:r>
            <a:endParaRPr lang="en-CA" dirty="0"/>
          </a:p>
        </p:txBody>
      </p:sp>
      <p:sp>
        <p:nvSpPr>
          <p:cNvPr id="3" name="Content Placeholder 2"/>
          <p:cNvSpPr>
            <a:spLocks noGrp="1"/>
          </p:cNvSpPr>
          <p:nvPr>
            <p:ph idx="1"/>
          </p:nvPr>
        </p:nvSpPr>
        <p:spPr/>
        <p:txBody>
          <a:bodyPr/>
          <a:lstStyle/>
          <a:p>
            <a:endParaRPr lang="en-CA" dirty="0" smtClean="0"/>
          </a:p>
          <a:p>
            <a:r>
              <a:rPr lang="en-CA" dirty="0" smtClean="0"/>
              <a:t>What is helpful? </a:t>
            </a:r>
          </a:p>
          <a:p>
            <a:pPr>
              <a:buNone/>
            </a:pPr>
            <a:endParaRPr lang="en-CA" dirty="0" smtClean="0"/>
          </a:p>
          <a:p>
            <a:r>
              <a:rPr lang="en-CA" dirty="0" smtClean="0"/>
              <a:t>What was not helpful?</a:t>
            </a:r>
          </a:p>
          <a:p>
            <a:endParaRPr lang="en-CA" dirty="0" smtClean="0"/>
          </a:p>
          <a:p>
            <a:r>
              <a:rPr lang="en-CA" dirty="0" smtClean="0"/>
              <a:t>What would be helpful?</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Review of the Literature</a:t>
            </a:r>
            <a:endParaRPr lang="en-US" dirty="0"/>
          </a:p>
        </p:txBody>
      </p:sp>
      <p:sp>
        <p:nvSpPr>
          <p:cNvPr id="7" name="Subtitle 6"/>
          <p:cNvSpPr>
            <a:spLocks noGrp="1"/>
          </p:cNvSpPr>
          <p:nvPr>
            <p:ph type="subTitle" idx="1"/>
          </p:nvPr>
        </p:nvSpPr>
        <p:spPr/>
        <p:txBody>
          <a:bodyPr/>
          <a:lstStyle/>
          <a:p>
            <a:r>
              <a:rPr lang="en-US" dirty="0" smtClean="0"/>
              <a:t>Colleen </a:t>
            </a:r>
            <a:r>
              <a:rPr lang="en-US" dirty="0" err="1" smtClean="0"/>
              <a:t>Camplin</a:t>
            </a:r>
            <a:r>
              <a:rPr lang="en-US" dirty="0" smtClean="0"/>
              <a:t> &amp; Emily Tan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Stakeholder: Teachers</a:t>
            </a:r>
            <a:endParaRPr lang="en-CA" dirty="0"/>
          </a:p>
        </p:txBody>
      </p:sp>
      <p:sp>
        <p:nvSpPr>
          <p:cNvPr id="3" name="Content Placeholder 2"/>
          <p:cNvSpPr>
            <a:spLocks noGrp="1"/>
          </p:cNvSpPr>
          <p:nvPr>
            <p:ph idx="1"/>
          </p:nvPr>
        </p:nvSpPr>
        <p:spPr/>
        <p:txBody>
          <a:bodyPr>
            <a:normAutofit/>
          </a:bodyPr>
          <a:lstStyle/>
          <a:p>
            <a:pPr lvl="1">
              <a:buFont typeface="Arial" pitchFamily="34" charset="0"/>
              <a:buChar char="•"/>
            </a:pPr>
            <a:r>
              <a:rPr lang="en-CA" dirty="0" smtClean="0"/>
              <a:t>Interviewed teachers from three different programs.</a:t>
            </a:r>
          </a:p>
          <a:p>
            <a:pPr lvl="1">
              <a:buNone/>
            </a:pPr>
            <a:r>
              <a:rPr lang="en-CA" dirty="0" smtClean="0"/>
              <a:t>Program A: District program in Vancouver School District</a:t>
            </a:r>
          </a:p>
          <a:p>
            <a:pPr lvl="2"/>
            <a:r>
              <a:rPr lang="en-CA" dirty="0" smtClean="0"/>
              <a:t>20 students, aged 16-19, with Ministry designation.</a:t>
            </a:r>
          </a:p>
          <a:p>
            <a:pPr lvl="2"/>
            <a:r>
              <a:rPr lang="en-CA" dirty="0" smtClean="0"/>
              <a:t>Ministry of Children and Family Development, social workers and/or probation officers involved.</a:t>
            </a:r>
          </a:p>
          <a:p>
            <a:pPr lvl="2"/>
            <a:r>
              <a:rPr lang="en-CA" dirty="0" smtClean="0"/>
              <a:t>Students have severe academic difficulties and are involved with the law (e.g. auto theft, weapons possession, bank robbery,  assault, drug trafficking, etc.).</a:t>
            </a:r>
          </a:p>
          <a:p>
            <a:pPr lvl="2"/>
            <a:r>
              <a:rPr lang="en-CA" dirty="0" smtClean="0"/>
              <a:t>Mainstream high schools and alternate schools were unsuccessful for the students in this program.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Stakeholder: Teachers</a:t>
            </a:r>
            <a:endParaRPr lang="en-CA" dirty="0"/>
          </a:p>
        </p:txBody>
      </p:sp>
      <p:sp>
        <p:nvSpPr>
          <p:cNvPr id="3" name="Content Placeholder 2"/>
          <p:cNvSpPr>
            <a:spLocks noGrp="1"/>
          </p:cNvSpPr>
          <p:nvPr>
            <p:ph idx="1"/>
          </p:nvPr>
        </p:nvSpPr>
        <p:spPr/>
        <p:txBody>
          <a:bodyPr>
            <a:normAutofit/>
          </a:bodyPr>
          <a:lstStyle/>
          <a:p>
            <a:pPr lvl="1">
              <a:buNone/>
            </a:pPr>
            <a:r>
              <a:rPr lang="en-CA" dirty="0" smtClean="0"/>
              <a:t>Program B: Youth Detention Centre</a:t>
            </a:r>
          </a:p>
          <a:p>
            <a:pPr lvl="2"/>
            <a:r>
              <a:rPr lang="en-CA" dirty="0" smtClean="0"/>
              <a:t>One of three facilities servicing BC.</a:t>
            </a:r>
          </a:p>
          <a:p>
            <a:pPr lvl="2"/>
            <a:r>
              <a:rPr lang="en-CA" dirty="0" smtClean="0"/>
              <a:t>All have committed some crime (e.g. assault, theft, drug abuse, drug trafficking, murder) and are in the custody of the judicial system.</a:t>
            </a:r>
          </a:p>
          <a:p>
            <a:pPr lvl="2"/>
            <a:r>
              <a:rPr lang="en-CA" dirty="0" smtClean="0"/>
              <a:t>Youth are in Grades 8-12; categorized in pods of 6 students; most have significant learning difficulties.</a:t>
            </a:r>
          </a:p>
          <a:p>
            <a:pPr lvl="2"/>
            <a:r>
              <a:rPr lang="en-CA" dirty="0" smtClean="0"/>
              <a:t>Required academic program covers core high school subjects as well as electives, such as art, textiles, home economics, business.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Stakeholder: Teachers</a:t>
            </a:r>
            <a:endParaRPr lang="en-CA" dirty="0"/>
          </a:p>
        </p:txBody>
      </p:sp>
      <p:sp>
        <p:nvSpPr>
          <p:cNvPr id="3" name="Content Placeholder 2"/>
          <p:cNvSpPr>
            <a:spLocks noGrp="1"/>
          </p:cNvSpPr>
          <p:nvPr>
            <p:ph idx="1"/>
          </p:nvPr>
        </p:nvSpPr>
        <p:spPr/>
        <p:txBody>
          <a:bodyPr/>
          <a:lstStyle/>
          <a:p>
            <a:pPr marL="444500" lvl="1" indent="12700">
              <a:buNone/>
            </a:pPr>
            <a:r>
              <a:rPr lang="en-CA" dirty="0" smtClean="0"/>
              <a:t>Program C: District program in Coquitlam School District</a:t>
            </a:r>
          </a:p>
          <a:p>
            <a:pPr lvl="2"/>
            <a:r>
              <a:rPr lang="en-CA" dirty="0" smtClean="0"/>
              <a:t>Students are in Grades K-5 and are diagnosed with a severe language-based learning disability.  They may also have behavioural, social, and/or coping issues.</a:t>
            </a:r>
          </a:p>
          <a:p>
            <a:pPr lvl="2"/>
            <a:r>
              <a:rPr lang="en-CA" dirty="0" smtClean="0"/>
              <a:t>Mainly focused on developing their language skills – reading, writing, speaking.</a:t>
            </a:r>
          </a:p>
          <a:p>
            <a:pPr lvl="2"/>
            <a:r>
              <a:rPr lang="en-CA" dirty="0" smtClean="0"/>
              <a:t>Maximum class size is 12 students.</a:t>
            </a:r>
          </a:p>
          <a:p>
            <a:pPr lvl="2"/>
            <a:endParaRPr lang="en-C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Success Factors – Teachers</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What do you feel are the successful components of your program?</a:t>
            </a:r>
          </a:p>
          <a:p>
            <a:pPr lvl="1"/>
            <a:r>
              <a:rPr lang="en-CA" dirty="0" smtClean="0"/>
              <a:t>Addresses students’ individual learning needs</a:t>
            </a:r>
          </a:p>
          <a:p>
            <a:pPr lvl="2"/>
            <a:r>
              <a:rPr lang="en-CA" dirty="0" smtClean="0"/>
              <a:t>Focus on life skills, such as interviewing skills, employment (Yard Works), money management, cooking skills, communication skills, goal setting, fitness component</a:t>
            </a:r>
          </a:p>
          <a:p>
            <a:pPr lvl="2"/>
            <a:r>
              <a:rPr lang="en-CA" dirty="0" smtClean="0"/>
              <a:t>Academic expectations</a:t>
            </a:r>
          </a:p>
          <a:p>
            <a:pPr lvl="3"/>
            <a:r>
              <a:rPr lang="en-CA" dirty="0" smtClean="0"/>
              <a:t>Students are expected to attend classes.</a:t>
            </a:r>
            <a:endParaRPr lang="en-CA" dirty="0"/>
          </a:p>
          <a:p>
            <a:pPr lvl="1"/>
            <a:r>
              <a:rPr lang="en-CA" dirty="0" smtClean="0"/>
              <a:t>Effective support system</a:t>
            </a:r>
          </a:p>
          <a:p>
            <a:pPr lvl="2"/>
            <a:r>
              <a:rPr lang="en-CA" dirty="0" smtClean="0"/>
              <a:t>Having a strong and caring relationship with the students and providing consistent support.</a:t>
            </a:r>
          </a:p>
          <a:p>
            <a:pPr lvl="1"/>
            <a:r>
              <a:rPr lang="en-CA" dirty="0" smtClean="0"/>
              <a:t>Acceptance/tolerance/understanding.</a:t>
            </a:r>
          </a:p>
          <a:p>
            <a:pPr lvl="1"/>
            <a:r>
              <a:rPr lang="en-CA" dirty="0" smtClean="0"/>
              <a:t>Low student-teacher ratio.</a:t>
            </a:r>
          </a:p>
          <a:p>
            <a:pPr lvl="1"/>
            <a:r>
              <a:rPr lang="en-CA" dirty="0" smtClean="0"/>
              <a:t>Teacher communication and planning about individualizing instruction to meet students’ learning needs.</a:t>
            </a:r>
          </a:p>
          <a:p>
            <a:pPr lvl="1"/>
            <a:endParaRPr lang="en-CA"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Risk Factors - Teachers</a:t>
            </a:r>
            <a:endParaRPr lang="en-CA" dirty="0"/>
          </a:p>
        </p:txBody>
      </p:sp>
      <p:sp>
        <p:nvSpPr>
          <p:cNvPr id="3" name="Content Placeholder 2"/>
          <p:cNvSpPr>
            <a:spLocks noGrp="1"/>
          </p:cNvSpPr>
          <p:nvPr>
            <p:ph idx="1"/>
          </p:nvPr>
        </p:nvSpPr>
        <p:spPr/>
        <p:txBody>
          <a:bodyPr>
            <a:normAutofit lnSpcReduction="10000"/>
          </a:bodyPr>
          <a:lstStyle/>
          <a:p>
            <a:r>
              <a:rPr lang="en-CA" dirty="0" smtClean="0"/>
              <a:t>What are the challenges for you and your students?</a:t>
            </a:r>
          </a:p>
          <a:p>
            <a:pPr lvl="1"/>
            <a:r>
              <a:rPr lang="en-CA" dirty="0" smtClean="0"/>
              <a:t>Individual</a:t>
            </a:r>
          </a:p>
          <a:p>
            <a:pPr lvl="2"/>
            <a:r>
              <a:rPr lang="en-CA" dirty="0" smtClean="0"/>
              <a:t>Students may have LD, ADHD, and/or behaviour issues; anxiety issues; may lack social and communication skills.</a:t>
            </a:r>
          </a:p>
          <a:p>
            <a:pPr lvl="1"/>
            <a:r>
              <a:rPr lang="en-CA" dirty="0" smtClean="0"/>
              <a:t>Family</a:t>
            </a:r>
          </a:p>
          <a:p>
            <a:pPr lvl="2"/>
            <a:r>
              <a:rPr lang="en-CA" dirty="0" smtClean="0"/>
              <a:t>Many students are from single parent or foster parent homes.</a:t>
            </a:r>
          </a:p>
          <a:p>
            <a:pPr lvl="2"/>
            <a:r>
              <a:rPr lang="en-CA" dirty="0" smtClean="0"/>
              <a:t>Lack of parental involvement.</a:t>
            </a:r>
          </a:p>
          <a:p>
            <a:pPr lvl="2"/>
            <a:r>
              <a:rPr lang="en-CA" dirty="0" smtClean="0"/>
              <a:t>Parents may have a history of addiction, coping issues.</a:t>
            </a:r>
          </a:p>
          <a:p>
            <a:pPr lvl="2"/>
            <a:r>
              <a:rPr lang="en-CA" dirty="0" smtClean="0"/>
              <a:t>Low-socio economic status.</a:t>
            </a:r>
          </a:p>
          <a:p>
            <a:pPr lvl="1"/>
            <a:r>
              <a:rPr lang="en-CA" dirty="0" smtClean="0"/>
              <a:t>Peers</a:t>
            </a:r>
          </a:p>
          <a:p>
            <a:pPr lvl="2"/>
            <a:r>
              <a:rPr lang="en-CA" dirty="0" smtClean="0"/>
              <a:t>Students interact with peers of a similar profile.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Risk Factors - Teachers</a:t>
            </a:r>
            <a:endParaRPr lang="en-CA" dirty="0"/>
          </a:p>
        </p:txBody>
      </p:sp>
      <p:sp>
        <p:nvSpPr>
          <p:cNvPr id="3" name="Content Placeholder 2"/>
          <p:cNvSpPr>
            <a:spLocks noGrp="1"/>
          </p:cNvSpPr>
          <p:nvPr>
            <p:ph idx="1"/>
          </p:nvPr>
        </p:nvSpPr>
        <p:spPr/>
        <p:txBody>
          <a:bodyPr>
            <a:normAutofit/>
          </a:bodyPr>
          <a:lstStyle/>
          <a:p>
            <a:pPr lvl="1"/>
            <a:r>
              <a:rPr lang="en-CA" dirty="0" smtClean="0"/>
              <a:t>Schools</a:t>
            </a:r>
          </a:p>
          <a:p>
            <a:pPr lvl="2"/>
            <a:r>
              <a:rPr lang="en-CA" dirty="0" smtClean="0"/>
              <a:t>Frequent school changes and absenteeism may affect school performance.</a:t>
            </a:r>
          </a:p>
          <a:p>
            <a:pPr lvl="2"/>
            <a:r>
              <a:rPr lang="en-CA" dirty="0" smtClean="0"/>
              <a:t>Mainstream teachers lack the training, resources, and patience to deal with these students.</a:t>
            </a:r>
          </a:p>
          <a:p>
            <a:pPr lvl="2"/>
            <a:r>
              <a:rPr lang="en-CA" dirty="0" smtClean="0"/>
              <a:t>Mainstream school programs were unsuccessful.</a:t>
            </a:r>
          </a:p>
          <a:p>
            <a:pPr lvl="2"/>
            <a:r>
              <a:rPr lang="en-CA" dirty="0" smtClean="0"/>
              <a:t>Lack of relationships between teachers and students.</a:t>
            </a:r>
          </a:p>
          <a:p>
            <a:pPr lvl="1"/>
            <a:r>
              <a:rPr lang="en-CA" dirty="0" smtClean="0"/>
              <a:t>Communities</a:t>
            </a:r>
          </a:p>
          <a:p>
            <a:pPr lvl="2"/>
            <a:r>
              <a:rPr lang="en-CA" dirty="0" smtClean="0"/>
              <a:t>Inconsistent service in terms of the quality of service provided by social workers and foster parents.</a:t>
            </a:r>
          </a:p>
          <a:p>
            <a:pPr lvl="2"/>
            <a:r>
              <a:rPr lang="en-CA" dirty="0" smtClean="0"/>
              <a:t>Treatment facilities are not available immediately.</a:t>
            </a:r>
          </a:p>
          <a:p>
            <a:pPr lvl="2"/>
            <a:r>
              <a:rPr lang="en-CA" dirty="0" smtClean="0"/>
              <a:t>Lack of available and effective transition programs.</a:t>
            </a:r>
          </a:p>
          <a:p>
            <a:pPr lvl="1"/>
            <a:endParaRPr lang="en-C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Protective Factors - Teachers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What would be more helpful in supporting the students in your program?</a:t>
            </a:r>
          </a:p>
          <a:p>
            <a:pPr lvl="1"/>
            <a:r>
              <a:rPr lang="en-CA" dirty="0" smtClean="0"/>
              <a:t>Schools - “My honest opinion ... is that we need to put a lot of emphasis on school...”</a:t>
            </a:r>
          </a:p>
          <a:p>
            <a:pPr lvl="2"/>
            <a:r>
              <a:rPr lang="en-CA" dirty="0" smtClean="0"/>
              <a:t>More training for mainstream teachers.</a:t>
            </a:r>
          </a:p>
          <a:p>
            <a:pPr lvl="2"/>
            <a:r>
              <a:rPr lang="en-CA" dirty="0" smtClean="0"/>
              <a:t>More resources available to teachers.</a:t>
            </a:r>
          </a:p>
          <a:p>
            <a:pPr lvl="2"/>
            <a:r>
              <a:rPr lang="en-CA" dirty="0" smtClean="0"/>
              <a:t>Teachers as an effective support system/role model.</a:t>
            </a:r>
          </a:p>
          <a:p>
            <a:pPr lvl="2"/>
            <a:r>
              <a:rPr lang="en-CA" dirty="0" smtClean="0"/>
              <a:t>More parental involvement and better communication.</a:t>
            </a:r>
          </a:p>
          <a:p>
            <a:pPr lvl="2"/>
            <a:r>
              <a:rPr lang="en-CA" dirty="0" smtClean="0"/>
              <a:t>Availability of alternate programs.</a:t>
            </a:r>
          </a:p>
          <a:p>
            <a:pPr lvl="1"/>
            <a:r>
              <a:rPr lang="en-CA" dirty="0" smtClean="0"/>
              <a:t>Community</a:t>
            </a:r>
          </a:p>
          <a:p>
            <a:pPr lvl="2"/>
            <a:r>
              <a:rPr lang="en-CA" dirty="0" smtClean="0"/>
              <a:t>More consistency in service delivery by social workers, probation officers, and foster parents.</a:t>
            </a:r>
          </a:p>
          <a:p>
            <a:pPr lvl="2"/>
            <a:r>
              <a:rPr lang="en-CA" dirty="0" smtClean="0"/>
              <a:t>Availability of treatment facilities and transition programs. </a:t>
            </a:r>
          </a:p>
          <a:p>
            <a:pPr lvl="2"/>
            <a:endParaRPr lang="en-CA" dirty="0" smtClean="0"/>
          </a:p>
          <a:p>
            <a:pPr lvl="2"/>
            <a:endParaRPr lang="en-CA" dirty="0" smtClean="0"/>
          </a:p>
          <a:p>
            <a:pPr lvl="1"/>
            <a:endParaRPr lang="en-CA" dirty="0" smtClean="0"/>
          </a:p>
          <a:p>
            <a:pPr lvl="2"/>
            <a:endParaRPr lang="en-C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Stakeholder: Students</a:t>
            </a:r>
            <a:endParaRPr lang="en-CA" dirty="0"/>
          </a:p>
        </p:txBody>
      </p:sp>
      <p:sp>
        <p:nvSpPr>
          <p:cNvPr id="3" name="Content Placeholder 2"/>
          <p:cNvSpPr>
            <a:spLocks noGrp="1"/>
          </p:cNvSpPr>
          <p:nvPr>
            <p:ph idx="1"/>
          </p:nvPr>
        </p:nvSpPr>
        <p:spPr/>
        <p:txBody>
          <a:bodyPr/>
          <a:lstStyle/>
          <a:p>
            <a:r>
              <a:rPr lang="en-CA" dirty="0" smtClean="0"/>
              <a:t>Interviewed two students from Program A.</a:t>
            </a:r>
          </a:p>
          <a:p>
            <a:r>
              <a:rPr lang="en-CA" dirty="0" smtClean="0"/>
              <a:t>Students</a:t>
            </a:r>
          </a:p>
          <a:p>
            <a:pPr lvl="1"/>
            <a:r>
              <a:rPr lang="en-CA" dirty="0" smtClean="0"/>
              <a:t>Both 17 year old males.</a:t>
            </a:r>
          </a:p>
          <a:p>
            <a:pPr lvl="1"/>
            <a:r>
              <a:rPr lang="en-CA" dirty="0" smtClean="0"/>
              <a:t>History with youth justice.</a:t>
            </a:r>
          </a:p>
          <a:p>
            <a:pPr lvl="1"/>
            <a:r>
              <a:rPr lang="en-CA" dirty="0" smtClean="0"/>
              <a:t>History of academic struggles.</a:t>
            </a:r>
          </a:p>
          <a:p>
            <a:pPr lvl="1"/>
            <a:r>
              <a:rPr lang="en-CA" dirty="0" smtClean="0"/>
              <a:t>Expulsion from alternate programs.</a:t>
            </a:r>
          </a:p>
          <a:p>
            <a:pPr lvl="1"/>
            <a:r>
              <a:rPr lang="en-CA" dirty="0" smtClean="0"/>
              <a:t>In the foster care system.</a:t>
            </a:r>
          </a:p>
          <a:p>
            <a:pPr lvl="1"/>
            <a:endParaRPr lang="en-CA"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Success Factors - Students</a:t>
            </a:r>
            <a:endParaRPr lang="en-CA" dirty="0"/>
          </a:p>
        </p:txBody>
      </p:sp>
      <p:sp>
        <p:nvSpPr>
          <p:cNvPr id="3" name="Content Placeholder 2"/>
          <p:cNvSpPr>
            <a:spLocks noGrp="1"/>
          </p:cNvSpPr>
          <p:nvPr>
            <p:ph idx="1"/>
          </p:nvPr>
        </p:nvSpPr>
        <p:spPr/>
        <p:txBody>
          <a:bodyPr>
            <a:normAutofit/>
          </a:bodyPr>
          <a:lstStyle/>
          <a:p>
            <a:r>
              <a:rPr lang="en-CA" dirty="0" smtClean="0"/>
              <a:t>What are the successful components of your school experience?</a:t>
            </a:r>
          </a:p>
          <a:p>
            <a:pPr lvl="1"/>
            <a:r>
              <a:rPr lang="en-CA" dirty="0" smtClean="0"/>
              <a:t>Effective support system/acceptance and understanding.</a:t>
            </a:r>
          </a:p>
          <a:p>
            <a:pPr lvl="2"/>
            <a:r>
              <a:rPr lang="en-CA" dirty="0" smtClean="0"/>
              <a:t>Relationships with the teachers.</a:t>
            </a:r>
          </a:p>
          <a:p>
            <a:pPr lvl="2"/>
            <a:r>
              <a:rPr lang="en-CA" dirty="0" smtClean="0"/>
              <a:t>Teachers understanding the situations that students come from.  They “treat you like you should be treated.”</a:t>
            </a:r>
          </a:p>
          <a:p>
            <a:pPr lvl="1"/>
            <a:r>
              <a:rPr lang="en-CA" dirty="0" smtClean="0"/>
              <a:t>Courses and programs that meet the needs and interests of the students.</a:t>
            </a:r>
          </a:p>
          <a:p>
            <a:pPr lvl="2"/>
            <a:r>
              <a:rPr lang="en-CA" dirty="0" smtClean="0"/>
              <a:t>Non-academic courses (e.g. P.E., business, home economics, fitness program, etc.)</a:t>
            </a:r>
          </a:p>
          <a:p>
            <a:pPr lvl="2"/>
            <a:r>
              <a:rPr lang="en-CA" dirty="0" smtClean="0"/>
              <a:t>Flexible scheduling</a:t>
            </a:r>
            <a:endParaRPr lang="en-C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Risk Factors - Students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What in your school experience was challenging?</a:t>
            </a:r>
          </a:p>
          <a:p>
            <a:pPr lvl="1"/>
            <a:r>
              <a:rPr lang="en-CA" dirty="0" smtClean="0"/>
              <a:t>Individual</a:t>
            </a:r>
          </a:p>
          <a:p>
            <a:pPr lvl="2"/>
            <a:r>
              <a:rPr lang="en-CA" dirty="0" smtClean="0"/>
              <a:t>Challenges with academics and behaviour/aggressiveness.</a:t>
            </a:r>
          </a:p>
          <a:p>
            <a:pPr lvl="1"/>
            <a:r>
              <a:rPr lang="en-CA" dirty="0" smtClean="0"/>
              <a:t>Family</a:t>
            </a:r>
          </a:p>
          <a:p>
            <a:pPr lvl="2"/>
            <a:r>
              <a:rPr lang="en-CA" dirty="0" smtClean="0"/>
              <a:t>Poor monitoring/supervision by parents and caregivers.</a:t>
            </a:r>
          </a:p>
          <a:p>
            <a:pPr lvl="2"/>
            <a:r>
              <a:rPr lang="en-CA" dirty="0" smtClean="0"/>
              <a:t>Parental substance abuse.</a:t>
            </a:r>
          </a:p>
          <a:p>
            <a:pPr lvl="2"/>
            <a:r>
              <a:rPr lang="en-CA" dirty="0" smtClean="0"/>
              <a:t>Family conflict.</a:t>
            </a:r>
          </a:p>
          <a:p>
            <a:pPr lvl="1"/>
            <a:r>
              <a:rPr lang="en-CA" dirty="0" smtClean="0"/>
              <a:t>Peers</a:t>
            </a:r>
          </a:p>
          <a:p>
            <a:pPr lvl="2"/>
            <a:r>
              <a:rPr lang="en-CA" dirty="0" smtClean="0"/>
              <a:t>Peers were “troublemakers” (e.g. skipping school, doing drugs, transporting firearms).</a:t>
            </a:r>
          </a:p>
          <a:p>
            <a:pPr lvl="1"/>
            <a:r>
              <a:rPr lang="en-CA" dirty="0" smtClean="0"/>
              <a:t>School</a:t>
            </a:r>
          </a:p>
          <a:p>
            <a:pPr lvl="2"/>
            <a:r>
              <a:rPr lang="en-CA" dirty="0" smtClean="0"/>
              <a:t>School was “boring” – too much emphasis on academic courses.</a:t>
            </a:r>
          </a:p>
          <a:p>
            <a:pPr lvl="2"/>
            <a:r>
              <a:rPr lang="en-CA" dirty="0" smtClean="0"/>
              <a:t>Little teacher support.</a:t>
            </a:r>
          </a:p>
          <a:p>
            <a:pPr lvl="3"/>
            <a:r>
              <a:rPr lang="en-CA" dirty="0" smtClean="0"/>
              <a:t>There were “sporadic” teachers that helped.</a:t>
            </a:r>
          </a:p>
          <a:p>
            <a:pPr lvl="2">
              <a:buNone/>
            </a:pPr>
            <a:endParaRPr lang="en-C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CA"/>
              <a:t>Focus Questions</a:t>
            </a:r>
            <a:endParaRPr lang="en-US"/>
          </a:p>
        </p:txBody>
      </p:sp>
      <p:sp>
        <p:nvSpPr>
          <p:cNvPr id="2051" name="Rectangle 3"/>
          <p:cNvSpPr>
            <a:spLocks noGrp="1" noChangeArrowheads="1"/>
          </p:cNvSpPr>
          <p:nvPr>
            <p:ph type="body" idx="1"/>
          </p:nvPr>
        </p:nvSpPr>
        <p:spPr/>
        <p:txBody>
          <a:bodyPr/>
          <a:lstStyle/>
          <a:p>
            <a:pPr eaLnBrk="1" hangingPunct="1">
              <a:lnSpc>
                <a:spcPct val="90000"/>
              </a:lnSpc>
            </a:pPr>
            <a:r>
              <a:rPr lang="en-CA"/>
              <a:t>Who are the individuals and youths in the criminal justice system?</a:t>
            </a:r>
          </a:p>
          <a:p>
            <a:pPr eaLnBrk="1" hangingPunct="1">
              <a:lnSpc>
                <a:spcPct val="90000"/>
              </a:lnSpc>
            </a:pPr>
            <a:r>
              <a:rPr lang="en-CA"/>
              <a:t>What is the connection between LD and delinquency?</a:t>
            </a:r>
          </a:p>
          <a:p>
            <a:pPr eaLnBrk="1" hangingPunct="1">
              <a:lnSpc>
                <a:spcPct val="90000"/>
              </a:lnSpc>
            </a:pPr>
            <a:r>
              <a:rPr lang="en-CA"/>
              <a:t>What are the main risk and protective factors?</a:t>
            </a:r>
          </a:p>
          <a:p>
            <a:pPr lvl="1" eaLnBrk="1" hangingPunct="1">
              <a:lnSpc>
                <a:spcPct val="90000"/>
              </a:lnSpc>
            </a:pPr>
            <a:r>
              <a:rPr lang="en-CA"/>
              <a:t>What is the cost?</a:t>
            </a:r>
          </a:p>
          <a:p>
            <a:pPr eaLnBrk="1" hangingPunct="1">
              <a:lnSpc>
                <a:spcPct val="90000"/>
              </a:lnSpc>
            </a:pPr>
            <a:r>
              <a:rPr lang="en-CA"/>
              <a:t>What has worked to intervene with this group of individuals?</a:t>
            </a:r>
          </a:p>
          <a:p>
            <a:pPr eaLnBrk="1" hangingPunct="1">
              <a:lnSpc>
                <a:spcPct val="90000"/>
              </a:lnSpc>
              <a:buFontTx/>
              <a:buNone/>
            </a:pPr>
            <a:endParaRPr lang="en-CA"/>
          </a:p>
          <a:p>
            <a:pPr eaLnBrk="1" hangingPunct="1">
              <a:lnSpc>
                <a:spcPct val="90000"/>
              </a:lnSpc>
            </a:pP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Protective Factors - Students</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What do you think would have helped?</a:t>
            </a:r>
          </a:p>
          <a:p>
            <a:pPr lvl="1"/>
            <a:r>
              <a:rPr lang="en-CA" dirty="0" smtClean="0"/>
              <a:t>Family</a:t>
            </a:r>
          </a:p>
          <a:p>
            <a:pPr lvl="2"/>
            <a:r>
              <a:rPr lang="en-CA" dirty="0" smtClean="0"/>
              <a:t>More parental supervision and involvement.</a:t>
            </a:r>
          </a:p>
          <a:p>
            <a:pPr lvl="1"/>
            <a:r>
              <a:rPr lang="en-CA" dirty="0" smtClean="0"/>
              <a:t>School</a:t>
            </a:r>
          </a:p>
          <a:p>
            <a:pPr lvl="2"/>
            <a:r>
              <a:rPr lang="en-CA" dirty="0" smtClean="0"/>
              <a:t>Better relationships with teachers.</a:t>
            </a:r>
          </a:p>
          <a:p>
            <a:pPr lvl="2"/>
            <a:r>
              <a:rPr lang="en-CA" dirty="0" smtClean="0"/>
              <a:t>More teacher support and understanding.</a:t>
            </a:r>
          </a:p>
          <a:p>
            <a:pPr lvl="2"/>
            <a:r>
              <a:rPr lang="en-CA" dirty="0" smtClean="0"/>
              <a:t>More support for and awareness of mental health issues.</a:t>
            </a:r>
          </a:p>
          <a:p>
            <a:pPr lvl="3"/>
            <a:r>
              <a:rPr lang="en-CA" dirty="0" smtClean="0"/>
              <a:t>“You feel anger and depressed and you don’t know what to do about it.”</a:t>
            </a:r>
          </a:p>
          <a:p>
            <a:pPr lvl="2"/>
            <a:r>
              <a:rPr lang="en-CA" dirty="0" smtClean="0"/>
              <a:t>Schools need to keep students better informed.</a:t>
            </a:r>
          </a:p>
          <a:p>
            <a:pPr lvl="3"/>
            <a:r>
              <a:rPr lang="en-CA" dirty="0" smtClean="0"/>
              <a:t>“constructive friendship building” – teaching social skills among students.</a:t>
            </a:r>
          </a:p>
          <a:p>
            <a:pPr lvl="3"/>
            <a:r>
              <a:rPr lang="en-CA" dirty="0" smtClean="0"/>
              <a:t>Knowing consequences of poor decision-making.</a:t>
            </a:r>
          </a:p>
          <a:p>
            <a:pPr lvl="3"/>
            <a:r>
              <a:rPr lang="en-CA" dirty="0" smtClean="0"/>
              <a:t>Knowledge about “real life.”</a:t>
            </a:r>
          </a:p>
          <a:p>
            <a:pPr lvl="1"/>
            <a:r>
              <a:rPr lang="en-CA" dirty="0" smtClean="0"/>
              <a:t>Community</a:t>
            </a:r>
          </a:p>
          <a:p>
            <a:pPr lvl="2"/>
            <a:r>
              <a:rPr lang="en-CA" dirty="0" smtClean="0"/>
              <a:t>Access to community centres (e.g. sports activities, gym passes)</a:t>
            </a:r>
          </a:p>
          <a:p>
            <a:pPr lvl="3"/>
            <a:r>
              <a:rPr lang="en-CA" dirty="0" smtClean="0"/>
              <a:t>Involve students; “finding things to get them out of trouble.”</a:t>
            </a:r>
            <a:endParaRPr lang="en-C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Stakeholder: Parents</a:t>
            </a:r>
            <a:endParaRPr lang="en-CA" dirty="0"/>
          </a:p>
        </p:txBody>
      </p:sp>
      <p:sp>
        <p:nvSpPr>
          <p:cNvPr id="3" name="Content Placeholder 2"/>
          <p:cNvSpPr>
            <a:spLocks noGrp="1"/>
          </p:cNvSpPr>
          <p:nvPr>
            <p:ph idx="1"/>
          </p:nvPr>
        </p:nvSpPr>
        <p:spPr/>
        <p:txBody>
          <a:bodyPr>
            <a:normAutofit/>
          </a:bodyPr>
          <a:lstStyle/>
          <a:p>
            <a:r>
              <a:rPr lang="en-CA" dirty="0" smtClean="0"/>
              <a:t>Single ESL parent; inconsistent joint custody.</a:t>
            </a:r>
          </a:p>
          <a:p>
            <a:r>
              <a:rPr lang="en-CA" dirty="0" smtClean="0"/>
              <a:t>Low socio-economic status.</a:t>
            </a:r>
          </a:p>
          <a:p>
            <a:r>
              <a:rPr lang="en-CA" dirty="0" smtClean="0"/>
              <a:t>Child is currently in Grade 4 and has a diagnosed language-based learning disability.</a:t>
            </a:r>
          </a:p>
          <a:p>
            <a:r>
              <a:rPr lang="en-CA" dirty="0" smtClean="0"/>
              <a:t>Academically, the student is having a “tough time.”</a:t>
            </a:r>
          </a:p>
          <a:p>
            <a:r>
              <a:rPr lang="en-CA" dirty="0" smtClean="0"/>
              <a:t>Child repeated Kindergarten and is emotionally impacted by this decision.</a:t>
            </a:r>
          </a:p>
          <a:p>
            <a:r>
              <a:rPr lang="en-CA" dirty="0" smtClean="0"/>
              <a:t>Child reports to parent that he has been bullied; some social and behavioural issues.</a:t>
            </a:r>
          </a:p>
          <a:p>
            <a:pPr>
              <a:buNone/>
            </a:pPr>
            <a:endParaRPr lang="en-CA"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Success Factors - Parents</a:t>
            </a:r>
            <a:endParaRPr lang="en-CA" dirty="0"/>
          </a:p>
        </p:txBody>
      </p:sp>
      <p:sp>
        <p:nvSpPr>
          <p:cNvPr id="3" name="Content Placeholder 2"/>
          <p:cNvSpPr>
            <a:spLocks noGrp="1"/>
          </p:cNvSpPr>
          <p:nvPr>
            <p:ph idx="1"/>
          </p:nvPr>
        </p:nvSpPr>
        <p:spPr/>
        <p:txBody>
          <a:bodyPr>
            <a:normAutofit/>
          </a:bodyPr>
          <a:lstStyle/>
          <a:p>
            <a:r>
              <a:rPr lang="en-CA" dirty="0" smtClean="0"/>
              <a:t>What are the successful components of your child’s school experience?</a:t>
            </a:r>
          </a:p>
          <a:p>
            <a:pPr lvl="1"/>
            <a:r>
              <a:rPr lang="en-CA" dirty="0" smtClean="0"/>
              <a:t>Learning resource centre where student receives extra support.</a:t>
            </a:r>
          </a:p>
          <a:p>
            <a:pPr lvl="1"/>
            <a:r>
              <a:rPr lang="en-CA" dirty="0" smtClean="0"/>
              <a:t>Having assistance outside of class, e.g. tutoring.</a:t>
            </a:r>
          </a:p>
          <a:p>
            <a:pPr lvl="1"/>
            <a:r>
              <a:rPr lang="en-CA" dirty="0" smtClean="0"/>
              <a:t>Both parent and child have good communication and relationship with the classroom teacher and other school personnel.</a:t>
            </a:r>
          </a:p>
          <a:p>
            <a:pPr lvl="2"/>
            <a:r>
              <a:rPr lang="en-CA" dirty="0" smtClean="0"/>
              <a:t>Resource teacher help in accessing community services.</a:t>
            </a:r>
          </a:p>
          <a:p>
            <a:pPr lvl="1"/>
            <a:r>
              <a:rPr lang="en-CA" dirty="0" smtClean="0"/>
              <a:t>Consistency of homework expectations.</a:t>
            </a:r>
            <a:endParaRPr lang="en-C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Risk Factors - Parents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What was not helpful in your child’s school experience?</a:t>
            </a:r>
          </a:p>
          <a:p>
            <a:pPr lvl="1"/>
            <a:r>
              <a:rPr lang="en-CA" dirty="0" smtClean="0"/>
              <a:t>School</a:t>
            </a:r>
          </a:p>
          <a:p>
            <a:pPr lvl="2"/>
            <a:r>
              <a:rPr lang="en-CA" dirty="0" smtClean="0"/>
              <a:t>Did not like the fact that her child repeated a grade.  Felt there was a lack of communication between the school and the parent when the decision was made for the child to repeat Kindergarten.</a:t>
            </a:r>
          </a:p>
          <a:p>
            <a:pPr lvl="1"/>
            <a:r>
              <a:rPr lang="en-CA" dirty="0" smtClean="0"/>
              <a:t>Individual</a:t>
            </a:r>
          </a:p>
          <a:p>
            <a:pPr lvl="2"/>
            <a:r>
              <a:rPr lang="en-CA" dirty="0" smtClean="0"/>
              <a:t>Poor social skills</a:t>
            </a:r>
          </a:p>
          <a:p>
            <a:pPr lvl="2"/>
            <a:r>
              <a:rPr lang="en-CA" dirty="0" smtClean="0"/>
              <a:t>History of running away, defiance, stealing, lying, and anger issues.</a:t>
            </a:r>
          </a:p>
          <a:p>
            <a:pPr lvl="1"/>
            <a:r>
              <a:rPr lang="en-CA" dirty="0" smtClean="0"/>
              <a:t>Family</a:t>
            </a:r>
          </a:p>
          <a:p>
            <a:pPr lvl="2"/>
            <a:r>
              <a:rPr lang="en-CA" dirty="0" smtClean="0"/>
              <a:t>Little support from father</a:t>
            </a:r>
          </a:p>
          <a:p>
            <a:pPr lvl="2"/>
            <a:r>
              <a:rPr lang="en-CA" dirty="0" smtClean="0"/>
              <a:t>ESL</a:t>
            </a:r>
          </a:p>
          <a:p>
            <a:pPr lvl="2"/>
            <a:r>
              <a:rPr lang="en-CA" dirty="0" smtClean="0"/>
              <a:t>Low socio-economic status</a:t>
            </a:r>
          </a:p>
          <a:p>
            <a:pPr lvl="2">
              <a:buNone/>
            </a:pPr>
            <a:endParaRPr lang="en-CA"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Protective Factors - Parents</a:t>
            </a:r>
            <a:endParaRPr lang="en-CA" dirty="0"/>
          </a:p>
        </p:txBody>
      </p:sp>
      <p:sp>
        <p:nvSpPr>
          <p:cNvPr id="3" name="Content Placeholder 2"/>
          <p:cNvSpPr>
            <a:spLocks noGrp="1"/>
          </p:cNvSpPr>
          <p:nvPr>
            <p:ph idx="1"/>
          </p:nvPr>
        </p:nvSpPr>
        <p:spPr/>
        <p:txBody>
          <a:bodyPr/>
          <a:lstStyle/>
          <a:p>
            <a:r>
              <a:rPr lang="en-CA" dirty="0" smtClean="0"/>
              <a:t>What do you think would be helpful?</a:t>
            </a:r>
          </a:p>
          <a:p>
            <a:pPr lvl="1"/>
            <a:r>
              <a:rPr lang="en-CA" dirty="0" smtClean="0"/>
              <a:t>School</a:t>
            </a:r>
          </a:p>
          <a:p>
            <a:pPr lvl="2"/>
            <a:r>
              <a:rPr lang="en-CA" dirty="0" smtClean="0"/>
              <a:t>Earlier identification of learning disability.</a:t>
            </a:r>
          </a:p>
          <a:p>
            <a:pPr lvl="3"/>
            <a:r>
              <a:rPr lang="en-CA" dirty="0" smtClean="0"/>
              <a:t> Would reduce child’s frustrations and mother’s perceptions of child’s abilities.</a:t>
            </a:r>
          </a:p>
          <a:p>
            <a:pPr lvl="3"/>
            <a:r>
              <a:rPr lang="en-CA" dirty="0" smtClean="0"/>
              <a:t>Would have helped with better program planning for the child.</a:t>
            </a:r>
          </a:p>
          <a:p>
            <a:pPr lvl="2"/>
            <a:r>
              <a:rPr lang="en-CA" dirty="0" smtClean="0"/>
              <a:t>Would like more support after school for her child, (e.g. tutoring, homework club).</a:t>
            </a:r>
          </a:p>
          <a:p>
            <a:pPr lvl="2"/>
            <a:r>
              <a:rPr lang="en-CA" dirty="0" smtClean="0"/>
              <a:t>Use of technology (e.g. digital recorder, keyboarding skills, laptop).</a:t>
            </a:r>
          </a:p>
          <a:p>
            <a:pPr lvl="3">
              <a:buNone/>
            </a:pPr>
            <a:endParaRPr lang="en-CA"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Common Themes From All </a:t>
            </a:r>
            <a:br>
              <a:rPr lang="en-CA" dirty="0" smtClean="0"/>
            </a:br>
            <a:r>
              <a:rPr lang="en-CA" dirty="0" smtClean="0"/>
              <a:t>Stakeholder Groups</a:t>
            </a:r>
            <a:endParaRPr lang="en-CA" dirty="0"/>
          </a:p>
        </p:txBody>
      </p:sp>
      <p:sp>
        <p:nvSpPr>
          <p:cNvPr id="3" name="Content Placeholder 2"/>
          <p:cNvSpPr>
            <a:spLocks noGrp="1"/>
          </p:cNvSpPr>
          <p:nvPr>
            <p:ph idx="1"/>
          </p:nvPr>
        </p:nvSpPr>
        <p:spPr/>
        <p:txBody>
          <a:bodyPr>
            <a:normAutofit/>
          </a:bodyPr>
          <a:lstStyle/>
          <a:p>
            <a:r>
              <a:rPr lang="en-CA" dirty="0" smtClean="0"/>
              <a:t>Relationships</a:t>
            </a:r>
          </a:p>
          <a:p>
            <a:r>
              <a:rPr lang="en-CA" dirty="0" smtClean="0"/>
              <a:t>Family support</a:t>
            </a:r>
          </a:p>
          <a:p>
            <a:r>
              <a:rPr lang="en-CA" dirty="0" smtClean="0"/>
              <a:t>Early identification</a:t>
            </a:r>
          </a:p>
          <a:p>
            <a:r>
              <a:rPr lang="en-CA" dirty="0" smtClean="0"/>
              <a:t>Influence of peers</a:t>
            </a:r>
          </a:p>
          <a:p>
            <a:r>
              <a:rPr lang="en-CA" dirty="0" smtClean="0"/>
              <a:t>Educational system </a:t>
            </a:r>
          </a:p>
          <a:p>
            <a:pPr lvl="1"/>
            <a:r>
              <a:rPr lang="en-CA" dirty="0" smtClean="0"/>
              <a:t>More resources - personnel, training, programs, support.</a:t>
            </a:r>
          </a:p>
          <a:p>
            <a:pPr lvl="1"/>
            <a:r>
              <a:rPr lang="en-CA" dirty="0" smtClean="0"/>
              <a:t>Instruction tailored to students’ learning needs.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sz="3200" dirty="0" smtClean="0"/>
              <a:t>Existing Programmes for individuals in the Juvenile Justice system who may have a Learning Disability</a:t>
            </a:r>
            <a:endParaRPr lang="en-CA" sz="3200" dirty="0"/>
          </a:p>
        </p:txBody>
      </p:sp>
      <p:sp>
        <p:nvSpPr>
          <p:cNvPr id="4" name="Subtitle 3"/>
          <p:cNvSpPr>
            <a:spLocks noGrp="1"/>
          </p:cNvSpPr>
          <p:nvPr>
            <p:ph type="subTitle" idx="1"/>
          </p:nvPr>
        </p:nvSpPr>
        <p:spPr/>
        <p:txBody>
          <a:bodyPr/>
          <a:lstStyle/>
          <a:p>
            <a:pPr algn="l"/>
            <a:r>
              <a:rPr lang="en-US" dirty="0" smtClean="0"/>
              <a:t>Alicia </a:t>
            </a:r>
            <a:r>
              <a:rPr lang="en-US" dirty="0" err="1" smtClean="0"/>
              <a:t>Kronberg</a:t>
            </a:r>
            <a:r>
              <a:rPr lang="en-US" dirty="0" smtClean="0"/>
              <a:t>, Sally Pan, &amp; </a:t>
            </a:r>
            <a:r>
              <a:rPr lang="en-US" dirty="0" err="1" smtClean="0"/>
              <a:t>Hua</a:t>
            </a:r>
            <a:r>
              <a:rPr lang="en-US" dirty="0" smtClean="0"/>
              <a:t> Qin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8673" name="Rectangle 2"/>
          <p:cNvSpPr>
            <a:spLocks noGrp="1"/>
          </p:cNvSpPr>
          <p:nvPr>
            <p:ph type="title"/>
          </p:nvPr>
        </p:nvSpPr>
        <p:spPr bwMode="auto">
          <a:xfrm>
            <a:off x="6443662" y="1"/>
            <a:ext cx="2700338" cy="642917"/>
          </a:xfrm>
        </p:spPr>
        <p:txBody>
          <a:bodyPr wrap="square" numCol="1" compatLnSpc="1">
            <a:prstTxWarp prst="textNoShape">
              <a:avLst/>
            </a:prstTxWarp>
          </a:bodyPr>
          <a:lstStyle/>
          <a:p>
            <a:pPr eaLnBrk="1" hangingPunct="1"/>
            <a:r>
              <a:rPr lang="en-US" altLang="en-US" sz="3000" cap="none" dirty="0" smtClean="0">
                <a:ln>
                  <a:noFill/>
                </a:ln>
                <a:solidFill>
                  <a:srgbClr val="FF0000"/>
                </a:solidFill>
              </a:rPr>
              <a:t>Failure Cycle</a:t>
            </a:r>
          </a:p>
        </p:txBody>
      </p:sp>
      <p:sp>
        <p:nvSpPr>
          <p:cNvPr id="34819" name="Rectangle 3"/>
          <p:cNvSpPr>
            <a:spLocks noGrp="1"/>
          </p:cNvSpPr>
          <p:nvPr>
            <p:ph idx="1"/>
          </p:nvPr>
        </p:nvSpPr>
        <p:spPr>
          <a:xfrm>
            <a:off x="1714480" y="1916113"/>
            <a:ext cx="5092717" cy="3227399"/>
          </a:xfrm>
        </p:spPr>
        <p:txBody>
          <a:bodyPr/>
          <a:lstStyle/>
          <a:p>
            <a:pPr algn="ctr" eaLnBrk="1" hangingPunct="1"/>
            <a:endParaRPr lang="en-US" altLang="en-US" dirty="0" smtClean="0"/>
          </a:p>
          <a:p>
            <a:pPr algn="ctr" eaLnBrk="1" hangingPunct="1"/>
            <a:r>
              <a:rPr lang="en-US" altLang="en-US" dirty="0" smtClean="0"/>
              <a:t>Cognitive deficits lead to poor academic performance</a:t>
            </a:r>
          </a:p>
          <a:p>
            <a:pPr algn="ctr" eaLnBrk="1" hangingPunct="1"/>
            <a:r>
              <a:rPr lang="en-US" altLang="en-US" dirty="0" smtClean="0"/>
              <a:t>Poor academic performance is a strong risk factor for delinquency</a:t>
            </a:r>
          </a:p>
        </p:txBody>
      </p:sp>
      <p:sp>
        <p:nvSpPr>
          <p:cNvPr id="34820" name="WordArt 4"/>
          <p:cNvSpPr>
            <a:spLocks noChangeArrowheads="1" noChangeShapeType="1"/>
          </p:cNvSpPr>
          <p:nvPr/>
        </p:nvSpPr>
        <p:spPr bwMode="auto">
          <a:xfrm rot="2738654">
            <a:off x="1204790" y="537485"/>
            <a:ext cx="6221413" cy="5988050"/>
          </a:xfrm>
          <a:prstGeom prst="rect">
            <a:avLst/>
          </a:prstGeom>
        </p:spPr>
        <p:txBody>
          <a:bodyPr spcFirstLastPara="1" wrap="none" fromWordArt="1">
            <a:prstTxWarp prst="textCircle">
              <a:avLst>
                <a:gd name="adj" fmla="val 10857748"/>
              </a:avLst>
            </a:prstTxWarp>
          </a:bodyPr>
          <a:lstStyle/>
          <a:p>
            <a:pPr algn="ctr"/>
            <a:r>
              <a:rPr lang="en-US" altLang="zh-TW" sz="2800" kern="10" dirty="0">
                <a:ln w="6350">
                  <a:noFill/>
                  <a:round/>
                  <a:headEnd/>
                  <a:tailEnd/>
                </a:ln>
                <a:solidFill>
                  <a:srgbClr val="FFC000"/>
                </a:solidFill>
                <a:latin typeface="Helvetica"/>
              </a:rPr>
              <a:t>fall behind academically </a:t>
            </a:r>
            <a:r>
              <a:rPr lang="en-US" altLang="zh-TW" sz="2800" kern="10" dirty="0">
                <a:ln w="6350">
                  <a:noFill/>
                  <a:round/>
                  <a:headEnd/>
                  <a:tailEnd/>
                </a:ln>
                <a:solidFill>
                  <a:schemeClr val="tx2">
                    <a:lumMod val="75000"/>
                  </a:schemeClr>
                </a:solidFill>
                <a:latin typeface="Helvetica"/>
              </a:rPr>
              <a:t>&gt;&gt;</a:t>
            </a:r>
            <a:r>
              <a:rPr lang="en-US" altLang="zh-TW" sz="2800" kern="10" dirty="0">
                <a:ln w="6350">
                  <a:noFill/>
                  <a:round/>
                  <a:headEnd/>
                  <a:tailEnd/>
                </a:ln>
                <a:solidFill>
                  <a:srgbClr val="FFC000"/>
                </a:solidFill>
                <a:latin typeface="Helvetica"/>
              </a:rPr>
              <a:t> difficult work </a:t>
            </a:r>
            <a:r>
              <a:rPr lang="en-US" altLang="zh-TW" sz="2800" kern="10" dirty="0">
                <a:ln w="6350">
                  <a:noFill/>
                  <a:round/>
                  <a:headEnd/>
                  <a:tailEnd/>
                </a:ln>
                <a:solidFill>
                  <a:schemeClr val="tx2">
                    <a:lumMod val="75000"/>
                  </a:schemeClr>
                </a:solidFill>
                <a:latin typeface="Helvetica"/>
              </a:rPr>
              <a:t>&gt;&gt;</a:t>
            </a:r>
            <a:r>
              <a:rPr lang="en-US" altLang="zh-TW" sz="2800" kern="10" dirty="0">
                <a:ln w="6350">
                  <a:noFill/>
                  <a:round/>
                  <a:headEnd/>
                  <a:tailEnd/>
                </a:ln>
                <a:solidFill>
                  <a:srgbClr val="FFC000"/>
                </a:solidFill>
                <a:latin typeface="Helvetica"/>
              </a:rPr>
              <a:t> challenging behaviors </a:t>
            </a:r>
            <a:r>
              <a:rPr lang="en-US" altLang="zh-TW" sz="2800" kern="10" dirty="0">
                <a:ln w="6350">
                  <a:noFill/>
                  <a:round/>
                  <a:headEnd/>
                  <a:tailEnd/>
                </a:ln>
                <a:solidFill>
                  <a:schemeClr val="tx2">
                    <a:lumMod val="75000"/>
                  </a:schemeClr>
                </a:solidFill>
                <a:latin typeface="Helvetica"/>
              </a:rPr>
              <a:t>&gt;&gt;</a:t>
            </a:r>
            <a:r>
              <a:rPr lang="en-US" altLang="zh-TW" sz="2800" kern="10" dirty="0">
                <a:ln w="6350">
                  <a:noFill/>
                  <a:round/>
                  <a:headEnd/>
                  <a:tailEnd/>
                </a:ln>
                <a:solidFill>
                  <a:srgbClr val="FFC000"/>
                </a:solidFill>
                <a:latin typeface="Helvetica"/>
              </a:rPr>
              <a:t> removal from class </a:t>
            </a:r>
            <a:r>
              <a:rPr lang="en-US" altLang="zh-TW" sz="2800" kern="10" dirty="0">
                <a:ln w="6350">
                  <a:noFill/>
                  <a:round/>
                  <a:headEnd/>
                  <a:tailEnd/>
                </a:ln>
                <a:solidFill>
                  <a:schemeClr val="tx2">
                    <a:lumMod val="75000"/>
                  </a:schemeClr>
                </a:solidFill>
                <a:latin typeface="Helvetica"/>
              </a:rPr>
              <a:t>&gt;&gt;</a:t>
            </a:r>
            <a:r>
              <a:rPr lang="en-US" altLang="zh-TW" sz="2800" kern="10" dirty="0">
                <a:ln w="6350">
                  <a:noFill/>
                  <a:round/>
                  <a:headEnd/>
                  <a:tailEnd/>
                </a:ln>
                <a:solidFill>
                  <a:srgbClr val="FFC000"/>
                </a:solidFill>
                <a:latin typeface="Helvetica"/>
              </a:rPr>
              <a:t> </a:t>
            </a:r>
            <a:endParaRPr lang="zh-TW" altLang="en-US" sz="2800" kern="10" dirty="0">
              <a:ln w="6350">
                <a:noFill/>
                <a:round/>
                <a:headEnd/>
                <a:tailEnd/>
              </a:ln>
              <a:solidFill>
                <a:srgbClr val="FFC000"/>
              </a:solidFill>
              <a:latin typeface="Helvetica"/>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 calcmode="lin" valueType="num">
                                      <p:cBhvr>
                                        <p:cTn id="7" dur="1000" fill="hold"/>
                                        <p:tgtEl>
                                          <p:spTgt spid="34820"/>
                                        </p:tgtEl>
                                        <p:attrNameLst>
                                          <p:attrName>ppt_w</p:attrName>
                                        </p:attrNameLst>
                                      </p:cBhvr>
                                      <p:tavLst>
                                        <p:tav tm="0">
                                          <p:val>
                                            <p:fltVal val="0"/>
                                          </p:val>
                                        </p:tav>
                                        <p:tav tm="100000">
                                          <p:val>
                                            <p:strVal val="#ppt_w"/>
                                          </p:val>
                                        </p:tav>
                                      </p:tavLst>
                                    </p:anim>
                                    <p:anim calcmode="lin" valueType="num">
                                      <p:cBhvr>
                                        <p:cTn id="8" dur="1000" fill="hold"/>
                                        <p:tgtEl>
                                          <p:spTgt spid="34820"/>
                                        </p:tgtEl>
                                        <p:attrNameLst>
                                          <p:attrName>ppt_h</p:attrName>
                                        </p:attrNameLst>
                                      </p:cBhvr>
                                      <p:tavLst>
                                        <p:tav tm="0">
                                          <p:val>
                                            <p:fltVal val="0"/>
                                          </p:val>
                                        </p:tav>
                                        <p:tav tm="100000">
                                          <p:val>
                                            <p:strVal val="#ppt_h"/>
                                          </p:val>
                                        </p:tav>
                                      </p:tavLst>
                                    </p:anim>
                                    <p:anim calcmode="lin" valueType="num">
                                      <p:cBhvr>
                                        <p:cTn id="9" dur="1000" fill="hold"/>
                                        <p:tgtEl>
                                          <p:spTgt spid="348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482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272" fill="hold" grpId="0" nodeType="clickEffect">
                                  <p:stCondLst>
                                    <p:cond delay="0"/>
                                  </p:stCondLst>
                                  <p:childTnLst>
                                    <p:set>
                                      <p:cBhvr>
                                        <p:cTn id="14" dur="1" fill="hold">
                                          <p:stCondLst>
                                            <p:cond delay="0"/>
                                          </p:stCondLst>
                                        </p:cTn>
                                        <p:tgtEl>
                                          <p:spTgt spid="34819">
                                            <p:txEl>
                                              <p:pRg st="1" end="1"/>
                                            </p:txEl>
                                          </p:spTgt>
                                        </p:tgtEl>
                                        <p:attrNameLst>
                                          <p:attrName>style.visibility</p:attrName>
                                        </p:attrNameLst>
                                      </p:cBhvr>
                                      <p:to>
                                        <p:strVal val="visible"/>
                                      </p:to>
                                    </p:set>
                                    <p:anim calcmode="lin" valueType="num">
                                      <p:cBhvr>
                                        <p:cTn id="15" dur="500" fill="hold"/>
                                        <p:tgtEl>
                                          <p:spTgt spid="34819">
                                            <p:txEl>
                                              <p:pRg st="1" end="1"/>
                                            </p:txEl>
                                          </p:spTgt>
                                        </p:tgtEl>
                                        <p:attrNameLst>
                                          <p:attrName>ppt_w</p:attrName>
                                        </p:attrNameLst>
                                      </p:cBhvr>
                                      <p:tavLst>
                                        <p:tav tm="0">
                                          <p:val>
                                            <p:strVal val="2/3*#ppt_w"/>
                                          </p:val>
                                        </p:tav>
                                        <p:tav tm="100000">
                                          <p:val>
                                            <p:strVal val="#ppt_w"/>
                                          </p:val>
                                        </p:tav>
                                      </p:tavLst>
                                    </p:anim>
                                    <p:anim calcmode="lin" valueType="num">
                                      <p:cBhvr>
                                        <p:cTn id="16" dur="500" fill="hold"/>
                                        <p:tgtEl>
                                          <p:spTgt spid="34819">
                                            <p:txEl>
                                              <p:pRg st="1" end="1"/>
                                            </p:txEl>
                                          </p:spTgt>
                                        </p:tgtEl>
                                        <p:attrNameLst>
                                          <p:attrName>ppt_h</p:attrName>
                                        </p:attrNameLst>
                                      </p:cBhvr>
                                      <p:tavLst>
                                        <p:tav tm="0">
                                          <p:val>
                                            <p:strVal val="2/3*#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272"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 calcmode="lin" valueType="num">
                                      <p:cBhvr>
                                        <p:cTn id="21" dur="500" fill="hold"/>
                                        <p:tgtEl>
                                          <p:spTgt spid="34819">
                                            <p:txEl>
                                              <p:pRg st="2" end="2"/>
                                            </p:txEl>
                                          </p:spTgt>
                                        </p:tgtEl>
                                        <p:attrNameLst>
                                          <p:attrName>ppt_w</p:attrName>
                                        </p:attrNameLst>
                                      </p:cBhvr>
                                      <p:tavLst>
                                        <p:tav tm="0">
                                          <p:val>
                                            <p:strVal val="2/3*#ppt_w"/>
                                          </p:val>
                                        </p:tav>
                                        <p:tav tm="100000">
                                          <p:val>
                                            <p:strVal val="#ppt_w"/>
                                          </p:val>
                                        </p:tav>
                                      </p:tavLst>
                                    </p:anim>
                                    <p:anim calcmode="lin" valueType="num">
                                      <p:cBhvr>
                                        <p:cTn id="22" dur="500" fill="hold"/>
                                        <p:tgtEl>
                                          <p:spTgt spid="34819">
                                            <p:txEl>
                                              <p:pRg st="2" end="2"/>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P spid="34820" grpId="0" animBg="1"/>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822309"/>
          </a:xfrm>
        </p:spPr>
        <p:txBody>
          <a:bodyPr>
            <a:noAutofit/>
          </a:bodyPr>
          <a:lstStyle/>
          <a:p>
            <a:pPr eaLnBrk="1" fontAlgn="auto" hangingPunct="1">
              <a:spcAft>
                <a:spcPts val="0"/>
              </a:spcAft>
              <a:defRPr/>
            </a:pPr>
            <a:r>
              <a:rPr lang="en-CA" sz="2500" dirty="0" smtClean="0"/>
              <a:t>We seek to understand the following questions </a:t>
            </a:r>
            <a:endParaRPr lang="en-CA" sz="2500" dirty="0"/>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Font typeface="Wingdings 2"/>
              <a:buChar char=""/>
              <a:defRPr/>
            </a:pPr>
            <a:r>
              <a:rPr lang="en-CA" dirty="0"/>
              <a:t>W</a:t>
            </a:r>
            <a:r>
              <a:rPr lang="en-CA" dirty="0" smtClean="0"/>
              <a:t>hat are the themes across JJ system for individuals with LD in different countries?</a:t>
            </a:r>
          </a:p>
          <a:p>
            <a:pPr marL="274320" indent="-274320" eaLnBrk="1" fontAlgn="auto" hangingPunct="1">
              <a:spcAft>
                <a:spcPts val="0"/>
              </a:spcAft>
              <a:buFont typeface="Wingdings 2"/>
              <a:buChar char=""/>
              <a:defRPr/>
            </a:pPr>
            <a:r>
              <a:rPr lang="en-CA" dirty="0" smtClean="0"/>
              <a:t>What is being done (specific strategies) before it becomes a problem for LD students in Canada? </a:t>
            </a:r>
          </a:p>
          <a:p>
            <a:pPr marL="274320" indent="-274320" eaLnBrk="1" fontAlgn="auto" hangingPunct="1">
              <a:spcAft>
                <a:spcPts val="0"/>
              </a:spcAft>
              <a:buFont typeface="Wingdings 2"/>
              <a:buChar char=""/>
              <a:defRPr/>
            </a:pPr>
            <a:r>
              <a:rPr lang="en-CA" dirty="0" smtClean="0"/>
              <a:t>What are the expectations or goals of success of these programs</a:t>
            </a:r>
          </a:p>
          <a:p>
            <a:pPr marL="274320" indent="-274320" eaLnBrk="1" fontAlgn="auto" hangingPunct="1">
              <a:spcAft>
                <a:spcPts val="0"/>
              </a:spcAft>
              <a:buFont typeface="Wingdings 2"/>
              <a:buChar char=""/>
              <a:defRPr/>
            </a:pPr>
            <a:r>
              <a:rPr lang="en-CA" dirty="0" smtClean="0"/>
              <a:t>Are these programs meeting the identified success, risk and protective factors identified in the research?</a:t>
            </a:r>
          </a:p>
          <a:p>
            <a:pPr marL="274320" indent="-274320" eaLnBrk="1" fontAlgn="auto" hangingPunct="1">
              <a:spcAft>
                <a:spcPts val="0"/>
              </a:spcAft>
              <a:buFont typeface="Wingdings 2"/>
              <a:buChar char=""/>
              <a:defRPr/>
            </a:pPr>
            <a:r>
              <a:rPr lang="en-CA" dirty="0" smtClean="0"/>
              <a:t>What recommendations would we make for different stakeholders to improve future programs that target this demographic?</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ppt_x</p:attrName>
                                        </p:attrNameLst>
                                      </p:cBhvr>
                                      <p:tavLst>
                                        <p:tav tm="0">
                                          <p:val>
                                            <p:strVal val="#ppt_x-#ppt_w/2"/>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786842" cy="939784"/>
          </a:xfrm>
        </p:spPr>
        <p:txBody>
          <a:bodyPr/>
          <a:lstStyle/>
          <a:p>
            <a:pPr eaLnBrk="1" fontAlgn="auto" hangingPunct="1">
              <a:spcAft>
                <a:spcPts val="0"/>
              </a:spcAft>
              <a:defRPr/>
            </a:pPr>
            <a:r>
              <a:rPr lang="en-CA" sz="2500" dirty="0" smtClean="0"/>
              <a:t>What are the themes across JJ system for individuals with LD in different countries?</a:t>
            </a:r>
            <a:endParaRPr lang="en-CA" dirty="0"/>
          </a:p>
        </p:txBody>
      </p:sp>
      <p:sp>
        <p:nvSpPr>
          <p:cNvPr id="7" name="Content Placeholder 2"/>
          <p:cNvSpPr>
            <a:spLocks noGrp="1"/>
          </p:cNvSpPr>
          <p:nvPr>
            <p:ph idx="1"/>
          </p:nvPr>
        </p:nvSpPr>
        <p:spPr>
          <a:xfrm>
            <a:off x="642910" y="1357298"/>
            <a:ext cx="7239000" cy="4846638"/>
          </a:xfrm>
        </p:spPr>
        <p:txBody>
          <a:bodyPr>
            <a:normAutofit/>
          </a:bodyPr>
          <a:lstStyle/>
          <a:p>
            <a:pPr fontAlgn="auto">
              <a:spcBef>
                <a:spcPts val="0"/>
              </a:spcBef>
              <a:spcAft>
                <a:spcPts val="0"/>
              </a:spcAft>
              <a:defRPr/>
            </a:pPr>
            <a:r>
              <a:rPr lang="en-CA" dirty="0" smtClean="0"/>
              <a:t>To answer this question we looked at government and privately operated programs in different countries including:</a:t>
            </a:r>
          </a:p>
          <a:p>
            <a:pPr fontAlgn="auto">
              <a:spcBef>
                <a:spcPts val="0"/>
              </a:spcBef>
              <a:spcAft>
                <a:spcPts val="0"/>
              </a:spcAft>
              <a:buNone/>
              <a:defRPr/>
            </a:pPr>
            <a:endParaRPr lang="en-CA" dirty="0" smtClean="0"/>
          </a:p>
          <a:p>
            <a:pPr marL="514350" indent="-514350" fontAlgn="auto">
              <a:spcBef>
                <a:spcPts val="0"/>
              </a:spcBef>
              <a:spcAft>
                <a:spcPts val="0"/>
              </a:spcAft>
              <a:buAutoNum type="arabicPeriod"/>
              <a:defRPr/>
            </a:pPr>
            <a:r>
              <a:rPr lang="en-CA" dirty="0" smtClean="0"/>
              <a:t>Britain</a:t>
            </a:r>
          </a:p>
          <a:p>
            <a:pPr marL="514350" indent="-514350" fontAlgn="auto">
              <a:spcBef>
                <a:spcPts val="0"/>
              </a:spcBef>
              <a:spcAft>
                <a:spcPts val="0"/>
              </a:spcAft>
              <a:buAutoNum type="arabicPeriod"/>
              <a:defRPr/>
            </a:pPr>
            <a:r>
              <a:rPr lang="en-CA" dirty="0" smtClean="0"/>
              <a:t>Canada</a:t>
            </a:r>
          </a:p>
          <a:p>
            <a:pPr marL="514350" indent="-514350" fontAlgn="auto">
              <a:spcBef>
                <a:spcPts val="0"/>
              </a:spcBef>
              <a:spcAft>
                <a:spcPts val="0"/>
              </a:spcAft>
              <a:buAutoNum type="arabicPeriod"/>
              <a:defRPr/>
            </a:pPr>
            <a:r>
              <a:rPr lang="en-CA" dirty="0" smtClean="0"/>
              <a:t>China</a:t>
            </a:r>
          </a:p>
          <a:p>
            <a:pPr marL="514350" indent="-514350" fontAlgn="auto">
              <a:spcBef>
                <a:spcPts val="0"/>
              </a:spcBef>
              <a:spcAft>
                <a:spcPts val="0"/>
              </a:spcAft>
              <a:buAutoNum type="arabicPeriod"/>
              <a:defRPr/>
            </a:pPr>
            <a:r>
              <a:rPr lang="en-CA" dirty="0" smtClean="0"/>
              <a:t>USA</a:t>
            </a:r>
          </a:p>
          <a:p>
            <a:pPr marL="274320" indent="-274320" eaLnBrk="1" fontAlgn="auto" hangingPunct="1">
              <a:spcAft>
                <a:spcPts val="0"/>
              </a:spcAft>
              <a:buNone/>
              <a:defRPr/>
            </a:pPr>
            <a:endParaRPr lang="en-C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ppt_x</p:attrName>
                                        </p:attrNameLst>
                                      </p:cBhvr>
                                      <p:tavLst>
                                        <p:tav tm="0">
                                          <p:val>
                                            <p:strVal val="#ppt_x-#ppt_w/2"/>
                                          </p:val>
                                        </p:tav>
                                        <p:tav tm="100000">
                                          <p:val>
                                            <p:strVal val="#ppt_x"/>
                                          </p:val>
                                        </p:tav>
                                      </p:tavLst>
                                    </p:anim>
                                    <p:anim calcmode="lin" valueType="num">
                                      <p:cBhvr>
                                        <p:cTn id="8" dur="10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 calcmode="lin" valueType="num">
                                      <p:cBhvr>
                                        <p:cTn id="15" dur="1000" fill="hold"/>
                                        <p:tgtEl>
                                          <p:spTgt spid="7">
                                            <p:txEl>
                                              <p:pRg st="2" end="2"/>
                                            </p:txEl>
                                          </p:spTgt>
                                        </p:tgtEl>
                                        <p:attrNameLst>
                                          <p:attrName>ppt_x</p:attrName>
                                        </p:attrNameLst>
                                      </p:cBhvr>
                                      <p:tavLst>
                                        <p:tav tm="0">
                                          <p:val>
                                            <p:strVal val="#ppt_x-#ppt_w/2"/>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
                                          </p:val>
                                        </p:tav>
                                        <p:tav tm="100000">
                                          <p:val>
                                            <p:strVal val="#ppt_y"/>
                                          </p:val>
                                        </p:tav>
                                      </p:tavLst>
                                    </p:anim>
                                    <p:anim calcmode="lin" valueType="num">
                                      <p:cBhvr>
                                        <p:cTn id="17"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 calcmode="lin" valueType="num">
                                      <p:cBhvr>
                                        <p:cTn id="23" dur="1000" fill="hold"/>
                                        <p:tgtEl>
                                          <p:spTgt spid="7">
                                            <p:txEl>
                                              <p:pRg st="3" end="3"/>
                                            </p:txEl>
                                          </p:spTgt>
                                        </p:tgtEl>
                                        <p:attrNameLst>
                                          <p:attrName>ppt_x</p:attrName>
                                        </p:attrNameLst>
                                      </p:cBhvr>
                                      <p:tavLst>
                                        <p:tav tm="0">
                                          <p:val>
                                            <p:strVal val="#ppt_x-#ppt_w/2"/>
                                          </p:val>
                                        </p:tav>
                                        <p:tav tm="100000">
                                          <p:val>
                                            <p:strVal val="#ppt_x"/>
                                          </p:val>
                                        </p:tav>
                                      </p:tavLst>
                                    </p:anim>
                                    <p:anim calcmode="lin" valueType="num">
                                      <p:cBhvr>
                                        <p:cTn id="24" dur="1000" fill="hold"/>
                                        <p:tgtEl>
                                          <p:spTgt spid="7">
                                            <p:txEl>
                                              <p:pRg st="3" end="3"/>
                                            </p:txEl>
                                          </p:spTgt>
                                        </p:tgtEl>
                                        <p:attrNameLst>
                                          <p:attrName>ppt_y</p:attrName>
                                        </p:attrNameLst>
                                      </p:cBhvr>
                                      <p:tavLst>
                                        <p:tav tm="0">
                                          <p:val>
                                            <p:strVal val="#ppt_y"/>
                                          </p:val>
                                        </p:tav>
                                        <p:tav tm="100000">
                                          <p:val>
                                            <p:strVal val="#ppt_y"/>
                                          </p:val>
                                        </p:tav>
                                      </p:tavLst>
                                    </p:anim>
                                    <p:anim calcmode="lin" valueType="num">
                                      <p:cBhvr>
                                        <p:cTn id="25"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p:cTn id="31" dur="1000" fill="hold"/>
                                        <p:tgtEl>
                                          <p:spTgt spid="7">
                                            <p:txEl>
                                              <p:pRg st="4" end="4"/>
                                            </p:txEl>
                                          </p:spTgt>
                                        </p:tgtEl>
                                        <p:attrNameLst>
                                          <p:attrName>ppt_x</p:attrName>
                                        </p:attrNameLst>
                                      </p:cBhvr>
                                      <p:tavLst>
                                        <p:tav tm="0">
                                          <p:val>
                                            <p:strVal val="#ppt_x-#ppt_w/2"/>
                                          </p:val>
                                        </p:tav>
                                        <p:tav tm="100000">
                                          <p:val>
                                            <p:strVal val="#ppt_x"/>
                                          </p:val>
                                        </p:tav>
                                      </p:tavLst>
                                    </p:anim>
                                    <p:anim calcmode="lin" valueType="num">
                                      <p:cBhvr>
                                        <p:cTn id="32" dur="1000" fill="hold"/>
                                        <p:tgtEl>
                                          <p:spTgt spid="7">
                                            <p:txEl>
                                              <p:pRg st="4" end="4"/>
                                            </p:txEl>
                                          </p:spTgt>
                                        </p:tgtEl>
                                        <p:attrNameLst>
                                          <p:attrName>ppt_y</p:attrName>
                                        </p:attrNameLst>
                                      </p:cBhvr>
                                      <p:tavLst>
                                        <p:tav tm="0">
                                          <p:val>
                                            <p:strVal val="#ppt_y"/>
                                          </p:val>
                                        </p:tav>
                                        <p:tav tm="100000">
                                          <p:val>
                                            <p:strVal val="#ppt_y"/>
                                          </p:val>
                                        </p:tav>
                                      </p:tavLst>
                                    </p:anim>
                                    <p:anim calcmode="lin" valueType="num">
                                      <p:cBhvr>
                                        <p:cTn id="33"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anim calcmode="lin" valueType="num">
                                      <p:cBhvr>
                                        <p:cTn id="39" dur="1000" fill="hold"/>
                                        <p:tgtEl>
                                          <p:spTgt spid="7">
                                            <p:txEl>
                                              <p:pRg st="5" end="5"/>
                                            </p:txEl>
                                          </p:spTgt>
                                        </p:tgtEl>
                                        <p:attrNameLst>
                                          <p:attrName>ppt_x</p:attrName>
                                        </p:attrNameLst>
                                      </p:cBhvr>
                                      <p:tavLst>
                                        <p:tav tm="0">
                                          <p:val>
                                            <p:strVal val="#ppt_x-#ppt_w/2"/>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
                                          </p:val>
                                        </p:tav>
                                        <p:tav tm="100000">
                                          <p:val>
                                            <p:strVal val="#ppt_y"/>
                                          </p:val>
                                        </p:tav>
                                      </p:tavLst>
                                    </p:anim>
                                    <p:anim calcmode="lin" valueType="num">
                                      <p:cBhvr>
                                        <p:cTn id="41" dur="1000" fill="hold"/>
                                        <p:tgtEl>
                                          <p:spTgt spid="7">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609600" y="533400"/>
            <a:ext cx="7239000" cy="838200"/>
          </a:xfrm>
        </p:spPr>
        <p:txBody>
          <a:bodyPr>
            <a:normAutofit fontScale="90000"/>
          </a:bodyPr>
          <a:lstStyle/>
          <a:p>
            <a:pPr eaLnBrk="1" hangingPunct="1"/>
            <a:r>
              <a:rPr lang="en-US" sz="4000" dirty="0"/>
              <a:t>Profile of Prison Population</a:t>
            </a:r>
            <a:br>
              <a:rPr lang="en-US" sz="4000" dirty="0"/>
            </a:br>
            <a:r>
              <a:rPr lang="en-US" sz="1600" dirty="0"/>
              <a:t>(as of December 31</a:t>
            </a:r>
            <a:r>
              <a:rPr lang="en-US" sz="1600" baseline="30000" dirty="0"/>
              <a:t>st</a:t>
            </a:r>
            <a:r>
              <a:rPr lang="en-US" sz="1600" dirty="0"/>
              <a:t>, 2004)</a:t>
            </a:r>
            <a:endParaRPr lang="en-US" sz="4000" dirty="0"/>
          </a:p>
        </p:txBody>
      </p:sp>
      <p:sp>
        <p:nvSpPr>
          <p:cNvPr id="3075" name="Rectangle 3"/>
          <p:cNvSpPr>
            <a:spLocks noGrp="1" noChangeArrowheads="1"/>
          </p:cNvSpPr>
          <p:nvPr>
            <p:ph type="subTitle" idx="4294967295"/>
          </p:nvPr>
        </p:nvSpPr>
        <p:spPr>
          <a:xfrm>
            <a:off x="609600" y="6096000"/>
            <a:ext cx="7010400" cy="304800"/>
          </a:xfrm>
        </p:spPr>
        <p:txBody>
          <a:bodyPr/>
          <a:lstStyle/>
          <a:p>
            <a:pPr algn="l" eaLnBrk="1" hangingPunct="1">
              <a:buNone/>
            </a:pPr>
            <a:r>
              <a:rPr lang="en-US" sz="1600" dirty="0"/>
              <a:t>(Correctional Service Canada website)</a:t>
            </a:r>
          </a:p>
        </p:txBody>
      </p:sp>
      <p:graphicFrame>
        <p:nvGraphicFramePr>
          <p:cNvPr id="2096" name="Group 48"/>
          <p:cNvGraphicFramePr>
            <a:graphicFrameLocks noGrp="1"/>
          </p:cNvGraphicFramePr>
          <p:nvPr/>
        </p:nvGraphicFramePr>
        <p:xfrm>
          <a:off x="685800" y="1752600"/>
          <a:ext cx="7162800" cy="4267201"/>
        </p:xfrm>
        <a:graphic>
          <a:graphicData uri="http://schemas.openxmlformats.org/drawingml/2006/table">
            <a:tbl>
              <a:tblPr/>
              <a:tblGrid>
                <a:gridCol w="990600"/>
                <a:gridCol w="6172200"/>
              </a:tblGrid>
              <a:tr h="642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pitchFamily="-106" charset="0"/>
                          <a:ea typeface="Arial" pitchFamily="-106" charset="0"/>
                          <a:cs typeface="Arial" pitchFamily="-106"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pitchFamily="-106" charset="0"/>
                          <a:ea typeface="Arial" pitchFamily="-106" charset="0"/>
                          <a:cs typeface="Arial" pitchFamily="-106" charset="0"/>
                        </a:rPr>
                        <a:t>Characteristics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24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a:ln>
                            <a:noFill/>
                          </a:ln>
                          <a:solidFill>
                            <a:schemeClr val="tx1"/>
                          </a:solidFill>
                          <a:effectLst/>
                          <a:latin typeface="Arial" pitchFamily="-106" charset="0"/>
                          <a:ea typeface="Arial" pitchFamily="-106" charset="0"/>
                          <a:cs typeface="Arial" pitchFamily="-106" charset="0"/>
                        </a:rPr>
                        <a:t>77%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a:ln>
                            <a:noFill/>
                          </a:ln>
                          <a:solidFill>
                            <a:schemeClr val="tx1"/>
                          </a:solidFill>
                          <a:effectLst/>
                          <a:latin typeface="Arial" pitchFamily="-106" charset="0"/>
                          <a:ea typeface="Arial" pitchFamily="-106" charset="0"/>
                          <a:cs typeface="Arial" pitchFamily="-106" charset="0"/>
                        </a:rPr>
                        <a:t>70%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a:ln>
                            <a:noFill/>
                          </a:ln>
                          <a:solidFill>
                            <a:schemeClr val="tx1"/>
                          </a:solidFill>
                          <a:effectLst/>
                          <a:latin typeface="Arial" pitchFamily="-106" charset="0"/>
                          <a:ea typeface="Arial" pitchFamily="-106" charset="0"/>
                          <a:cs typeface="Arial" pitchFamily="-106" charset="0"/>
                        </a:rPr>
                        <a:t>52%</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a:ln>
                            <a:noFill/>
                          </a:ln>
                          <a:solidFill>
                            <a:schemeClr val="tx1"/>
                          </a:solidFill>
                          <a:effectLst/>
                          <a:latin typeface="Arial" pitchFamily="-106" charset="0"/>
                          <a:ea typeface="Arial" pitchFamily="-106" charset="0"/>
                          <a:cs typeface="Arial" pitchFamily="-106" charset="0"/>
                        </a:rPr>
                        <a:t>79%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a:ln>
                            <a:noFill/>
                          </a:ln>
                          <a:solidFill>
                            <a:schemeClr val="tx1"/>
                          </a:solidFill>
                          <a:effectLst/>
                          <a:latin typeface="Arial" pitchFamily="-106" charset="0"/>
                          <a:ea typeface="Arial" pitchFamily="-106" charset="0"/>
                          <a:cs typeface="Arial" pitchFamily="-106" charset="0"/>
                        </a:rPr>
                        <a:t>70%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a:ln>
                            <a:noFill/>
                          </a:ln>
                          <a:solidFill>
                            <a:schemeClr val="tx1"/>
                          </a:solidFill>
                          <a:effectLst/>
                          <a:latin typeface="Arial" pitchFamily="-106" charset="0"/>
                          <a:ea typeface="Arial" pitchFamily="-106" charset="0"/>
                          <a:cs typeface="Arial" pitchFamily="-106" charset="0"/>
                        </a:rPr>
                        <a:t>79%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a:ln>
                            <a:noFill/>
                          </a:ln>
                          <a:solidFill>
                            <a:schemeClr val="tx1"/>
                          </a:solidFill>
                          <a:effectLst/>
                          <a:latin typeface="Arial" pitchFamily="-106" charset="0"/>
                          <a:ea typeface="Arial" pitchFamily="-106" charset="0"/>
                          <a:cs typeface="Arial" pitchFamily="-106" charset="0"/>
                        </a:rPr>
                        <a:t>23%</a:t>
                      </a:r>
                      <a:endParaRPr kumimoji="0" lang="en-US" sz="2800" b="0" i="0" u="none" strike="noStrike" cap="none" normalizeH="0" baseline="0">
                        <a:ln>
                          <a:noFill/>
                        </a:ln>
                        <a:solidFill>
                          <a:schemeClr val="tx1"/>
                        </a:solidFill>
                        <a:effectLst/>
                        <a:latin typeface="Arial" pitchFamily="-106" charset="0"/>
                        <a:ea typeface="Arial" pitchFamily="-106" charset="0"/>
                        <a:cs typeface="Arial" pitchFamily="-106"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a:ln>
                            <a:noFill/>
                          </a:ln>
                          <a:solidFill>
                            <a:schemeClr val="tx1"/>
                          </a:solidFill>
                          <a:effectLst/>
                          <a:latin typeface="Arial" pitchFamily="-106" charset="0"/>
                          <a:ea typeface="Arial" pitchFamily="-106" charset="0"/>
                          <a:cs typeface="Arial" pitchFamily="-106" charset="0"/>
                        </a:rPr>
                        <a:t>No high school diploma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a:ln>
                            <a:noFill/>
                          </a:ln>
                          <a:solidFill>
                            <a:schemeClr val="tx1"/>
                          </a:solidFill>
                          <a:effectLst/>
                          <a:latin typeface="Arial" pitchFamily="-106" charset="0"/>
                          <a:ea typeface="Arial" pitchFamily="-106" charset="0"/>
                          <a:cs typeface="Arial" pitchFamily="-106" charset="0"/>
                        </a:rPr>
                        <a:t>Unstable job histories</a:t>
                      </a:r>
                      <a:endParaRPr kumimoji="0" lang="en-US" sz="2800" b="0" i="0" u="none" strike="noStrike" cap="none" normalizeH="0" baseline="0" dirty="0">
                        <a:ln>
                          <a:noFill/>
                        </a:ln>
                        <a:solidFill>
                          <a:schemeClr val="tx1"/>
                        </a:solidFill>
                        <a:effectLst/>
                        <a:latin typeface="Arial" pitchFamily="-106" charset="0"/>
                        <a:ea typeface="Arial" pitchFamily="-106" charset="0"/>
                        <a:cs typeface="Arial" pitchFamily="-106"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a:ln>
                            <a:noFill/>
                          </a:ln>
                          <a:solidFill>
                            <a:schemeClr val="tx1"/>
                          </a:solidFill>
                          <a:effectLst/>
                          <a:latin typeface="Arial" pitchFamily="-106" charset="0"/>
                          <a:ea typeface="Arial" pitchFamily="-106" charset="0"/>
                          <a:cs typeface="Arial" pitchFamily="-106" charset="0"/>
                        </a:rPr>
                        <a:t>Dysfunctional parents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a:ln>
                            <a:noFill/>
                          </a:ln>
                          <a:solidFill>
                            <a:schemeClr val="tx1"/>
                          </a:solidFill>
                          <a:effectLst/>
                          <a:latin typeface="Arial" pitchFamily="-106" charset="0"/>
                          <a:ea typeface="Arial" pitchFamily="-106" charset="0"/>
                          <a:cs typeface="Arial" pitchFamily="-106" charset="0"/>
                        </a:rPr>
                        <a:t>Poor problem solving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a:ln>
                            <a:noFill/>
                          </a:ln>
                          <a:solidFill>
                            <a:schemeClr val="tx1"/>
                          </a:solidFill>
                          <a:effectLst/>
                          <a:latin typeface="Arial" pitchFamily="-106" charset="0"/>
                          <a:ea typeface="Arial" pitchFamily="-106" charset="0"/>
                          <a:cs typeface="Arial" pitchFamily="-106" charset="0"/>
                        </a:rPr>
                        <a:t>Unable to generate choices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a:ln>
                            <a:noFill/>
                          </a:ln>
                          <a:solidFill>
                            <a:schemeClr val="tx1"/>
                          </a:solidFill>
                          <a:effectLst/>
                          <a:latin typeface="Arial" pitchFamily="-106" charset="0"/>
                          <a:ea typeface="Arial" pitchFamily="-106" charset="0"/>
                          <a:cs typeface="Arial" pitchFamily="-106" charset="0"/>
                        </a:rPr>
                        <a:t>Impulsive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2800" b="0" i="0" u="none" strike="noStrike" cap="none" normalizeH="0" baseline="0" dirty="0">
                          <a:ln>
                            <a:noFill/>
                          </a:ln>
                          <a:solidFill>
                            <a:schemeClr val="tx1"/>
                          </a:solidFill>
                          <a:effectLst/>
                          <a:latin typeface="Arial" pitchFamily="-106" charset="0"/>
                          <a:ea typeface="Arial" pitchFamily="-106" charset="0"/>
                          <a:cs typeface="Arial" pitchFamily="-106" charset="0"/>
                        </a:rPr>
                        <a:t>Drug offenders</a:t>
                      </a:r>
                      <a:endParaRPr kumimoji="0" lang="en-US" sz="2800" b="0" i="0" u="none" strike="noStrike" cap="none" normalizeH="0" baseline="0" dirty="0">
                        <a:ln>
                          <a:noFill/>
                        </a:ln>
                        <a:solidFill>
                          <a:schemeClr val="tx1"/>
                        </a:solidFill>
                        <a:effectLst/>
                        <a:latin typeface="Arial" pitchFamily="-106" charset="0"/>
                        <a:ea typeface="Arial" pitchFamily="-106" charset="0"/>
                        <a:cs typeface="Arial" pitchFamily="-106"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79433"/>
          </a:xfrm>
        </p:spPr>
        <p:txBody>
          <a:bodyPr/>
          <a:lstStyle/>
          <a:p>
            <a:r>
              <a:rPr lang="en-CA" dirty="0" smtClean="0"/>
              <a:t>BRITAIN</a:t>
            </a:r>
            <a:endParaRPr lang="en-CA" dirty="0"/>
          </a:p>
        </p:txBody>
      </p:sp>
      <p:sp>
        <p:nvSpPr>
          <p:cNvPr id="3" name="Content Placeholder 2"/>
          <p:cNvSpPr>
            <a:spLocks noGrp="1"/>
          </p:cNvSpPr>
          <p:nvPr>
            <p:ph idx="1"/>
          </p:nvPr>
        </p:nvSpPr>
        <p:spPr>
          <a:xfrm>
            <a:off x="457200" y="928670"/>
            <a:ext cx="7239000" cy="5857892"/>
          </a:xfrm>
        </p:spPr>
        <p:txBody>
          <a:bodyPr/>
          <a:lstStyle/>
          <a:p>
            <a:r>
              <a:rPr lang="en-US" sz="2400" dirty="0" smtClean="0"/>
              <a:t>Because there were no specific institutions that appeared to link Learning Disabilities to the Juvenile Justice System, we looked into the resources/ programs from both the domains:</a:t>
            </a:r>
          </a:p>
          <a:p>
            <a:endParaRPr lang="en-US" sz="2400" dirty="0" smtClean="0"/>
          </a:p>
          <a:p>
            <a:pPr lvl="1"/>
            <a:r>
              <a:rPr lang="en-US" sz="1800" dirty="0" smtClean="0"/>
              <a:t>Crime Reduction website</a:t>
            </a:r>
          </a:p>
          <a:p>
            <a:pPr lvl="2"/>
            <a:r>
              <a:rPr lang="en-US" sz="1600" dirty="0" smtClean="0"/>
              <a:t>Provides information and resources to help communities reduce crime.</a:t>
            </a:r>
          </a:p>
          <a:p>
            <a:pPr lvl="2"/>
            <a:endParaRPr lang="en-US" sz="1600" dirty="0" smtClean="0"/>
          </a:p>
          <a:p>
            <a:pPr lvl="1"/>
            <a:r>
              <a:rPr lang="en-US" sz="1800" dirty="0" smtClean="0"/>
              <a:t>Foundation For People With Learning Disabilities</a:t>
            </a:r>
          </a:p>
          <a:p>
            <a:pPr lvl="2"/>
            <a:r>
              <a:rPr lang="en-CA" sz="1600" dirty="0" smtClean="0"/>
              <a:t>We work with people with learning disabilities, their families and the people who support them. </a:t>
            </a:r>
          </a:p>
          <a:p>
            <a:pPr lvl="2"/>
            <a:r>
              <a:rPr lang="en-CA" sz="1600" dirty="0" smtClean="0"/>
              <a:t>Do research and projects that help people be included</a:t>
            </a:r>
          </a:p>
          <a:p>
            <a:pPr lvl="2"/>
            <a:r>
              <a:rPr lang="en-CA" sz="1600" dirty="0" smtClean="0"/>
              <a:t>Support local people and services to include people with LD</a:t>
            </a:r>
          </a:p>
          <a:p>
            <a:pPr lvl="2"/>
            <a:r>
              <a:rPr lang="en-CA" sz="1600" dirty="0" smtClean="0"/>
              <a:t>Improve services and disseminate information</a:t>
            </a:r>
            <a:endParaRPr lang="en-US" dirty="0" smtClean="0"/>
          </a:p>
          <a:p>
            <a:pPr lvl="1"/>
            <a:endParaRPr lang="en-US" dirty="0" smtClean="0"/>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3"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ppt_x</p:attrName>
                                        </p:attrNameLst>
                                      </p:cBhvr>
                                      <p:tavLst>
                                        <p:tav tm="0">
                                          <p:val>
                                            <p:strVal val="#ppt_x-#ppt_w/2"/>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1000" fill="hold"/>
                                        <p:tgtEl>
                                          <p:spTgt spid="3">
                                            <p:txEl>
                                              <p:pRg st="8" end="8"/>
                                            </p:txEl>
                                          </p:spTgt>
                                        </p:tgtEl>
                                        <p:attrNameLst>
                                          <p:attrName>ppt_x</p:attrName>
                                        </p:attrNameLst>
                                      </p:cBhvr>
                                      <p:tavLst>
                                        <p:tav tm="0">
                                          <p:val>
                                            <p:strVal val="#ppt_x-#ppt_w/2"/>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57"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8" dur="1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1000" fill="hold"/>
                                        <p:tgtEl>
                                          <p:spTgt spid="3">
                                            <p:txEl>
                                              <p:pRg st="9" end="9"/>
                                            </p:txEl>
                                          </p:spTgt>
                                        </p:tgtEl>
                                        <p:attrNameLst>
                                          <p:attrName>ppt_x</p:attrName>
                                        </p:attrNameLst>
                                      </p:cBhvr>
                                      <p:tavLst>
                                        <p:tav tm="0">
                                          <p:val>
                                            <p:strVal val="#ppt_x-#ppt_w/2"/>
                                          </p:val>
                                        </p:tav>
                                        <p:tav tm="100000">
                                          <p:val>
                                            <p:strVal val="#ppt_x"/>
                                          </p:val>
                                        </p:tav>
                                      </p:tavLst>
                                    </p:anim>
                                    <p:anim calcmode="lin" valueType="num">
                                      <p:cBhvr>
                                        <p:cTn id="64" dur="10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65"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6" dur="10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79433"/>
          </a:xfrm>
        </p:spPr>
        <p:txBody>
          <a:bodyPr/>
          <a:lstStyle/>
          <a:p>
            <a:r>
              <a:rPr lang="en-CA" dirty="0" smtClean="0"/>
              <a:t>CANADA</a:t>
            </a:r>
            <a:endParaRPr lang="en-CA" dirty="0"/>
          </a:p>
        </p:txBody>
      </p:sp>
      <p:sp>
        <p:nvSpPr>
          <p:cNvPr id="3" name="Content Placeholder 2"/>
          <p:cNvSpPr>
            <a:spLocks noGrp="1"/>
          </p:cNvSpPr>
          <p:nvPr>
            <p:ph idx="1"/>
          </p:nvPr>
        </p:nvSpPr>
        <p:spPr/>
        <p:txBody>
          <a:bodyPr/>
          <a:lstStyle/>
          <a:p>
            <a:r>
              <a:rPr lang="en-US" sz="2400" dirty="0" smtClean="0"/>
              <a:t>Because there were no </a:t>
            </a:r>
            <a:r>
              <a:rPr lang="en-US" sz="2400" smtClean="0"/>
              <a:t>specific institutions that appeared to link Learning Disabilities to the Juvenille Justice System, we </a:t>
            </a:r>
            <a:r>
              <a:rPr lang="en-US" sz="2400" dirty="0" smtClean="0"/>
              <a:t>looked into the resources/ programs from both </a:t>
            </a:r>
            <a:r>
              <a:rPr lang="en-US" sz="2400" smtClean="0"/>
              <a:t>the domains:</a:t>
            </a:r>
          </a:p>
          <a:p>
            <a:pPr>
              <a:buNone/>
            </a:pPr>
            <a:endParaRPr lang="en-US" sz="2400" dirty="0" smtClean="0"/>
          </a:p>
          <a:p>
            <a:pPr lvl="1"/>
            <a:r>
              <a:rPr lang="en-US" sz="1800" dirty="0" smtClean="0"/>
              <a:t>Lear</a:t>
            </a:r>
            <a:r>
              <a:rPr lang="en-CA" sz="1800" dirty="0" smtClean="0"/>
              <a:t>n</a:t>
            </a:r>
            <a:r>
              <a:rPr lang="en-US" sz="1800" dirty="0" smtClean="0"/>
              <a:t>ing Disabilities Association of Canada(Vancouver chapter).  </a:t>
            </a:r>
          </a:p>
          <a:p>
            <a:pPr lvl="1"/>
            <a:r>
              <a:rPr lang="en-US" sz="1800" dirty="0" smtClean="0"/>
              <a:t>Crim</a:t>
            </a:r>
            <a:r>
              <a:rPr lang="en-CA" sz="1800" dirty="0" smtClean="0"/>
              <a:t>e</a:t>
            </a:r>
            <a:r>
              <a:rPr lang="en-US" sz="1800" dirty="0" smtClean="0"/>
              <a:t> Prevention Center of Canada. </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750871"/>
          </a:xfrm>
        </p:spPr>
        <p:txBody>
          <a:bodyPr/>
          <a:lstStyle/>
          <a:p>
            <a:r>
              <a:rPr lang="en-CA" dirty="0" err="1" smtClean="0"/>
              <a:t>CHINa</a:t>
            </a:r>
            <a:endParaRPr lang="en-CA" dirty="0"/>
          </a:p>
        </p:txBody>
      </p:sp>
      <p:sp>
        <p:nvSpPr>
          <p:cNvPr id="3" name="Content Placeholder 2"/>
          <p:cNvSpPr>
            <a:spLocks noGrp="1"/>
          </p:cNvSpPr>
          <p:nvPr>
            <p:ph idx="1"/>
          </p:nvPr>
        </p:nvSpPr>
        <p:spPr>
          <a:xfrm>
            <a:off x="457200" y="1285860"/>
            <a:ext cx="7239000" cy="4846638"/>
          </a:xfrm>
        </p:spPr>
        <p:txBody>
          <a:bodyPr/>
          <a:lstStyle/>
          <a:p>
            <a:r>
              <a:rPr lang="en-US" sz="2400" dirty="0" smtClean="0"/>
              <a:t>China, reform schools</a:t>
            </a:r>
          </a:p>
          <a:p>
            <a:pPr>
              <a:buNone/>
            </a:pPr>
            <a:endParaRPr lang="en-CA" sz="2400" dirty="0" smtClean="0"/>
          </a:p>
          <a:p>
            <a:pPr lvl="1"/>
            <a:r>
              <a:rPr lang="en-US" sz="1800" dirty="0" smtClean="0"/>
              <a:t>Borrowed from Soviet educator </a:t>
            </a:r>
            <a:r>
              <a:rPr lang="en-US" sz="1800" dirty="0" err="1" smtClean="0"/>
              <a:t>Makarenko’s</a:t>
            </a:r>
            <a:r>
              <a:rPr lang="en-US" sz="1800" dirty="0" smtClean="0"/>
              <a:t> “Gorky Colony”, self-supporting orphanage for the street children, including the juvenile delinquents.</a:t>
            </a:r>
            <a:endParaRPr lang="en-CA" sz="1800" dirty="0" smtClean="0"/>
          </a:p>
          <a:p>
            <a:pPr lvl="1"/>
            <a:r>
              <a:rPr lang="en-US" sz="1800" dirty="0" smtClean="0"/>
              <a:t>In July 1955, the first reform school in Beijing, China </a:t>
            </a:r>
            <a:endParaRPr lang="en-CA" sz="1800" dirty="0" smtClean="0"/>
          </a:p>
          <a:p>
            <a:pPr lvl="1"/>
            <a:r>
              <a:rPr lang="en-US" sz="1800" dirty="0" smtClean="0"/>
              <a:t>For the teenagers from 13-17, with delinquents, behavioral problems and learning problems</a:t>
            </a:r>
            <a:endParaRPr lang="en-CA" sz="1800" dirty="0" smtClean="0"/>
          </a:p>
          <a:p>
            <a:pPr lvl="1"/>
            <a:r>
              <a:rPr lang="en-US" sz="1800" dirty="0" smtClean="0"/>
              <a:t>Applied by the parents or the public schools the student enrolled in, and approved by the local education authority. </a:t>
            </a:r>
            <a:endParaRPr lang="en-CA" sz="1800" dirty="0" smtClean="0"/>
          </a:p>
          <a:p>
            <a:pPr lvl="1"/>
            <a:r>
              <a:rPr lang="en-US" sz="1800" dirty="0" smtClean="0"/>
              <a:t>Graduating when evaluated as correction from the recorded emotional and behavioral problems and successful academic achievement with adapted instruction</a:t>
            </a:r>
            <a:endParaRPr lang="en-CA" sz="1800" dirty="0" smtClean="0"/>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ppt_w/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ppt_x</p:attrName>
                                        </p:attrNameLst>
                                      </p:cBhvr>
                                      <p:tavLst>
                                        <p:tav tm="0">
                                          <p:val>
                                            <p:strVal val="#ppt_x-#ppt_w/2"/>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1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ppt_x</p:attrName>
                                        </p:attrNameLst>
                                      </p:cBhvr>
                                      <p:tavLst>
                                        <p:tav tm="0">
                                          <p:val>
                                            <p:strVal val="#ppt_x-#ppt_w/2"/>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ppt_x</p:attrName>
                                        </p:attrNameLst>
                                      </p:cBhvr>
                                      <p:tavLst>
                                        <p:tav tm="0">
                                          <p:val>
                                            <p:strVal val="#ppt_x-#ppt_w/2"/>
                                          </p:val>
                                        </p:tav>
                                        <p:tav tm="100000">
                                          <p:val>
                                            <p:strVal val="#ppt_x"/>
                                          </p:val>
                                        </p:tav>
                                      </p:tavLst>
                                    </p:anim>
                                    <p:anim calcmode="lin" valueType="num">
                                      <p:cBhvr>
                                        <p:cTn id="32" dur="10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ppt_x</p:attrName>
                                        </p:attrNameLst>
                                      </p:cBhvr>
                                      <p:tavLst>
                                        <p:tav tm="0">
                                          <p:val>
                                            <p:strVal val="#ppt_x-#ppt_w/2"/>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ppt_x</p:attrName>
                                        </p:attrNameLst>
                                      </p:cBhvr>
                                      <p:tavLst>
                                        <p:tav tm="0">
                                          <p:val>
                                            <p:strVal val="#ppt_x-#ppt_w/2"/>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9"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750871"/>
          </a:xfrm>
        </p:spPr>
        <p:txBody>
          <a:bodyPr/>
          <a:lstStyle/>
          <a:p>
            <a:r>
              <a:rPr lang="en-CA" dirty="0" err="1" smtClean="0"/>
              <a:t>usa</a:t>
            </a:r>
            <a:endParaRPr lang="en-CA" dirty="0"/>
          </a:p>
        </p:txBody>
      </p:sp>
      <p:sp>
        <p:nvSpPr>
          <p:cNvPr id="3" name="Content Placeholder 2"/>
          <p:cNvSpPr>
            <a:spLocks noGrp="1"/>
          </p:cNvSpPr>
          <p:nvPr>
            <p:ph idx="1"/>
          </p:nvPr>
        </p:nvSpPr>
        <p:spPr>
          <a:xfrm>
            <a:off x="457200" y="1214422"/>
            <a:ext cx="7239000" cy="5241941"/>
          </a:xfrm>
        </p:spPr>
        <p:txBody>
          <a:bodyPr/>
          <a:lstStyle/>
          <a:p>
            <a:r>
              <a:rPr lang="en-CA" sz="2400" dirty="0" smtClean="0"/>
              <a:t>Education Disability and Juvenile Justice</a:t>
            </a:r>
          </a:p>
          <a:p>
            <a:pPr>
              <a:buNone/>
            </a:pPr>
            <a:endParaRPr lang="en-CA" sz="2400" dirty="0" smtClean="0"/>
          </a:p>
          <a:p>
            <a:pPr lvl="1"/>
            <a:r>
              <a:rPr lang="en-CA" sz="1800" dirty="0" smtClean="0"/>
              <a:t>There were a few institutions here that explored the link between LD and the Juvenile Justice system.  We focussed on EDJJ because they appeared to have a well developed program based on their research.</a:t>
            </a:r>
          </a:p>
          <a:p>
            <a:pPr lvl="1"/>
            <a:r>
              <a:rPr lang="en-CA" sz="1800" dirty="0" smtClean="0"/>
              <a:t>project involving University of Maryland, Arizona State University, the American Institutes for Research in Washington, DC, and the PACER parent advocacy center in Minneapolis.</a:t>
            </a:r>
          </a:p>
          <a:p>
            <a:pPr lvl="1"/>
            <a:r>
              <a:rPr lang="en-CA" sz="1800" dirty="0" smtClean="0"/>
              <a:t>“focuses on assisting practitioners, policymakers, researchers and advocates to identify and implement effective school-based delinquency prevention programs, education and special education services in juvenile correctional facilities, and transition supports for youth re-entering their schools and communities from secure care settings.”  (EDJJ, ND, Background,¶ 2)</a:t>
            </a:r>
            <a:endParaRPr lang="en-CA"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69900" y="335915"/>
            <a:ext cx="7239000" cy="537192"/>
          </a:xfrm>
        </p:spPr>
        <p:txBody>
          <a:bodyPr/>
          <a:lstStyle/>
          <a:p>
            <a:pPr eaLnBrk="1" fontAlgn="auto" hangingPunct="1">
              <a:spcAft>
                <a:spcPts val="0"/>
              </a:spcAft>
              <a:defRPr/>
            </a:pPr>
            <a:r>
              <a:rPr lang="en-CA" sz="2500" dirty="0" smtClean="0"/>
              <a:t>Themes across countries</a:t>
            </a:r>
            <a:endParaRPr lang="en-CA" sz="2500" dirty="0"/>
          </a:p>
        </p:txBody>
      </p:sp>
      <p:sp>
        <p:nvSpPr>
          <p:cNvPr id="3" name="Content Placeholder 2"/>
          <p:cNvSpPr>
            <a:spLocks noGrp="1"/>
          </p:cNvSpPr>
          <p:nvPr>
            <p:ph idx="1"/>
          </p:nvPr>
        </p:nvSpPr>
        <p:spPr>
          <a:xfrm>
            <a:off x="468313" y="1071547"/>
            <a:ext cx="7239000" cy="5572164"/>
          </a:xfrm>
        </p:spPr>
        <p:txBody>
          <a:bodyPr>
            <a:normAutofit fontScale="77500" lnSpcReduction="20000"/>
          </a:bodyPr>
          <a:lstStyle/>
          <a:p>
            <a:pPr marL="0" indent="0" eaLnBrk="1" fontAlgn="auto" hangingPunct="1">
              <a:spcAft>
                <a:spcPts val="0"/>
              </a:spcAft>
              <a:buFont typeface="Wingdings 2"/>
              <a:buNone/>
              <a:defRPr/>
            </a:pPr>
            <a:r>
              <a:rPr lang="en-CA" dirty="0" smtClean="0"/>
              <a:t>In the programs that generally exist for LD individuals at risk we found that they focussed on these major themes:</a:t>
            </a:r>
          </a:p>
          <a:p>
            <a:pPr marL="274320" indent="-274320" eaLnBrk="1" fontAlgn="auto" hangingPunct="1">
              <a:spcAft>
                <a:spcPts val="0"/>
              </a:spcAft>
              <a:buFont typeface="Wingdings 2"/>
              <a:buChar char=""/>
              <a:defRPr/>
            </a:pPr>
            <a:r>
              <a:rPr lang="en-CA" dirty="0" smtClean="0"/>
              <a:t>Individual</a:t>
            </a:r>
          </a:p>
          <a:p>
            <a:pPr marL="521208" lvl="1" eaLnBrk="1" fontAlgn="auto" hangingPunct="1">
              <a:spcAft>
                <a:spcPts val="0"/>
              </a:spcAft>
              <a:buClr>
                <a:schemeClr val="accent4"/>
              </a:buClr>
              <a:buFont typeface="Wingdings 2"/>
              <a:buChar char=""/>
              <a:defRPr/>
            </a:pPr>
            <a:r>
              <a:rPr lang="en-CA" dirty="0" smtClean="0">
                <a:solidFill>
                  <a:schemeClr val="tx1">
                    <a:tint val="85000"/>
                  </a:schemeClr>
                </a:solidFill>
              </a:rPr>
              <a:t>They looked at this through the lens of educational and behavioural risk and protective factors</a:t>
            </a:r>
          </a:p>
          <a:p>
            <a:pPr marL="274320" indent="-274320" eaLnBrk="1" fontAlgn="auto" hangingPunct="1">
              <a:spcAft>
                <a:spcPts val="0"/>
              </a:spcAft>
              <a:buFont typeface="Wingdings 2"/>
              <a:buChar char=""/>
              <a:defRPr/>
            </a:pPr>
            <a:r>
              <a:rPr lang="en-CA" dirty="0" smtClean="0"/>
              <a:t>Family</a:t>
            </a:r>
          </a:p>
          <a:p>
            <a:pPr marL="521208" lvl="1" eaLnBrk="1" fontAlgn="auto" hangingPunct="1">
              <a:spcAft>
                <a:spcPts val="0"/>
              </a:spcAft>
              <a:buClr>
                <a:schemeClr val="accent4"/>
              </a:buClr>
              <a:buFont typeface="Wingdings 2"/>
              <a:buChar char=""/>
              <a:defRPr/>
            </a:pPr>
            <a:r>
              <a:rPr lang="en-CA" dirty="0" smtClean="0">
                <a:solidFill>
                  <a:schemeClr val="tx1">
                    <a:tint val="85000"/>
                  </a:schemeClr>
                </a:solidFill>
              </a:rPr>
              <a:t>They looked at family through support for individual, educationally and behaviourally as well as support for family, risk and protective factors</a:t>
            </a:r>
          </a:p>
          <a:p>
            <a:pPr marL="274320" indent="-274320" eaLnBrk="1" fontAlgn="auto" hangingPunct="1">
              <a:spcAft>
                <a:spcPts val="0"/>
              </a:spcAft>
              <a:buFont typeface="Wingdings 2"/>
              <a:buChar char=""/>
              <a:defRPr/>
            </a:pPr>
            <a:r>
              <a:rPr lang="en-CA" dirty="0" smtClean="0"/>
              <a:t>School</a:t>
            </a:r>
          </a:p>
          <a:p>
            <a:pPr marL="521208" lvl="1" eaLnBrk="1" fontAlgn="auto" hangingPunct="1">
              <a:spcAft>
                <a:spcPts val="0"/>
              </a:spcAft>
              <a:buClr>
                <a:schemeClr val="accent4"/>
              </a:buClr>
              <a:buFont typeface="Wingdings 2"/>
              <a:buChar char=""/>
              <a:defRPr/>
            </a:pPr>
            <a:r>
              <a:rPr lang="en-CA" dirty="0" smtClean="0">
                <a:solidFill>
                  <a:schemeClr val="tx1">
                    <a:tint val="85000"/>
                  </a:schemeClr>
                </a:solidFill>
              </a:rPr>
              <a:t>They looked at the needs of the LD students at school and recommend specific tools and strategies for intervention in terms of educational and behavioural</a:t>
            </a:r>
          </a:p>
          <a:p>
            <a:pPr marL="274320" indent="-274320" eaLnBrk="1" fontAlgn="auto" hangingPunct="1">
              <a:spcAft>
                <a:spcPts val="0"/>
              </a:spcAft>
              <a:buFont typeface="Wingdings 2"/>
              <a:buChar char=""/>
              <a:defRPr/>
            </a:pPr>
            <a:r>
              <a:rPr lang="en-CA" dirty="0" smtClean="0"/>
              <a:t>Community</a:t>
            </a:r>
          </a:p>
          <a:p>
            <a:pPr marL="521208" lvl="1" eaLnBrk="1" fontAlgn="auto" hangingPunct="1">
              <a:spcAft>
                <a:spcPts val="0"/>
              </a:spcAft>
              <a:buClr>
                <a:schemeClr val="accent4"/>
              </a:buClr>
              <a:buFont typeface="Wingdings 2"/>
              <a:buChar char=""/>
              <a:defRPr/>
            </a:pPr>
            <a:r>
              <a:rPr lang="en-CA" dirty="0" smtClean="0">
                <a:solidFill>
                  <a:schemeClr val="tx1">
                    <a:tint val="85000"/>
                  </a:schemeClr>
                </a:solidFill>
              </a:rPr>
              <a:t>They looked at how the community programs should be created to support the LD individual before during and after JJ</a:t>
            </a:r>
          </a:p>
          <a:p>
            <a:pPr marL="274320" indent="-274320" eaLnBrk="1" fontAlgn="auto" hangingPunct="1">
              <a:spcAft>
                <a:spcPts val="0"/>
              </a:spcAft>
              <a:buFont typeface="Wingdings 2"/>
              <a:buChar char=""/>
              <a:defRPr/>
            </a:pPr>
            <a:r>
              <a:rPr lang="en-CA" dirty="0" smtClean="0"/>
              <a:t>Peer relationships</a:t>
            </a:r>
          </a:p>
          <a:p>
            <a:pPr marL="521970" lvl="1" indent="-274320" eaLnBrk="1" fontAlgn="auto" hangingPunct="1">
              <a:spcAft>
                <a:spcPts val="0"/>
              </a:spcAft>
              <a:buFont typeface="Wingdings 2"/>
              <a:buChar char=""/>
              <a:defRPr/>
            </a:pPr>
            <a:r>
              <a:rPr lang="en-CA" dirty="0" smtClean="0"/>
              <a:t>They focus on building the individual’s ability to form peer based relationships by explicit social skills training, creating trauma sensitive school culture and Life skills training</a:t>
            </a:r>
            <a:endParaRPr lang="en-CA"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07995"/>
          </a:xfrm>
        </p:spPr>
        <p:txBody>
          <a:bodyPr>
            <a:normAutofit/>
          </a:bodyPr>
          <a:lstStyle/>
          <a:p>
            <a:pPr eaLnBrk="1" fontAlgn="auto" hangingPunct="1">
              <a:spcAft>
                <a:spcPts val="0"/>
              </a:spcAft>
              <a:defRPr/>
            </a:pPr>
            <a:r>
              <a:rPr lang="en-CA" sz="2500" dirty="0" smtClean="0"/>
              <a:t>Focus &amp; Themes across countries</a:t>
            </a:r>
            <a:endParaRPr lang="en-CA" sz="2500" dirty="0"/>
          </a:p>
        </p:txBody>
      </p:sp>
      <p:graphicFrame>
        <p:nvGraphicFramePr>
          <p:cNvPr id="4" name="Content Placeholder 3"/>
          <p:cNvGraphicFramePr>
            <a:graphicFrameLocks noGrp="1"/>
          </p:cNvGraphicFramePr>
          <p:nvPr>
            <p:ph idx="1"/>
          </p:nvPr>
        </p:nvGraphicFramePr>
        <p:xfrm>
          <a:off x="571500" y="1071544"/>
          <a:ext cx="7238997" cy="5500743"/>
        </p:xfrm>
        <a:graphic>
          <a:graphicData uri="http://schemas.openxmlformats.org/drawingml/2006/table">
            <a:tbl>
              <a:tblPr firstRow="1" bandRow="1">
                <a:tableStyleId>{5C22544A-7EE6-4342-B048-85BDC9FD1C3A}</a:tableStyleId>
              </a:tblPr>
              <a:tblGrid>
                <a:gridCol w="1114404"/>
                <a:gridCol w="714380"/>
                <a:gridCol w="785818"/>
                <a:gridCol w="602730"/>
                <a:gridCol w="804333"/>
                <a:gridCol w="804333"/>
                <a:gridCol w="804333"/>
                <a:gridCol w="804333"/>
                <a:gridCol w="804333"/>
              </a:tblGrid>
              <a:tr h="838318">
                <a:tc>
                  <a:txBody>
                    <a:bodyPr/>
                    <a:lstStyle/>
                    <a:p>
                      <a:r>
                        <a:rPr lang="en-CA" dirty="0" smtClean="0"/>
                        <a:t>Country</a:t>
                      </a:r>
                      <a:endParaRPr lang="en-CA" dirty="0"/>
                    </a:p>
                  </a:txBody>
                  <a:tcPr/>
                </a:tc>
                <a:tc gridSpan="3">
                  <a:txBody>
                    <a:bodyPr/>
                    <a:lstStyle/>
                    <a:p>
                      <a:r>
                        <a:rPr lang="en-CA" dirty="0" smtClean="0"/>
                        <a:t>Area</a:t>
                      </a:r>
                      <a:r>
                        <a:rPr lang="en-CA" baseline="0" dirty="0" smtClean="0"/>
                        <a:t> of Focus</a:t>
                      </a:r>
                      <a:endParaRPr lang="en-CA" dirty="0"/>
                    </a:p>
                  </a:txBody>
                  <a:tcPr/>
                </a:tc>
                <a:tc hMerge="1">
                  <a:txBody>
                    <a:bodyPr/>
                    <a:lstStyle/>
                    <a:p>
                      <a:endParaRPr lang="en-CA" dirty="0"/>
                    </a:p>
                  </a:txBody>
                  <a:tcPr/>
                </a:tc>
                <a:tc hMerge="1">
                  <a:txBody>
                    <a:bodyPr/>
                    <a:lstStyle/>
                    <a:p>
                      <a:endParaRPr lang="en-CA" dirty="0"/>
                    </a:p>
                  </a:txBody>
                  <a:tcPr/>
                </a:tc>
                <a:tc gridSpan="5">
                  <a:txBody>
                    <a:bodyPr/>
                    <a:lstStyle/>
                    <a:p>
                      <a:r>
                        <a:rPr lang="en-CA" dirty="0" smtClean="0"/>
                        <a:t>Themes</a:t>
                      </a:r>
                      <a:endParaRPr lang="en-CA"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r>
              <a:tr h="1309153">
                <a:tc>
                  <a:txBody>
                    <a:bodyPr/>
                    <a:lstStyle/>
                    <a:p>
                      <a:endParaRPr lang="en-CA" sz="1600" dirty="0"/>
                    </a:p>
                  </a:txBody>
                  <a:tcPr/>
                </a:tc>
                <a:tc>
                  <a:txBody>
                    <a:bodyPr/>
                    <a:lstStyle/>
                    <a:p>
                      <a:r>
                        <a:rPr lang="en-CA" sz="1600" dirty="0" smtClean="0">
                          <a:solidFill>
                            <a:schemeClr val="accent6">
                              <a:lumMod val="75000"/>
                            </a:schemeClr>
                          </a:solidFill>
                        </a:rPr>
                        <a:t>LD</a:t>
                      </a:r>
                      <a:r>
                        <a:rPr lang="en-CA" sz="1600" baseline="0" dirty="0" smtClean="0">
                          <a:solidFill>
                            <a:schemeClr val="accent6">
                              <a:lumMod val="75000"/>
                            </a:schemeClr>
                          </a:solidFill>
                        </a:rPr>
                        <a:t> &amp;</a:t>
                      </a:r>
                      <a:r>
                        <a:rPr lang="en-CA" sz="1600" dirty="0" smtClean="0">
                          <a:solidFill>
                            <a:schemeClr val="accent6">
                              <a:lumMod val="75000"/>
                            </a:schemeClr>
                          </a:solidFill>
                        </a:rPr>
                        <a:t>JJ</a:t>
                      </a:r>
                      <a:endParaRPr lang="en-CA" sz="1600" dirty="0">
                        <a:solidFill>
                          <a:schemeClr val="accent6">
                            <a:lumMod val="75000"/>
                          </a:schemeClr>
                        </a:solidFill>
                      </a:endParaRPr>
                    </a:p>
                  </a:txBody>
                  <a:tcPr/>
                </a:tc>
                <a:tc>
                  <a:txBody>
                    <a:bodyPr/>
                    <a:lstStyle/>
                    <a:p>
                      <a:r>
                        <a:rPr lang="en-CA" sz="1600" dirty="0" smtClean="0">
                          <a:solidFill>
                            <a:schemeClr val="accent6">
                              <a:lumMod val="75000"/>
                            </a:schemeClr>
                          </a:solidFill>
                        </a:rPr>
                        <a:t>ED only</a:t>
                      </a:r>
                      <a:endParaRPr lang="en-CA" sz="1600" dirty="0">
                        <a:solidFill>
                          <a:schemeClr val="accent6">
                            <a:lumMod val="75000"/>
                          </a:schemeClr>
                        </a:solidFill>
                      </a:endParaRPr>
                    </a:p>
                  </a:txBody>
                  <a:tcPr/>
                </a:tc>
                <a:tc>
                  <a:txBody>
                    <a:bodyPr/>
                    <a:lstStyle/>
                    <a:p>
                      <a:r>
                        <a:rPr lang="en-CA" sz="1600" dirty="0" smtClean="0">
                          <a:solidFill>
                            <a:schemeClr val="accent6">
                              <a:lumMod val="75000"/>
                            </a:schemeClr>
                          </a:solidFill>
                        </a:rPr>
                        <a:t>JJ only</a:t>
                      </a:r>
                      <a:endParaRPr lang="en-CA" sz="1600" dirty="0">
                        <a:solidFill>
                          <a:schemeClr val="accent6">
                            <a:lumMod val="75000"/>
                          </a:schemeClr>
                        </a:solidFill>
                      </a:endParaRPr>
                    </a:p>
                  </a:txBody>
                  <a:tcPr/>
                </a:tc>
                <a:tc>
                  <a:txBody>
                    <a:bodyPr/>
                    <a:lstStyle/>
                    <a:p>
                      <a:r>
                        <a:rPr lang="en-CA" sz="1600" dirty="0" smtClean="0">
                          <a:solidFill>
                            <a:schemeClr val="tx2">
                              <a:lumMod val="50000"/>
                            </a:schemeClr>
                          </a:solidFill>
                        </a:rPr>
                        <a:t>Ind.</a:t>
                      </a:r>
                      <a:endParaRPr lang="en-CA" sz="1600" dirty="0">
                        <a:solidFill>
                          <a:schemeClr val="tx2">
                            <a:lumMod val="50000"/>
                          </a:schemeClr>
                        </a:solidFill>
                      </a:endParaRPr>
                    </a:p>
                  </a:txBody>
                  <a:tcPr/>
                </a:tc>
                <a:tc>
                  <a:txBody>
                    <a:bodyPr/>
                    <a:lstStyle/>
                    <a:p>
                      <a:r>
                        <a:rPr lang="en-CA" sz="1600" dirty="0" smtClean="0">
                          <a:solidFill>
                            <a:schemeClr val="tx2">
                              <a:lumMod val="50000"/>
                            </a:schemeClr>
                          </a:solidFill>
                        </a:rPr>
                        <a:t>Fam.</a:t>
                      </a:r>
                      <a:endParaRPr lang="en-CA" sz="1600" dirty="0">
                        <a:solidFill>
                          <a:schemeClr val="tx2">
                            <a:lumMod val="50000"/>
                          </a:schemeClr>
                        </a:solidFill>
                      </a:endParaRPr>
                    </a:p>
                  </a:txBody>
                  <a:tcPr/>
                </a:tc>
                <a:tc>
                  <a:txBody>
                    <a:bodyPr/>
                    <a:lstStyle/>
                    <a:p>
                      <a:r>
                        <a:rPr lang="en-CA" sz="1600" dirty="0" smtClean="0">
                          <a:solidFill>
                            <a:schemeClr val="tx2">
                              <a:lumMod val="50000"/>
                            </a:schemeClr>
                          </a:solidFill>
                        </a:rPr>
                        <a:t>Sch.</a:t>
                      </a:r>
                      <a:endParaRPr lang="en-CA" sz="1600" dirty="0">
                        <a:solidFill>
                          <a:schemeClr val="tx2">
                            <a:lumMod val="50000"/>
                          </a:schemeClr>
                        </a:solidFill>
                      </a:endParaRPr>
                    </a:p>
                  </a:txBody>
                  <a:tcPr/>
                </a:tc>
                <a:tc>
                  <a:txBody>
                    <a:bodyPr/>
                    <a:lstStyle/>
                    <a:p>
                      <a:r>
                        <a:rPr lang="en-CA" sz="1600" dirty="0" smtClean="0">
                          <a:solidFill>
                            <a:schemeClr val="tx2">
                              <a:lumMod val="50000"/>
                            </a:schemeClr>
                          </a:solidFill>
                        </a:rPr>
                        <a:t>Com.</a:t>
                      </a:r>
                      <a:endParaRPr lang="en-CA" sz="1600" dirty="0">
                        <a:solidFill>
                          <a:schemeClr val="tx2">
                            <a:lumMod val="50000"/>
                          </a:schemeClr>
                        </a:solidFill>
                      </a:endParaRPr>
                    </a:p>
                  </a:txBody>
                  <a:tcPr/>
                </a:tc>
                <a:tc>
                  <a:txBody>
                    <a:bodyPr/>
                    <a:lstStyle/>
                    <a:p>
                      <a:r>
                        <a:rPr lang="en-CA" sz="1600" dirty="0" smtClean="0">
                          <a:solidFill>
                            <a:schemeClr val="tx2">
                              <a:lumMod val="50000"/>
                            </a:schemeClr>
                          </a:solidFill>
                        </a:rPr>
                        <a:t>peer.</a:t>
                      </a:r>
                      <a:endParaRPr lang="en-CA" sz="1600" dirty="0">
                        <a:solidFill>
                          <a:schemeClr val="tx2">
                            <a:lumMod val="50000"/>
                          </a:schemeClr>
                        </a:solidFill>
                      </a:endParaRPr>
                    </a:p>
                  </a:txBody>
                  <a:tcPr/>
                </a:tc>
              </a:tr>
              <a:tr h="838318">
                <a:tc>
                  <a:txBody>
                    <a:bodyPr/>
                    <a:lstStyle/>
                    <a:p>
                      <a:r>
                        <a:rPr lang="en-CA" dirty="0" smtClean="0"/>
                        <a:t>Britain</a:t>
                      </a:r>
                      <a:endParaRPr lang="en-CA" dirty="0"/>
                    </a:p>
                  </a:txBody>
                  <a:tcPr/>
                </a:tc>
                <a:tc>
                  <a:txBody>
                    <a:bodyPr/>
                    <a:lstStyle/>
                    <a:p>
                      <a:endParaRPr lang="en-CA" dirty="0">
                        <a:solidFill>
                          <a:schemeClr val="accent6">
                            <a:lumMod val="75000"/>
                          </a:schemeClr>
                        </a:solidFill>
                      </a:endParaRPr>
                    </a:p>
                  </a:txBody>
                  <a:tcPr anchor="ctr"/>
                </a:tc>
                <a:tc>
                  <a:txBody>
                    <a:bodyPr/>
                    <a:lstStyle/>
                    <a:p>
                      <a:r>
                        <a:rPr lang="en-CA" dirty="0" smtClean="0">
                          <a:solidFill>
                            <a:schemeClr val="accent6">
                              <a:lumMod val="75000"/>
                            </a:schemeClr>
                          </a:solidFill>
                        </a:rPr>
                        <a:t>*</a:t>
                      </a:r>
                      <a:endParaRPr lang="en-CA" dirty="0">
                        <a:solidFill>
                          <a:schemeClr val="accent6">
                            <a:lumMod val="75000"/>
                          </a:schemeClr>
                        </a:solidFill>
                      </a:endParaRPr>
                    </a:p>
                  </a:txBody>
                  <a:tcPr anchor="ctr"/>
                </a:tc>
                <a:tc>
                  <a:txBody>
                    <a:bodyPr/>
                    <a:lstStyle/>
                    <a:p>
                      <a:r>
                        <a:rPr lang="en-CA" dirty="0" smtClean="0">
                          <a:solidFill>
                            <a:schemeClr val="accent6">
                              <a:lumMod val="75000"/>
                            </a:schemeClr>
                          </a:solidFill>
                        </a:rPr>
                        <a:t>*</a:t>
                      </a:r>
                      <a:endParaRPr lang="en-CA" dirty="0">
                        <a:solidFill>
                          <a:schemeClr val="accent6">
                            <a:lumMod val="75000"/>
                          </a:schemeClr>
                        </a:solidFill>
                      </a:endParaRPr>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endParaRPr lang="en-CA" dirty="0"/>
                    </a:p>
                  </a:txBody>
                  <a:tcPr anchor="ctr"/>
                </a:tc>
              </a:tr>
              <a:tr h="838318">
                <a:tc>
                  <a:txBody>
                    <a:bodyPr/>
                    <a:lstStyle/>
                    <a:p>
                      <a:r>
                        <a:rPr lang="en-CA" dirty="0" smtClean="0"/>
                        <a:t>Canada</a:t>
                      </a:r>
                      <a:endParaRPr lang="en-CA" dirty="0"/>
                    </a:p>
                  </a:txBody>
                  <a:tcPr/>
                </a:tc>
                <a:tc>
                  <a:txBody>
                    <a:bodyPr/>
                    <a:lstStyle/>
                    <a:p>
                      <a:endParaRPr lang="en-CA">
                        <a:solidFill>
                          <a:schemeClr val="accent6">
                            <a:lumMod val="75000"/>
                          </a:schemeClr>
                        </a:solidFill>
                      </a:endParaRPr>
                    </a:p>
                  </a:txBody>
                  <a:tcPr anchor="ctr"/>
                </a:tc>
                <a:tc>
                  <a:txBody>
                    <a:bodyPr/>
                    <a:lstStyle/>
                    <a:p>
                      <a:r>
                        <a:rPr lang="en-CA" dirty="0" smtClean="0">
                          <a:solidFill>
                            <a:schemeClr val="accent6">
                              <a:lumMod val="75000"/>
                            </a:schemeClr>
                          </a:solidFill>
                        </a:rPr>
                        <a:t>*</a:t>
                      </a:r>
                      <a:endParaRPr lang="en-CA" dirty="0">
                        <a:solidFill>
                          <a:schemeClr val="accent6">
                            <a:lumMod val="75000"/>
                          </a:schemeClr>
                        </a:solidFill>
                      </a:endParaRPr>
                    </a:p>
                  </a:txBody>
                  <a:tcPr anchor="ctr"/>
                </a:tc>
                <a:tc>
                  <a:txBody>
                    <a:bodyPr/>
                    <a:lstStyle/>
                    <a:p>
                      <a:r>
                        <a:rPr lang="en-CA" dirty="0" smtClean="0">
                          <a:solidFill>
                            <a:schemeClr val="accent6">
                              <a:lumMod val="75000"/>
                            </a:schemeClr>
                          </a:solidFill>
                        </a:rPr>
                        <a:t>*</a:t>
                      </a:r>
                      <a:endParaRPr lang="en-CA" dirty="0">
                        <a:solidFill>
                          <a:schemeClr val="accent6">
                            <a:lumMod val="75000"/>
                          </a:schemeClr>
                        </a:solidFill>
                      </a:endParaRPr>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r>
              <a:tr h="838318">
                <a:tc>
                  <a:txBody>
                    <a:bodyPr/>
                    <a:lstStyle/>
                    <a:p>
                      <a:r>
                        <a:rPr lang="en-CA" dirty="0" smtClean="0"/>
                        <a:t>China</a:t>
                      </a:r>
                      <a:endParaRPr lang="en-CA" dirty="0"/>
                    </a:p>
                  </a:txBody>
                  <a:tcPr/>
                </a:tc>
                <a:tc>
                  <a:txBody>
                    <a:bodyPr/>
                    <a:lstStyle/>
                    <a:p>
                      <a:endParaRPr lang="en-CA">
                        <a:solidFill>
                          <a:schemeClr val="accent6">
                            <a:lumMod val="75000"/>
                          </a:schemeClr>
                        </a:solidFill>
                      </a:endParaRPr>
                    </a:p>
                  </a:txBody>
                  <a:tcPr anchor="ctr"/>
                </a:tc>
                <a:tc>
                  <a:txBody>
                    <a:bodyPr/>
                    <a:lstStyle/>
                    <a:p>
                      <a:endParaRPr lang="en-CA" dirty="0">
                        <a:solidFill>
                          <a:schemeClr val="accent6">
                            <a:lumMod val="75000"/>
                          </a:schemeClr>
                        </a:solidFill>
                      </a:endParaRPr>
                    </a:p>
                  </a:txBody>
                  <a:tcPr anchor="ctr"/>
                </a:tc>
                <a:tc>
                  <a:txBody>
                    <a:bodyPr/>
                    <a:lstStyle/>
                    <a:p>
                      <a:r>
                        <a:rPr lang="en-CA" dirty="0" smtClean="0">
                          <a:solidFill>
                            <a:schemeClr val="accent6">
                              <a:lumMod val="75000"/>
                            </a:schemeClr>
                          </a:solidFill>
                        </a:rPr>
                        <a:t>*</a:t>
                      </a:r>
                      <a:endParaRPr lang="en-CA" dirty="0">
                        <a:solidFill>
                          <a:schemeClr val="accent6">
                            <a:lumMod val="75000"/>
                          </a:schemeClr>
                        </a:solidFill>
                      </a:endParaRPr>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endParaRPr lang="en-CA" dirty="0"/>
                    </a:p>
                  </a:txBody>
                  <a:tcPr anchor="ctr"/>
                </a:tc>
              </a:tr>
              <a:tr h="838318">
                <a:tc>
                  <a:txBody>
                    <a:bodyPr/>
                    <a:lstStyle/>
                    <a:p>
                      <a:r>
                        <a:rPr lang="en-CA" dirty="0" smtClean="0"/>
                        <a:t>USA</a:t>
                      </a:r>
                      <a:endParaRPr lang="en-CA" dirty="0"/>
                    </a:p>
                  </a:txBody>
                  <a:tcPr/>
                </a:tc>
                <a:tc>
                  <a:txBody>
                    <a:bodyPr/>
                    <a:lstStyle/>
                    <a:p>
                      <a:r>
                        <a:rPr lang="en-CA" dirty="0" smtClean="0">
                          <a:solidFill>
                            <a:schemeClr val="accent6">
                              <a:lumMod val="75000"/>
                            </a:schemeClr>
                          </a:solidFill>
                        </a:rPr>
                        <a:t>*</a:t>
                      </a:r>
                      <a:endParaRPr lang="en-CA" dirty="0">
                        <a:solidFill>
                          <a:schemeClr val="accent6">
                            <a:lumMod val="75000"/>
                          </a:schemeClr>
                        </a:solidFill>
                      </a:endParaRPr>
                    </a:p>
                  </a:txBody>
                  <a:tcPr anchor="ctr"/>
                </a:tc>
                <a:tc>
                  <a:txBody>
                    <a:bodyPr/>
                    <a:lstStyle/>
                    <a:p>
                      <a:endParaRPr lang="en-CA">
                        <a:solidFill>
                          <a:schemeClr val="accent6">
                            <a:lumMod val="75000"/>
                          </a:schemeClr>
                        </a:solidFill>
                      </a:endParaRPr>
                    </a:p>
                  </a:txBody>
                  <a:tcPr anchor="ctr"/>
                </a:tc>
                <a:tc>
                  <a:txBody>
                    <a:bodyPr/>
                    <a:lstStyle/>
                    <a:p>
                      <a:endParaRPr lang="en-CA" dirty="0">
                        <a:solidFill>
                          <a:schemeClr val="accent6">
                            <a:lumMod val="75000"/>
                          </a:schemeClr>
                        </a:solidFill>
                      </a:endParaRPr>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c>
                  <a:txBody>
                    <a:bodyPr/>
                    <a:lstStyle/>
                    <a:p>
                      <a:r>
                        <a:rPr lang="en-CA" dirty="0" smtClean="0"/>
                        <a:t>*</a:t>
                      </a:r>
                      <a:endParaRPr lang="en-CA" dirty="0"/>
                    </a:p>
                  </a:txBody>
                  <a:tcPr anchor="ctr"/>
                </a:tc>
              </a:tr>
            </a:tbl>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7239000" cy="500066"/>
          </a:xfrm>
        </p:spPr>
        <p:txBody>
          <a:bodyPr>
            <a:normAutofit/>
          </a:bodyPr>
          <a:lstStyle/>
          <a:p>
            <a:pPr eaLnBrk="1" fontAlgn="auto" hangingPunct="1">
              <a:spcAft>
                <a:spcPts val="0"/>
              </a:spcAft>
              <a:defRPr/>
            </a:pPr>
            <a:r>
              <a:rPr lang="en-CA" sz="2500" dirty="0" smtClean="0"/>
              <a:t>Crime prevention programs in Canada</a:t>
            </a:r>
            <a:endParaRPr lang="en-CA" sz="2500" dirty="0"/>
          </a:p>
        </p:txBody>
      </p:sp>
      <p:sp>
        <p:nvSpPr>
          <p:cNvPr id="20482" name="Content Placeholder 2"/>
          <p:cNvSpPr>
            <a:spLocks noGrp="1"/>
          </p:cNvSpPr>
          <p:nvPr>
            <p:ph idx="1"/>
          </p:nvPr>
        </p:nvSpPr>
        <p:spPr>
          <a:xfrm>
            <a:off x="285720" y="785794"/>
            <a:ext cx="7859712" cy="6072230"/>
          </a:xfrm>
        </p:spPr>
        <p:txBody>
          <a:bodyPr/>
          <a:lstStyle/>
          <a:p>
            <a:pPr eaLnBrk="1" hangingPunct="1"/>
            <a:r>
              <a:rPr lang="en-CA" altLang="zh-TW" sz="2000" dirty="0" smtClean="0">
                <a:ea typeface="新細明體" charset="-120"/>
              </a:rPr>
              <a:t>Programs for Preventing and Reducing Juvenile Justice system in a Family environment </a:t>
            </a:r>
          </a:p>
          <a:p>
            <a:pPr lvl="1" eaLnBrk="1" hangingPunct="1"/>
            <a:r>
              <a:rPr lang="en-CA" altLang="zh-TW" sz="1800" dirty="0" smtClean="0">
                <a:ea typeface="新細明體" charset="-120"/>
              </a:rPr>
              <a:t>Parental training programs </a:t>
            </a:r>
          </a:p>
          <a:p>
            <a:pPr lvl="1" eaLnBrk="1" hangingPunct="1"/>
            <a:r>
              <a:rPr lang="en-CA" altLang="zh-TW" sz="1800" dirty="0" smtClean="0">
                <a:ea typeface="新細明體" charset="-120"/>
              </a:rPr>
              <a:t>Family therapy programs</a:t>
            </a:r>
          </a:p>
          <a:p>
            <a:pPr lvl="1" eaLnBrk="1" hangingPunct="1"/>
            <a:r>
              <a:rPr lang="en-CA" altLang="zh-TW" sz="1800" dirty="0" smtClean="0">
                <a:ea typeface="新細明體" charset="-120"/>
              </a:rPr>
              <a:t>Integrated approach programs</a:t>
            </a:r>
          </a:p>
          <a:p>
            <a:pPr lvl="1" eaLnBrk="1" hangingPunct="1"/>
            <a:endParaRPr lang="en-CA" altLang="zh-TW" sz="1800" dirty="0" smtClean="0">
              <a:ea typeface="新細明體" charset="-120"/>
            </a:endParaRPr>
          </a:p>
          <a:p>
            <a:pPr eaLnBrk="1" hangingPunct="1"/>
            <a:r>
              <a:rPr lang="en-US" altLang="zh-TW" sz="2000" dirty="0" smtClean="0">
                <a:ea typeface="新細明體" charset="-120"/>
              </a:rPr>
              <a:t>Programs for youth at-risk ages 12-17</a:t>
            </a:r>
          </a:p>
          <a:p>
            <a:pPr eaLnBrk="1" hangingPunct="1">
              <a:buNone/>
            </a:pPr>
            <a:r>
              <a:rPr lang="en-US" altLang="zh-TW" sz="2000" dirty="0" smtClean="0">
                <a:ea typeface="新細明體" charset="-120"/>
              </a:rPr>
              <a:t>    (Public Safety Canada)</a:t>
            </a:r>
          </a:p>
          <a:p>
            <a:pPr lvl="1" eaLnBrk="1" hangingPunct="1"/>
            <a:r>
              <a:rPr lang="en-US" altLang="zh-TW" sz="1700" dirty="0" smtClean="0">
                <a:solidFill>
                  <a:schemeClr val="tx1">
                    <a:lumMod val="95000"/>
                    <a:lumOff val="5000"/>
                  </a:schemeClr>
                </a:solidFill>
                <a:ea typeface="新細明體" charset="-120"/>
                <a:hlinkClick r:id="rId3"/>
              </a:rPr>
              <a:t>Community Youth Development Study (CYDS)</a:t>
            </a:r>
            <a:r>
              <a:rPr lang="en-US" altLang="zh-TW" sz="1700" dirty="0" smtClean="0">
                <a:solidFill>
                  <a:schemeClr val="tx1">
                    <a:lumMod val="95000"/>
                    <a:lumOff val="5000"/>
                  </a:schemeClr>
                </a:solidFill>
                <a:ea typeface="新細明體" charset="-120"/>
              </a:rPr>
              <a:t> </a:t>
            </a:r>
          </a:p>
          <a:p>
            <a:pPr lvl="1" eaLnBrk="1" hangingPunct="1"/>
            <a:r>
              <a:rPr lang="en-US" altLang="zh-TW" sz="1700" dirty="0" smtClean="0">
                <a:solidFill>
                  <a:schemeClr val="tx1">
                    <a:lumMod val="95000"/>
                    <a:lumOff val="5000"/>
                  </a:schemeClr>
                </a:solidFill>
                <a:ea typeface="新細明體" charset="-120"/>
                <a:hlinkClick r:id="rId4"/>
              </a:rPr>
              <a:t>Functional Family Therapy (FFT)</a:t>
            </a:r>
            <a:r>
              <a:rPr lang="en-US" altLang="zh-TW" sz="1700" dirty="0" smtClean="0">
                <a:solidFill>
                  <a:schemeClr val="tx1">
                    <a:lumMod val="95000"/>
                    <a:lumOff val="5000"/>
                  </a:schemeClr>
                </a:solidFill>
                <a:ea typeface="新細明體" charset="-120"/>
              </a:rPr>
              <a:t> </a:t>
            </a:r>
          </a:p>
          <a:p>
            <a:pPr lvl="1" eaLnBrk="1" hangingPunct="1"/>
            <a:r>
              <a:rPr lang="en-US" altLang="zh-TW" sz="1700" dirty="0" smtClean="0">
                <a:solidFill>
                  <a:schemeClr val="tx1">
                    <a:lumMod val="95000"/>
                    <a:lumOff val="5000"/>
                  </a:schemeClr>
                </a:solidFill>
                <a:ea typeface="新細明體" charset="-120"/>
                <a:hlinkClick r:id="rId5"/>
              </a:rPr>
              <a:t>Leadership and Resiliency Program (LRP)</a:t>
            </a:r>
            <a:r>
              <a:rPr lang="en-US" altLang="zh-TW" sz="1700" dirty="0" smtClean="0">
                <a:solidFill>
                  <a:schemeClr val="tx1">
                    <a:lumMod val="95000"/>
                    <a:lumOff val="5000"/>
                  </a:schemeClr>
                </a:solidFill>
                <a:ea typeface="新細明體" charset="-120"/>
              </a:rPr>
              <a:t> </a:t>
            </a:r>
          </a:p>
          <a:p>
            <a:pPr lvl="1" eaLnBrk="1" hangingPunct="1"/>
            <a:r>
              <a:rPr lang="en-US" altLang="zh-TW" sz="1700" dirty="0" smtClean="0">
                <a:solidFill>
                  <a:schemeClr val="tx1">
                    <a:lumMod val="95000"/>
                    <a:lumOff val="5000"/>
                  </a:schemeClr>
                </a:solidFill>
                <a:ea typeface="新細明體" charset="-120"/>
                <a:hlinkClick r:id="rId6"/>
              </a:rPr>
              <a:t>Life Skills Training (LST)</a:t>
            </a:r>
            <a:r>
              <a:rPr lang="en-US" altLang="zh-TW" sz="1700" dirty="0" smtClean="0">
                <a:solidFill>
                  <a:schemeClr val="tx1">
                    <a:lumMod val="95000"/>
                    <a:lumOff val="5000"/>
                  </a:schemeClr>
                </a:solidFill>
                <a:ea typeface="新細明體" charset="-120"/>
              </a:rPr>
              <a:t> </a:t>
            </a:r>
          </a:p>
          <a:p>
            <a:pPr lvl="1" eaLnBrk="1" hangingPunct="1"/>
            <a:r>
              <a:rPr lang="en-US" altLang="zh-TW" sz="1700" dirty="0" smtClean="0">
                <a:solidFill>
                  <a:schemeClr val="tx1">
                    <a:lumMod val="95000"/>
                    <a:lumOff val="5000"/>
                  </a:schemeClr>
                </a:solidFill>
                <a:ea typeface="新細明體" charset="-120"/>
                <a:hlinkClick r:id="rId7"/>
              </a:rPr>
              <a:t>Project Towards No Drug Abuse (Project TND)</a:t>
            </a:r>
            <a:r>
              <a:rPr lang="en-US" altLang="zh-TW" sz="1700" dirty="0" smtClean="0">
                <a:solidFill>
                  <a:schemeClr val="tx1">
                    <a:lumMod val="95000"/>
                    <a:lumOff val="5000"/>
                  </a:schemeClr>
                </a:solidFill>
                <a:ea typeface="新細明體" charset="-120"/>
              </a:rPr>
              <a:t> </a:t>
            </a:r>
          </a:p>
          <a:p>
            <a:pPr lvl="1" eaLnBrk="1" hangingPunct="1"/>
            <a:r>
              <a:rPr lang="en-US" altLang="zh-TW" sz="1700" dirty="0" smtClean="0">
                <a:solidFill>
                  <a:schemeClr val="tx1">
                    <a:lumMod val="95000"/>
                    <a:lumOff val="5000"/>
                  </a:schemeClr>
                </a:solidFill>
                <a:ea typeface="新細明體" charset="-120"/>
                <a:hlinkClick r:id="rId8"/>
              </a:rPr>
              <a:t>Quantum Opportunities Program (QOP)</a:t>
            </a:r>
            <a:r>
              <a:rPr lang="en-US" altLang="zh-TW" sz="1700" dirty="0" smtClean="0">
                <a:solidFill>
                  <a:schemeClr val="tx1">
                    <a:lumMod val="95000"/>
                    <a:lumOff val="5000"/>
                  </a:schemeClr>
                </a:solidFill>
                <a:ea typeface="新細明體" charset="-120"/>
              </a:rPr>
              <a:t> </a:t>
            </a:r>
          </a:p>
          <a:p>
            <a:pPr lvl="1" eaLnBrk="1" hangingPunct="1"/>
            <a:r>
              <a:rPr lang="en-US" altLang="zh-TW" sz="1700" dirty="0" smtClean="0">
                <a:solidFill>
                  <a:schemeClr val="tx1">
                    <a:lumMod val="95000"/>
                    <a:lumOff val="5000"/>
                  </a:schemeClr>
                </a:solidFill>
                <a:ea typeface="新細明體" charset="-120"/>
                <a:hlinkClick r:id="rId9"/>
              </a:rPr>
              <a:t>Strengthening Families Program (SFP) for Parents and Youth 10-14</a:t>
            </a:r>
            <a:r>
              <a:rPr lang="en-US" altLang="zh-TW" sz="1700" dirty="0" smtClean="0">
                <a:solidFill>
                  <a:schemeClr val="tx1">
                    <a:lumMod val="95000"/>
                    <a:lumOff val="5000"/>
                  </a:schemeClr>
                </a:solidFill>
                <a:ea typeface="新細明體" charset="-120"/>
              </a:rPr>
              <a:t> </a:t>
            </a:r>
          </a:p>
          <a:p>
            <a:pPr lvl="1" eaLnBrk="1" hangingPunct="1"/>
            <a:r>
              <a:rPr lang="en-US" altLang="zh-TW" sz="1700" dirty="0" smtClean="0">
                <a:solidFill>
                  <a:schemeClr val="tx1">
                    <a:lumMod val="95000"/>
                    <a:lumOff val="5000"/>
                  </a:schemeClr>
                </a:solidFill>
                <a:ea typeface="新細明體" charset="-120"/>
                <a:hlinkClick r:id="rId10"/>
              </a:rPr>
              <a:t>Wraparound Milwaukee</a:t>
            </a:r>
            <a:r>
              <a:rPr lang="en-US" altLang="zh-TW" sz="1700" dirty="0" smtClean="0">
                <a:solidFill>
                  <a:schemeClr val="tx1">
                    <a:lumMod val="95000"/>
                    <a:lumOff val="5000"/>
                  </a:schemeClr>
                </a:solidFill>
                <a:ea typeface="新細明體" charset="-120"/>
              </a:rPr>
              <a:t> </a:t>
            </a:r>
          </a:p>
          <a:p>
            <a:pPr lvl="1" eaLnBrk="1" hangingPunct="1"/>
            <a:r>
              <a:rPr lang="en-US" altLang="zh-TW" sz="1700" dirty="0" smtClean="0">
                <a:solidFill>
                  <a:schemeClr val="tx1">
                    <a:lumMod val="95000"/>
                    <a:lumOff val="5000"/>
                  </a:schemeClr>
                </a:solidFill>
                <a:ea typeface="新細明體" charset="-120"/>
                <a:hlinkClick r:id="rId11"/>
              </a:rPr>
              <a:t>Youth Inclusion Program (YIP)</a:t>
            </a:r>
            <a:r>
              <a:rPr lang="en-US" altLang="zh-TW" sz="1700" dirty="0" smtClean="0">
                <a:solidFill>
                  <a:schemeClr val="tx1">
                    <a:lumMod val="95000"/>
                    <a:lumOff val="5000"/>
                  </a:schemeClr>
                </a:solidFill>
                <a:ea typeface="新細明體" charset="-120"/>
              </a:rPr>
              <a:t> </a:t>
            </a:r>
          </a:p>
          <a:p>
            <a:pPr lvl="1" eaLnBrk="1" hangingPunct="1">
              <a:buNone/>
            </a:pPr>
            <a:endParaRPr lang="en-CA" altLang="zh-TW" dirty="0" smtClean="0">
              <a:ea typeface="新細明體" charset="-120"/>
            </a:endParaRPr>
          </a:p>
          <a:p>
            <a:pPr eaLnBrk="1" hangingPunct="1">
              <a:buFont typeface="Wingdings 2" pitchFamily="18" charset="2"/>
              <a:buNone/>
            </a:pPr>
            <a:r>
              <a:rPr lang="en-CA" altLang="zh-TW" dirty="0" smtClean="0">
                <a:ea typeface="新細明體" charset="-120"/>
              </a:rPr>
              <a:t>    </a:t>
            </a:r>
          </a:p>
          <a:p>
            <a:pPr eaLnBrk="1" hangingPunct="1"/>
            <a:endParaRPr lang="en-CA" altLang="zh-TW" dirty="0" smtClean="0">
              <a:ea typeface="新細明體" charset="-120"/>
            </a:endParaRPr>
          </a:p>
          <a:p>
            <a:pPr eaLnBrk="1" hangingPunct="1"/>
            <a:endParaRPr lang="en-CA" altLang="zh-TW" dirty="0" smtClean="0">
              <a:ea typeface="新細明體" charset="-120"/>
            </a:endParaRPr>
          </a:p>
          <a:p>
            <a:pPr eaLnBrk="1" hangingPunct="1">
              <a:buFont typeface="Wingdings 2" pitchFamily="18" charset="2"/>
              <a:buNone/>
            </a:pPr>
            <a:r>
              <a:rPr lang="en-CA" altLang="zh-TW" dirty="0" smtClean="0">
                <a:ea typeface="新細明體" charset="-120"/>
              </a:rPr>
              <a:t>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2"/>
          <p:cNvSpPr>
            <a:spLocks noGrp="1"/>
          </p:cNvSpPr>
          <p:nvPr>
            <p:ph type="title"/>
          </p:nvPr>
        </p:nvSpPr>
        <p:spPr bwMode="auto">
          <a:xfrm>
            <a:off x="323850" y="981075"/>
            <a:ext cx="7239000" cy="731838"/>
          </a:xfrm>
        </p:spPr>
        <p:txBody>
          <a:bodyPr wrap="square" numCol="1" compatLnSpc="1">
            <a:prstTxWarp prst="textNoShape">
              <a:avLst/>
            </a:prstTxWarp>
            <a:normAutofit fontScale="90000"/>
          </a:bodyPr>
          <a:lstStyle/>
          <a:p>
            <a:pPr eaLnBrk="1" hangingPunct="1"/>
            <a:r>
              <a:rPr lang="en-US" altLang="zh-TW" sz="3400" cap="none" dirty="0" smtClean="0">
                <a:ln>
                  <a:noFill/>
                </a:ln>
                <a:solidFill>
                  <a:schemeClr val="tx1"/>
                </a:solidFill>
                <a:ea typeface="新細明體" charset="-120"/>
              </a:rPr>
              <a:t/>
            </a:r>
            <a:br>
              <a:rPr lang="en-US" altLang="zh-TW" sz="3400" cap="none" dirty="0" smtClean="0">
                <a:ln>
                  <a:noFill/>
                </a:ln>
                <a:solidFill>
                  <a:schemeClr val="tx1"/>
                </a:solidFill>
                <a:ea typeface="新細明體" charset="-120"/>
              </a:rPr>
            </a:br>
            <a:endParaRPr lang="zh-TW" altLang="en-US" sz="3400" cap="none" dirty="0" smtClean="0">
              <a:ln>
                <a:noFill/>
              </a:ln>
              <a:solidFill>
                <a:schemeClr val="tx1"/>
              </a:solidFill>
              <a:ea typeface="新細明體" charset="-120"/>
            </a:endParaRPr>
          </a:p>
        </p:txBody>
      </p:sp>
      <p:sp>
        <p:nvSpPr>
          <p:cNvPr id="22530" name="Rectangle 3"/>
          <p:cNvSpPr>
            <a:spLocks noGrp="1"/>
          </p:cNvSpPr>
          <p:nvPr>
            <p:ph idx="1"/>
          </p:nvPr>
        </p:nvSpPr>
        <p:spPr>
          <a:xfrm>
            <a:off x="457200" y="5857891"/>
            <a:ext cx="7239000" cy="1000109"/>
          </a:xfrm>
        </p:spPr>
        <p:txBody>
          <a:bodyPr/>
          <a:lstStyle/>
          <a:p>
            <a:pPr eaLnBrk="1" hangingPunct="1">
              <a:buFont typeface="Wingdings 2" pitchFamily="18" charset="2"/>
              <a:buNone/>
            </a:pPr>
            <a:r>
              <a:rPr lang="en-US" altLang="zh-TW" dirty="0" smtClean="0">
                <a:ea typeface="新細明體" charset="-120"/>
              </a:rPr>
              <a:t>   </a:t>
            </a:r>
            <a:endParaRPr lang="en-US" altLang="zh-TW" sz="2000" dirty="0" smtClean="0">
              <a:ea typeface="新細明體" charset="-120"/>
            </a:endParaRPr>
          </a:p>
        </p:txBody>
      </p:sp>
      <p:graphicFrame>
        <p:nvGraphicFramePr>
          <p:cNvPr id="4" name="Table 3"/>
          <p:cNvGraphicFramePr>
            <a:graphicFrameLocks noGrp="1"/>
          </p:cNvGraphicFramePr>
          <p:nvPr/>
        </p:nvGraphicFramePr>
        <p:xfrm>
          <a:off x="285720" y="285728"/>
          <a:ext cx="8501128" cy="6178578"/>
        </p:xfrm>
        <a:graphic>
          <a:graphicData uri="http://schemas.openxmlformats.org/drawingml/2006/table">
            <a:tbl>
              <a:tblPr firstRow="1" bandRow="1">
                <a:tableStyleId>{5C22544A-7EE6-4342-B048-85BDC9FD1C3A}</a:tableStyleId>
              </a:tblPr>
              <a:tblGrid>
                <a:gridCol w="1062641"/>
                <a:gridCol w="1223377"/>
                <a:gridCol w="1000132"/>
                <a:gridCol w="1071570"/>
                <a:gridCol w="955485"/>
                <a:gridCol w="1062641"/>
                <a:gridCol w="1062641"/>
                <a:gridCol w="1062641"/>
              </a:tblGrid>
              <a:tr h="349961">
                <a:tc>
                  <a:txBody>
                    <a:bodyPr/>
                    <a:lstStyle/>
                    <a:p>
                      <a:r>
                        <a:rPr lang="en-CA" sz="1600" dirty="0" smtClean="0"/>
                        <a:t>Program</a:t>
                      </a:r>
                      <a:endParaRPr lang="en-CA" sz="1600" dirty="0"/>
                    </a:p>
                  </a:txBody>
                  <a:tcPr/>
                </a:tc>
                <a:tc gridSpan="6">
                  <a:txBody>
                    <a:bodyPr/>
                    <a:lstStyle/>
                    <a:p>
                      <a:r>
                        <a:rPr lang="en-CA" sz="1600" dirty="0" smtClean="0"/>
                        <a:t>Focus</a:t>
                      </a:r>
                      <a:endParaRPr lang="en-CA" sz="1600"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c>
                  <a:txBody>
                    <a:bodyPr/>
                    <a:lstStyle/>
                    <a:p>
                      <a:r>
                        <a:rPr lang="en-CA" sz="1600" dirty="0" smtClean="0"/>
                        <a:t>Rating</a:t>
                      </a:r>
                      <a:endParaRPr lang="en-CA" sz="1600" dirty="0"/>
                    </a:p>
                  </a:txBody>
                  <a:tcPr/>
                </a:tc>
              </a:tr>
              <a:tr h="506524">
                <a:tc>
                  <a:txBody>
                    <a:bodyPr/>
                    <a:lstStyle/>
                    <a:p>
                      <a:endParaRPr lang="en-CA"/>
                    </a:p>
                  </a:txBody>
                  <a:tcPr/>
                </a:tc>
                <a:tc>
                  <a:txBody>
                    <a:bodyPr/>
                    <a:lstStyle/>
                    <a:p>
                      <a:r>
                        <a:rPr lang="en-CA" sz="1400" dirty="0" smtClean="0">
                          <a:solidFill>
                            <a:schemeClr val="accent6">
                              <a:lumMod val="50000"/>
                            </a:schemeClr>
                          </a:solidFill>
                        </a:rPr>
                        <a:t>Delinquency</a:t>
                      </a:r>
                      <a:r>
                        <a:rPr lang="en-CA" sz="1400" baseline="0" dirty="0" smtClean="0">
                          <a:solidFill>
                            <a:schemeClr val="accent6">
                              <a:lumMod val="50000"/>
                            </a:schemeClr>
                          </a:solidFill>
                        </a:rPr>
                        <a:t> and crime</a:t>
                      </a:r>
                      <a:endParaRPr lang="en-CA" sz="1400" dirty="0">
                        <a:solidFill>
                          <a:schemeClr val="accent6">
                            <a:lumMod val="50000"/>
                          </a:schemeClr>
                        </a:solidFill>
                      </a:endParaRPr>
                    </a:p>
                  </a:txBody>
                  <a:tcPr/>
                </a:tc>
                <a:tc>
                  <a:txBody>
                    <a:bodyPr/>
                    <a:lstStyle/>
                    <a:p>
                      <a:r>
                        <a:rPr lang="en-CA" sz="1400" dirty="0" smtClean="0">
                          <a:solidFill>
                            <a:schemeClr val="accent6">
                              <a:lumMod val="50000"/>
                            </a:schemeClr>
                          </a:solidFill>
                        </a:rPr>
                        <a:t>Academic</a:t>
                      </a:r>
                      <a:endParaRPr lang="en-CA" sz="1400" dirty="0">
                        <a:solidFill>
                          <a:schemeClr val="accent6">
                            <a:lumMod val="50000"/>
                          </a:schemeClr>
                        </a:solidFill>
                      </a:endParaRPr>
                    </a:p>
                  </a:txBody>
                  <a:tcPr/>
                </a:tc>
                <a:tc>
                  <a:txBody>
                    <a:bodyPr/>
                    <a:lstStyle/>
                    <a:p>
                      <a:r>
                        <a:rPr lang="en-CA" sz="1400" dirty="0" smtClean="0">
                          <a:solidFill>
                            <a:schemeClr val="accent6">
                              <a:lumMod val="50000"/>
                            </a:schemeClr>
                          </a:solidFill>
                        </a:rPr>
                        <a:t>Substance Abuse</a:t>
                      </a:r>
                      <a:endParaRPr lang="en-CA" sz="1400" dirty="0">
                        <a:solidFill>
                          <a:schemeClr val="accent6">
                            <a:lumMod val="50000"/>
                          </a:schemeClr>
                        </a:solidFill>
                      </a:endParaRPr>
                    </a:p>
                  </a:txBody>
                  <a:tcPr/>
                </a:tc>
                <a:tc>
                  <a:txBody>
                    <a:bodyPr/>
                    <a:lstStyle/>
                    <a:p>
                      <a:r>
                        <a:rPr lang="en-CA" sz="1400" dirty="0" smtClean="0">
                          <a:solidFill>
                            <a:schemeClr val="accent6">
                              <a:lumMod val="50000"/>
                            </a:schemeClr>
                          </a:solidFill>
                        </a:rPr>
                        <a:t>Family </a:t>
                      </a:r>
                      <a:endParaRPr lang="en-CA" sz="1400" dirty="0">
                        <a:solidFill>
                          <a:schemeClr val="accent6">
                            <a:lumMod val="50000"/>
                          </a:schemeClr>
                        </a:solidFill>
                      </a:endParaRPr>
                    </a:p>
                  </a:txBody>
                  <a:tcPr/>
                </a:tc>
                <a:tc>
                  <a:txBody>
                    <a:bodyPr/>
                    <a:lstStyle/>
                    <a:p>
                      <a:r>
                        <a:rPr lang="en-CA" sz="1400" dirty="0" smtClean="0">
                          <a:solidFill>
                            <a:schemeClr val="accent6">
                              <a:lumMod val="50000"/>
                            </a:schemeClr>
                          </a:solidFill>
                        </a:rPr>
                        <a:t>Intra-</a:t>
                      </a:r>
                      <a:r>
                        <a:rPr lang="en-CA" sz="1400" baseline="0" dirty="0" smtClean="0">
                          <a:solidFill>
                            <a:schemeClr val="accent6">
                              <a:lumMod val="50000"/>
                            </a:schemeClr>
                          </a:solidFill>
                        </a:rPr>
                        <a:t> personal</a:t>
                      </a:r>
                      <a:endParaRPr lang="en-CA" sz="1400" dirty="0">
                        <a:solidFill>
                          <a:schemeClr val="accent6">
                            <a:lumMod val="50000"/>
                          </a:schemeClr>
                        </a:solidFill>
                      </a:endParaRPr>
                    </a:p>
                  </a:txBody>
                  <a:tcPr/>
                </a:tc>
                <a:tc>
                  <a:txBody>
                    <a:bodyPr/>
                    <a:lstStyle/>
                    <a:p>
                      <a:r>
                        <a:rPr lang="en-CA" sz="1400" dirty="0" smtClean="0">
                          <a:solidFill>
                            <a:schemeClr val="accent6">
                              <a:lumMod val="50000"/>
                            </a:schemeClr>
                          </a:solidFill>
                        </a:rPr>
                        <a:t>Inter-personal</a:t>
                      </a:r>
                      <a:endParaRPr lang="en-CA" sz="1400" dirty="0">
                        <a:solidFill>
                          <a:schemeClr val="accent6">
                            <a:lumMod val="50000"/>
                          </a:schemeClr>
                        </a:solidFill>
                      </a:endParaRPr>
                    </a:p>
                  </a:txBody>
                  <a:tcPr/>
                </a:tc>
                <a:tc>
                  <a:txBody>
                    <a:bodyPr/>
                    <a:lstStyle/>
                    <a:p>
                      <a:endParaRPr lang="en-CA"/>
                    </a:p>
                  </a:txBody>
                  <a:tcPr/>
                </a:tc>
              </a:tr>
              <a:tr h="357547">
                <a:tc>
                  <a:txBody>
                    <a:bodyPr/>
                    <a:lstStyle/>
                    <a:p>
                      <a:r>
                        <a:rPr lang="en-CA" sz="1400" dirty="0" smtClean="0"/>
                        <a:t>LST</a:t>
                      </a:r>
                      <a:endParaRPr lang="en-CA" sz="1400" dirty="0"/>
                    </a:p>
                  </a:txBody>
                  <a:tcPr/>
                </a:tc>
                <a:tc>
                  <a:txBody>
                    <a:bodyPr/>
                    <a:lstStyle/>
                    <a:p>
                      <a:endParaRPr lang="en-CA" sz="1400" dirty="0"/>
                    </a:p>
                  </a:txBody>
                  <a:tcPr/>
                </a:tc>
                <a:tc>
                  <a:txBody>
                    <a:bodyPr/>
                    <a:lstStyle/>
                    <a:p>
                      <a:endParaRPr lang="en-CA" sz="1400"/>
                    </a:p>
                  </a:txBody>
                  <a:tcPr/>
                </a:tc>
                <a:tc>
                  <a:txBody>
                    <a:bodyPr/>
                    <a:lstStyle/>
                    <a:p>
                      <a:r>
                        <a:rPr lang="en-CA" sz="1400" dirty="0" smtClean="0"/>
                        <a:t>*</a:t>
                      </a:r>
                      <a:endParaRPr lang="en-CA" sz="1400" dirty="0"/>
                    </a:p>
                  </a:txBody>
                  <a:tcPr/>
                </a:tc>
                <a:tc>
                  <a:txBody>
                    <a:bodyPr/>
                    <a:lstStyle/>
                    <a:p>
                      <a:endParaRPr lang="en-CA" sz="1400"/>
                    </a:p>
                  </a:txBody>
                  <a:tcPr/>
                </a:tc>
                <a:tc>
                  <a:txBody>
                    <a:bodyPr/>
                    <a:lstStyle/>
                    <a:p>
                      <a:endParaRPr lang="en-CA" sz="1400"/>
                    </a:p>
                  </a:txBody>
                  <a:tcPr/>
                </a:tc>
                <a:tc>
                  <a:txBody>
                    <a:bodyPr/>
                    <a:lstStyle/>
                    <a:p>
                      <a:endParaRPr lang="en-CA" sz="1400"/>
                    </a:p>
                  </a:txBody>
                  <a:tcPr/>
                </a:tc>
                <a:tc>
                  <a:txBody>
                    <a:bodyPr/>
                    <a:lstStyle/>
                    <a:p>
                      <a:r>
                        <a:rPr lang="en-CA" sz="1400" dirty="0" smtClean="0">
                          <a:hlinkClick r:id="rId3" action="ppaction://hlinksldjump"/>
                        </a:rPr>
                        <a:t>Model</a:t>
                      </a:r>
                      <a:endParaRPr lang="en-CA" sz="1400" dirty="0"/>
                    </a:p>
                  </a:txBody>
                  <a:tcPr/>
                </a:tc>
              </a:tr>
              <a:tr h="357547">
                <a:tc>
                  <a:txBody>
                    <a:bodyPr/>
                    <a:lstStyle/>
                    <a:p>
                      <a:r>
                        <a:rPr lang="en-CA" sz="1400" dirty="0" smtClean="0"/>
                        <a:t>FFT</a:t>
                      </a:r>
                      <a:endParaRPr lang="en-CA" sz="1400" dirty="0"/>
                    </a:p>
                  </a:txBody>
                  <a:tcPr/>
                </a:tc>
                <a:tc>
                  <a:txBody>
                    <a:bodyPr/>
                    <a:lstStyle/>
                    <a:p>
                      <a:r>
                        <a:rPr lang="en-CA" sz="1400" dirty="0" smtClean="0">
                          <a:latin typeface="Arial"/>
                          <a:cs typeface="Arial"/>
                        </a:rPr>
                        <a:t>*</a:t>
                      </a:r>
                      <a:endParaRPr lang="en-CA" sz="1400" dirty="0"/>
                    </a:p>
                  </a:txBody>
                  <a:tcPr/>
                </a:tc>
                <a:tc>
                  <a:txBody>
                    <a:bodyPr/>
                    <a:lstStyle/>
                    <a:p>
                      <a:endParaRPr lang="en-CA" sz="1400"/>
                    </a:p>
                  </a:txBody>
                  <a:tcPr/>
                </a:tc>
                <a:tc>
                  <a:txBody>
                    <a:bodyPr/>
                    <a:lstStyle/>
                    <a:p>
                      <a:r>
                        <a:rPr lang="en-CA" sz="1400" dirty="0" smtClean="0"/>
                        <a:t>*</a:t>
                      </a:r>
                      <a:endParaRPr lang="en-CA" sz="1400" dirty="0"/>
                    </a:p>
                  </a:txBody>
                  <a:tcPr/>
                </a:tc>
                <a:tc>
                  <a:txBody>
                    <a:bodyPr/>
                    <a:lstStyle/>
                    <a:p>
                      <a:endParaRPr lang="en-CA" sz="1400"/>
                    </a:p>
                  </a:txBody>
                  <a:tcPr/>
                </a:tc>
                <a:tc>
                  <a:txBody>
                    <a:bodyPr/>
                    <a:lstStyle/>
                    <a:p>
                      <a:endParaRPr lang="en-CA" sz="1400"/>
                    </a:p>
                  </a:txBody>
                  <a:tcPr/>
                </a:tc>
                <a:tc>
                  <a:txBody>
                    <a:bodyPr/>
                    <a:lstStyle/>
                    <a:p>
                      <a:endParaRPr lang="en-CA" sz="1400"/>
                    </a:p>
                  </a:txBody>
                  <a:tcPr/>
                </a:tc>
                <a:tc>
                  <a:txBody>
                    <a:bodyPr/>
                    <a:lstStyle/>
                    <a:p>
                      <a:r>
                        <a:rPr lang="en-CA" sz="1400" dirty="0" smtClean="0">
                          <a:hlinkClick r:id="rId3" action="ppaction://hlinksldjump"/>
                        </a:rPr>
                        <a:t>Promising</a:t>
                      </a:r>
                      <a:endParaRPr lang="en-CA" sz="1400" dirty="0"/>
                    </a:p>
                  </a:txBody>
                  <a:tcPr/>
                </a:tc>
              </a:tr>
              <a:tr h="357547">
                <a:tc>
                  <a:txBody>
                    <a:bodyPr/>
                    <a:lstStyle/>
                    <a:p>
                      <a:r>
                        <a:rPr lang="en-CA" sz="1400" dirty="0" smtClean="0"/>
                        <a:t>LRP</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a:t>
                      </a:r>
                      <a:endParaRPr lang="en-CA" sz="1400" dirty="0"/>
                    </a:p>
                  </a:txBody>
                  <a:tcPr/>
                </a:tc>
                <a:tc>
                  <a:txBody>
                    <a:bodyPr/>
                    <a:lstStyle/>
                    <a:p>
                      <a:endParaRPr lang="en-CA" sz="1400"/>
                    </a:p>
                  </a:txBody>
                  <a:tcPr/>
                </a:tc>
                <a:tc>
                  <a:txBody>
                    <a:bodyPr/>
                    <a:lstStyle/>
                    <a:p>
                      <a:r>
                        <a:rPr lang="en-CA" sz="1400" dirty="0" smtClean="0"/>
                        <a:t>Model</a:t>
                      </a:r>
                      <a:endParaRPr lang="en-CA" sz="1400" dirty="0"/>
                    </a:p>
                  </a:txBody>
                  <a:tcPr/>
                </a:tc>
              </a:tr>
              <a:tr h="357547">
                <a:tc>
                  <a:txBody>
                    <a:bodyPr/>
                    <a:lstStyle/>
                    <a:p>
                      <a:r>
                        <a:rPr lang="en-CA" sz="1400" dirty="0" smtClean="0"/>
                        <a:t>TND</a:t>
                      </a:r>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a:t>
                      </a:r>
                      <a:endParaRPr lang="en-CA" sz="1400" dirty="0"/>
                    </a:p>
                  </a:txBody>
                  <a:tcPr/>
                </a:tc>
                <a:tc>
                  <a:txBody>
                    <a:bodyPr/>
                    <a:lstStyle/>
                    <a:p>
                      <a:endParaRPr lang="en-CA" sz="1400"/>
                    </a:p>
                  </a:txBody>
                  <a:tcPr/>
                </a:tc>
                <a:tc>
                  <a:txBody>
                    <a:bodyPr/>
                    <a:lstStyle/>
                    <a:p>
                      <a:endParaRPr lang="en-CA" sz="1400"/>
                    </a:p>
                  </a:txBody>
                  <a:tcPr/>
                </a:tc>
                <a:tc>
                  <a:txBody>
                    <a:bodyPr/>
                    <a:lstStyle/>
                    <a:p>
                      <a:endParaRPr lang="en-CA" sz="1400" dirty="0"/>
                    </a:p>
                  </a:txBody>
                  <a:tcPr/>
                </a:tc>
                <a:tc>
                  <a:txBody>
                    <a:bodyPr/>
                    <a:lstStyle/>
                    <a:p>
                      <a:r>
                        <a:rPr lang="en-CA" sz="1400" dirty="0" smtClean="0"/>
                        <a:t>Model</a:t>
                      </a:r>
                      <a:endParaRPr lang="en-CA" sz="1400" dirty="0"/>
                    </a:p>
                  </a:txBody>
                  <a:tcPr/>
                </a:tc>
              </a:tr>
              <a:tr h="357547">
                <a:tc>
                  <a:txBody>
                    <a:bodyPr/>
                    <a:lstStyle/>
                    <a:p>
                      <a:r>
                        <a:rPr lang="en-CA" sz="1400" dirty="0" smtClean="0"/>
                        <a:t>QOP</a:t>
                      </a:r>
                      <a:endParaRPr lang="en-CA" sz="1400" dirty="0"/>
                    </a:p>
                  </a:txBody>
                  <a:tcPr/>
                </a:tc>
                <a:tc>
                  <a:txBody>
                    <a:bodyPr/>
                    <a:lstStyle/>
                    <a:p>
                      <a:r>
                        <a:rPr lang="en-CA" sz="1400" dirty="0" smtClean="0"/>
                        <a:t>*</a:t>
                      </a:r>
                      <a:endParaRPr lang="en-CA" sz="1400" dirty="0"/>
                    </a:p>
                  </a:txBody>
                  <a:tcPr/>
                </a:tc>
                <a:tc>
                  <a:txBody>
                    <a:bodyPr/>
                    <a:lstStyle/>
                    <a:p>
                      <a:r>
                        <a:rPr lang="en-CA" sz="1400" dirty="0" smtClean="0"/>
                        <a:t>*</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Promising</a:t>
                      </a:r>
                      <a:endParaRPr lang="en-CA" sz="1400" dirty="0"/>
                    </a:p>
                  </a:txBody>
                  <a:tcPr/>
                </a:tc>
              </a:tr>
              <a:tr h="357547">
                <a:tc>
                  <a:txBody>
                    <a:bodyPr/>
                    <a:lstStyle/>
                    <a:p>
                      <a:r>
                        <a:rPr lang="en-CA" sz="1400" dirty="0" smtClean="0"/>
                        <a:t>SFP</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a:t>
                      </a:r>
                      <a:endParaRPr lang="en-CA" sz="1400" dirty="0"/>
                    </a:p>
                  </a:txBody>
                  <a:tcPr/>
                </a:tc>
                <a:tc>
                  <a:txBody>
                    <a:bodyPr/>
                    <a:lstStyle/>
                    <a:p>
                      <a:endParaRPr lang="en-CA" sz="1400" dirty="0"/>
                    </a:p>
                  </a:txBody>
                  <a:tcPr/>
                </a:tc>
                <a:tc>
                  <a:txBody>
                    <a:bodyPr/>
                    <a:lstStyle/>
                    <a:p>
                      <a:r>
                        <a:rPr lang="en-CA" sz="1400" dirty="0" smtClean="0"/>
                        <a:t>*</a:t>
                      </a:r>
                      <a:endParaRPr lang="en-CA" sz="1400" dirty="0"/>
                    </a:p>
                  </a:txBody>
                  <a:tcPr/>
                </a:tc>
                <a:tc>
                  <a:txBody>
                    <a:bodyPr/>
                    <a:lstStyle/>
                    <a:p>
                      <a:r>
                        <a:rPr lang="en-CA" sz="1400" dirty="0" smtClean="0"/>
                        <a:t>Promising</a:t>
                      </a:r>
                      <a:endParaRPr lang="en-CA" sz="1400" dirty="0"/>
                    </a:p>
                  </a:txBody>
                  <a:tcPr/>
                </a:tc>
              </a:tr>
              <a:tr h="357547">
                <a:tc>
                  <a:txBody>
                    <a:bodyPr/>
                    <a:lstStyle/>
                    <a:p>
                      <a:r>
                        <a:rPr lang="en-CA" sz="1400" dirty="0" smtClean="0"/>
                        <a:t>WM</a:t>
                      </a:r>
                      <a:endParaRPr lang="en-CA" sz="1400" dirty="0"/>
                    </a:p>
                  </a:txBody>
                  <a:tcPr/>
                </a:tc>
                <a:tc>
                  <a:txBody>
                    <a:bodyPr/>
                    <a:lstStyle/>
                    <a:p>
                      <a:r>
                        <a:rPr lang="en-CA" sz="1400" dirty="0" smtClean="0"/>
                        <a:t>*</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Promising</a:t>
                      </a:r>
                      <a:endParaRPr lang="en-CA" sz="1400" dirty="0"/>
                    </a:p>
                  </a:txBody>
                  <a:tcPr/>
                </a:tc>
              </a:tr>
              <a:tr h="357547">
                <a:tc>
                  <a:txBody>
                    <a:bodyPr/>
                    <a:lstStyle/>
                    <a:p>
                      <a:r>
                        <a:rPr lang="en-CA" sz="1400" dirty="0" smtClean="0"/>
                        <a:t>YIP</a:t>
                      </a:r>
                      <a:endParaRPr lang="en-CA" sz="1400" dirty="0"/>
                    </a:p>
                  </a:txBody>
                  <a:tcPr/>
                </a:tc>
                <a:tc>
                  <a:txBody>
                    <a:bodyPr/>
                    <a:lstStyle/>
                    <a:p>
                      <a:r>
                        <a:rPr lang="en-CA" sz="1400" dirty="0" smtClean="0"/>
                        <a:t>*</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Promising</a:t>
                      </a:r>
                      <a:endParaRPr lang="en-CA" sz="1400" dirty="0"/>
                    </a:p>
                  </a:txBody>
                  <a:tcPr/>
                </a:tc>
              </a:tr>
              <a:tr h="357547">
                <a:tc>
                  <a:txBody>
                    <a:bodyPr/>
                    <a:lstStyle/>
                    <a:p>
                      <a:r>
                        <a:rPr lang="en-CA" sz="1400" dirty="0" smtClean="0"/>
                        <a:t>JC</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a:t>
                      </a:r>
                      <a:endParaRPr lang="en-CA" sz="1400" dirty="0"/>
                    </a:p>
                  </a:txBody>
                  <a:tcPr/>
                </a:tc>
                <a:tc>
                  <a:txBody>
                    <a:bodyPr/>
                    <a:lstStyle/>
                    <a:p>
                      <a:r>
                        <a:rPr lang="en-CA" sz="1400" dirty="0" smtClean="0"/>
                        <a:t>Promising</a:t>
                      </a:r>
                      <a:endParaRPr lang="en-CA" sz="1400" dirty="0"/>
                    </a:p>
                  </a:txBody>
                  <a:tcPr/>
                </a:tc>
              </a:tr>
              <a:tr h="357547">
                <a:tc>
                  <a:txBody>
                    <a:bodyPr/>
                    <a:lstStyle/>
                    <a:p>
                      <a:r>
                        <a:rPr lang="en-CA" sz="1400" dirty="0" smtClean="0"/>
                        <a:t>MTFC</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a:t>
                      </a:r>
                      <a:endParaRPr lang="en-CA" sz="1400" dirty="0"/>
                    </a:p>
                  </a:txBody>
                  <a:tcPr/>
                </a:tc>
                <a:tc>
                  <a:txBody>
                    <a:bodyPr/>
                    <a:lstStyle/>
                    <a:p>
                      <a:endParaRPr lang="en-CA" sz="1400" dirty="0"/>
                    </a:p>
                  </a:txBody>
                  <a:tcPr/>
                </a:tc>
                <a:tc>
                  <a:txBody>
                    <a:bodyPr/>
                    <a:lstStyle/>
                    <a:p>
                      <a:r>
                        <a:rPr lang="en-CA" sz="1400" dirty="0" smtClean="0"/>
                        <a:t>*</a:t>
                      </a:r>
                      <a:endParaRPr lang="en-CA" sz="1400" dirty="0"/>
                    </a:p>
                  </a:txBody>
                  <a:tcPr/>
                </a:tc>
                <a:tc>
                  <a:txBody>
                    <a:bodyPr/>
                    <a:lstStyle/>
                    <a:p>
                      <a:r>
                        <a:rPr lang="en-CA" sz="1400" dirty="0" smtClean="0"/>
                        <a:t>Model</a:t>
                      </a:r>
                      <a:endParaRPr lang="en-CA" sz="1400" dirty="0"/>
                    </a:p>
                  </a:txBody>
                  <a:tcPr/>
                </a:tc>
              </a:tr>
              <a:tr h="357547">
                <a:tc>
                  <a:txBody>
                    <a:bodyPr/>
                    <a:lstStyle/>
                    <a:p>
                      <a:r>
                        <a:rPr lang="en-CA" sz="1400" dirty="0" smtClean="0"/>
                        <a:t>SSDP</a:t>
                      </a:r>
                      <a:endParaRPr lang="en-CA" sz="1400" dirty="0"/>
                    </a:p>
                  </a:txBody>
                  <a:tcPr/>
                </a:tc>
                <a:tc>
                  <a:txBody>
                    <a:bodyPr/>
                    <a:lstStyle/>
                    <a:p>
                      <a:r>
                        <a:rPr lang="en-CA" sz="1400" dirty="0" smtClean="0"/>
                        <a:t>*</a:t>
                      </a:r>
                      <a:endParaRPr lang="en-CA" sz="1400" dirty="0"/>
                    </a:p>
                  </a:txBody>
                  <a:tcPr/>
                </a:tc>
                <a:tc>
                  <a:txBody>
                    <a:bodyPr/>
                    <a:lstStyle/>
                    <a:p>
                      <a:r>
                        <a:rPr lang="en-CA" sz="1400" dirty="0" smtClean="0"/>
                        <a:t>*</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Promising</a:t>
                      </a:r>
                      <a:endParaRPr lang="en-CA" sz="1400" dirty="0"/>
                    </a:p>
                  </a:txBody>
                  <a:tcPr/>
                </a:tc>
              </a:tr>
              <a:tr h="357547">
                <a:tc>
                  <a:txBody>
                    <a:bodyPr/>
                    <a:lstStyle/>
                    <a:p>
                      <a:r>
                        <a:rPr lang="en-CA" sz="1400" dirty="0" smtClean="0"/>
                        <a:t>BGPOC</a:t>
                      </a:r>
                      <a:endParaRPr lang="en-CA" sz="1400" dirty="0"/>
                    </a:p>
                  </a:txBody>
                  <a:tcPr/>
                </a:tc>
                <a:tc>
                  <a:txBody>
                    <a:bodyPr/>
                    <a:lstStyle/>
                    <a:p>
                      <a:r>
                        <a:rPr lang="en-CA" sz="1400" dirty="0" smtClean="0"/>
                        <a:t>*</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Promising</a:t>
                      </a:r>
                      <a:endParaRPr lang="en-CA" sz="1400" dirty="0"/>
                    </a:p>
                  </a:txBody>
                  <a:tcPr/>
                </a:tc>
              </a:tr>
              <a:tr h="357547">
                <a:tc>
                  <a:txBody>
                    <a:bodyPr/>
                    <a:lstStyle/>
                    <a:p>
                      <a:r>
                        <a:rPr lang="en-CA" sz="1400" dirty="0" smtClean="0"/>
                        <a:t>GP</a:t>
                      </a:r>
                      <a:endParaRPr lang="en-CA" sz="1400" dirty="0"/>
                    </a:p>
                  </a:txBody>
                  <a:tcPr/>
                </a:tc>
                <a:tc>
                  <a:txBody>
                    <a:bodyPr/>
                    <a:lstStyle/>
                    <a:p>
                      <a:r>
                        <a:rPr lang="en-CA" sz="1400" dirty="0" smtClean="0"/>
                        <a:t>*</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Promising</a:t>
                      </a:r>
                      <a:endParaRPr lang="en-CA" sz="1400" dirty="0"/>
                    </a:p>
                  </a:txBody>
                  <a:tcPr/>
                </a:tc>
              </a:tr>
              <a:tr h="127370">
                <a:tc>
                  <a:txBody>
                    <a:bodyPr/>
                    <a:lstStyle/>
                    <a:p>
                      <a:r>
                        <a:rPr lang="en-CA" sz="1400" dirty="0" smtClean="0"/>
                        <a:t>OJJDP</a:t>
                      </a:r>
                      <a:endParaRPr lang="en-CA" sz="1400" dirty="0"/>
                    </a:p>
                  </a:txBody>
                  <a:tcPr/>
                </a:tc>
                <a:tc>
                  <a:txBody>
                    <a:bodyPr/>
                    <a:lstStyle/>
                    <a:p>
                      <a:r>
                        <a:rPr lang="en-CA" sz="1400" dirty="0" smtClean="0"/>
                        <a:t>*</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Promising</a:t>
                      </a:r>
                      <a:endParaRPr lang="en-CA" sz="1400" dirty="0"/>
                    </a:p>
                  </a:txBody>
                  <a:tcPr/>
                </a:tc>
              </a:tr>
              <a:tr h="357547">
                <a:tc>
                  <a:txBody>
                    <a:bodyPr/>
                    <a:lstStyle/>
                    <a:p>
                      <a:r>
                        <a:rPr lang="en-CA" sz="1400" dirty="0" smtClean="0"/>
                        <a:t>UVR</a:t>
                      </a:r>
                      <a:endParaRPr lang="en-CA" sz="1400" dirty="0"/>
                    </a:p>
                  </a:txBody>
                  <a:tcPr/>
                </a:tc>
                <a:tc>
                  <a:txBody>
                    <a:bodyPr/>
                    <a:lstStyle/>
                    <a:p>
                      <a:r>
                        <a:rPr lang="en-CA" sz="1400" dirty="0" smtClean="0"/>
                        <a:t>*</a:t>
                      </a:r>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endParaRPr lang="en-CA" sz="1400" dirty="0"/>
                    </a:p>
                  </a:txBody>
                  <a:tcPr/>
                </a:tc>
                <a:tc>
                  <a:txBody>
                    <a:bodyPr/>
                    <a:lstStyle/>
                    <a:p>
                      <a:r>
                        <a:rPr lang="en-CA" sz="1400" dirty="0" smtClean="0"/>
                        <a:t>Promising</a:t>
                      </a:r>
                      <a:endParaRPr lang="en-CA" sz="1400" dirty="0"/>
                    </a:p>
                  </a:txBody>
                  <a:tcPr/>
                </a:tc>
              </a:tr>
            </a:tbl>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 name="Rectangle 4"/>
          <p:cNvSpPr>
            <a:spLocks noChangeArrowheads="1"/>
          </p:cNvSpPr>
          <p:nvPr/>
        </p:nvSpPr>
        <p:spPr bwMode="auto">
          <a:xfrm>
            <a:off x="5214942" y="1000108"/>
            <a:ext cx="3000396" cy="242889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r">
              <a:lnSpc>
                <a:spcPct val="80000"/>
              </a:lnSpc>
              <a:spcBef>
                <a:spcPts val="600"/>
              </a:spcBef>
              <a:buClr>
                <a:schemeClr val="tx2"/>
              </a:buClr>
              <a:buSzPct val="73000"/>
              <a:buFont typeface="Wingdings 2" pitchFamily="18" charset="2"/>
              <a:buNone/>
            </a:pPr>
            <a:r>
              <a:rPr kumimoji="0" lang="en-US" altLang="zh-TW" sz="2400" b="1" u="sng" dirty="0" smtClean="0">
                <a:solidFill>
                  <a:schemeClr val="accent3">
                    <a:lumMod val="50000"/>
                  </a:schemeClr>
                </a:solidFill>
              </a:rPr>
              <a:t>Community</a:t>
            </a:r>
          </a:p>
          <a:p>
            <a:pPr algn="r">
              <a:lnSpc>
                <a:spcPct val="80000"/>
              </a:lnSpc>
              <a:spcBef>
                <a:spcPts val="600"/>
              </a:spcBef>
              <a:buClr>
                <a:schemeClr val="tx2"/>
              </a:buClr>
              <a:buSzPct val="73000"/>
              <a:buFont typeface="Wingdings 2" pitchFamily="18" charset="2"/>
              <a:buNone/>
            </a:pPr>
            <a:endParaRPr kumimoji="0" lang="en-US" altLang="zh-TW" b="1" u="sng" dirty="0" smtClean="0"/>
          </a:p>
          <a:p>
            <a:pPr algn="r">
              <a:lnSpc>
                <a:spcPct val="80000"/>
              </a:lnSpc>
              <a:spcBef>
                <a:spcPts val="600"/>
              </a:spcBef>
              <a:buClr>
                <a:schemeClr val="tx2"/>
              </a:buClr>
              <a:buSzPct val="73000"/>
              <a:buFont typeface="Wingdings 2" pitchFamily="18" charset="2"/>
              <a:buNone/>
            </a:pPr>
            <a:r>
              <a:rPr kumimoji="0" lang="en-US" altLang="zh-TW" dirty="0" smtClean="0"/>
              <a:t>Resource library</a:t>
            </a:r>
            <a:endParaRPr kumimoji="0" lang="en-US" altLang="zh-TW" dirty="0"/>
          </a:p>
        </p:txBody>
      </p:sp>
      <p:sp>
        <p:nvSpPr>
          <p:cNvPr id="18" name="Rectangle 4"/>
          <p:cNvSpPr>
            <a:spLocks noChangeArrowheads="1"/>
          </p:cNvSpPr>
          <p:nvPr/>
        </p:nvSpPr>
        <p:spPr bwMode="auto">
          <a:xfrm>
            <a:off x="5214942" y="4143380"/>
            <a:ext cx="3000396" cy="242889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r">
              <a:spcBef>
                <a:spcPct val="50000"/>
              </a:spcBef>
            </a:pPr>
            <a:r>
              <a:rPr kumimoji="0" lang="en-US" altLang="zh-TW" sz="2000" b="1" u="sng" dirty="0" smtClean="0">
                <a:solidFill>
                  <a:schemeClr val="accent3">
                    <a:lumMod val="50000"/>
                  </a:schemeClr>
                </a:solidFill>
              </a:rPr>
              <a:t>Peer relationships</a:t>
            </a:r>
          </a:p>
          <a:p>
            <a:pPr algn="r">
              <a:spcBef>
                <a:spcPct val="50000"/>
              </a:spcBef>
            </a:pPr>
            <a:endParaRPr kumimoji="0" lang="en-US" altLang="zh-TW" dirty="0" smtClean="0">
              <a:latin typeface="Times New Roman" pitchFamily="18" charset="0"/>
            </a:endParaRPr>
          </a:p>
          <a:p>
            <a:pPr algn="r"/>
            <a:r>
              <a:rPr kumimoji="0" lang="en-US" altLang="zh-TW" dirty="0" smtClean="0"/>
              <a:t>Get Together</a:t>
            </a:r>
          </a:p>
          <a:p>
            <a:pPr algn="r"/>
            <a:r>
              <a:rPr kumimoji="0" lang="en-US" altLang="zh-TW" dirty="0" smtClean="0"/>
              <a:t>Teen activity group</a:t>
            </a:r>
          </a:p>
          <a:p>
            <a:pPr algn="r"/>
            <a:r>
              <a:rPr kumimoji="0" lang="en-US" altLang="zh-TW" dirty="0" smtClean="0"/>
              <a:t>Social drama</a:t>
            </a:r>
          </a:p>
          <a:p>
            <a:pPr algn="r"/>
            <a:endParaRPr kumimoji="0" lang="en-US" altLang="zh-TW" dirty="0"/>
          </a:p>
        </p:txBody>
      </p:sp>
      <p:sp>
        <p:nvSpPr>
          <p:cNvPr id="33796" name="Rectangle 4"/>
          <p:cNvSpPr>
            <a:spLocks noChangeArrowheads="1"/>
          </p:cNvSpPr>
          <p:nvPr/>
        </p:nvSpPr>
        <p:spPr bwMode="auto">
          <a:xfrm>
            <a:off x="214282" y="1000108"/>
            <a:ext cx="3000396" cy="242889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kumimoji="0" lang="en-US" altLang="zh-TW" sz="2400" b="1" u="sng" dirty="0" smtClean="0">
                <a:solidFill>
                  <a:schemeClr val="accent3">
                    <a:lumMod val="50000"/>
                  </a:schemeClr>
                </a:solidFill>
              </a:rPr>
              <a:t>Individual</a:t>
            </a:r>
            <a:r>
              <a:rPr kumimoji="0" lang="en-US" altLang="zh-TW" sz="2400" dirty="0" smtClean="0">
                <a:solidFill>
                  <a:schemeClr val="accent3">
                    <a:lumMod val="50000"/>
                  </a:schemeClr>
                </a:solidFill>
              </a:rPr>
              <a:t> </a:t>
            </a:r>
          </a:p>
          <a:p>
            <a:endParaRPr kumimoji="0" lang="en-US" altLang="zh-TW" dirty="0" smtClean="0"/>
          </a:p>
          <a:p>
            <a:r>
              <a:rPr kumimoji="0" lang="en-US" altLang="zh-TW" dirty="0" smtClean="0"/>
              <a:t>One-to-one tutoring</a:t>
            </a:r>
          </a:p>
          <a:p>
            <a:r>
              <a:rPr kumimoji="0" lang="en-US" altLang="zh-TW" dirty="0" smtClean="0"/>
              <a:t>Orton </a:t>
            </a:r>
            <a:r>
              <a:rPr kumimoji="0" lang="en-US" altLang="zh-TW" dirty="0" err="1" smtClean="0"/>
              <a:t>Gillingham</a:t>
            </a:r>
            <a:r>
              <a:rPr kumimoji="0" lang="en-US" altLang="zh-TW" dirty="0" smtClean="0"/>
              <a:t> tutoring</a:t>
            </a:r>
          </a:p>
          <a:p>
            <a:r>
              <a:rPr kumimoji="0" lang="en-US" altLang="zh-TW" dirty="0" smtClean="0"/>
              <a:t>High school readiness</a:t>
            </a:r>
          </a:p>
          <a:p>
            <a:r>
              <a:rPr kumimoji="0" lang="en-US" altLang="zh-TW" dirty="0" smtClean="0"/>
              <a:t>Math tutoring </a:t>
            </a:r>
          </a:p>
          <a:p>
            <a:r>
              <a:rPr kumimoji="0" lang="en-US" altLang="zh-TW" dirty="0" smtClean="0"/>
              <a:t>Creative Art</a:t>
            </a:r>
            <a:endParaRPr kumimoji="0" lang="en-US" altLang="zh-TW" dirty="0"/>
          </a:p>
        </p:txBody>
      </p:sp>
      <p:sp>
        <p:nvSpPr>
          <p:cNvPr id="20" name="Rectangle 4"/>
          <p:cNvSpPr>
            <a:spLocks noChangeArrowheads="1"/>
          </p:cNvSpPr>
          <p:nvPr/>
        </p:nvSpPr>
        <p:spPr bwMode="auto">
          <a:xfrm>
            <a:off x="214282" y="4071942"/>
            <a:ext cx="3000396" cy="242889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nSpc>
                <a:spcPct val="80000"/>
              </a:lnSpc>
              <a:spcBef>
                <a:spcPts val="600"/>
              </a:spcBef>
              <a:buClr>
                <a:schemeClr val="tx2"/>
              </a:buClr>
              <a:buSzPct val="73000"/>
              <a:buFont typeface="Wingdings 2" pitchFamily="18" charset="2"/>
              <a:buNone/>
            </a:pPr>
            <a:r>
              <a:rPr kumimoji="0" lang="en-US" altLang="zh-TW" sz="2400" b="1" u="sng" dirty="0" smtClean="0">
                <a:solidFill>
                  <a:schemeClr val="accent3">
                    <a:lumMod val="50000"/>
                  </a:schemeClr>
                </a:solidFill>
              </a:rPr>
              <a:t>Family</a:t>
            </a:r>
          </a:p>
          <a:p>
            <a:pPr>
              <a:spcBef>
                <a:spcPct val="50000"/>
              </a:spcBef>
            </a:pPr>
            <a:r>
              <a:rPr kumimoji="0" lang="en-US" altLang="zh-TW" dirty="0" smtClean="0"/>
              <a:t>Parent Advocacy Training</a:t>
            </a:r>
          </a:p>
          <a:p>
            <a:pPr>
              <a:spcBef>
                <a:spcPct val="50000"/>
              </a:spcBef>
            </a:pPr>
            <a:r>
              <a:rPr kumimoji="0" lang="en-US" altLang="zh-TW" dirty="0" smtClean="0"/>
              <a:t>Parent support sessions</a:t>
            </a:r>
            <a:endParaRPr kumimoji="0" lang="en-US" altLang="zh-TW" dirty="0"/>
          </a:p>
        </p:txBody>
      </p:sp>
      <p:sp>
        <p:nvSpPr>
          <p:cNvPr id="26634" name="Oval 12"/>
          <p:cNvSpPr>
            <a:spLocks noChangeArrowheads="1"/>
          </p:cNvSpPr>
          <p:nvPr/>
        </p:nvSpPr>
        <p:spPr bwMode="auto">
          <a:xfrm>
            <a:off x="3071802" y="3214686"/>
            <a:ext cx="2357454" cy="1143000"/>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r>
              <a:rPr kumimoji="0" lang="en-US" altLang="zh-TW" sz="3000" dirty="0" smtClean="0">
                <a:solidFill>
                  <a:schemeClr val="tx1">
                    <a:lumMod val="95000"/>
                    <a:lumOff val="5000"/>
                  </a:schemeClr>
                </a:solidFill>
                <a:latin typeface="Impact" pitchFamily="34" charset="0"/>
              </a:rPr>
              <a:t> Programs</a:t>
            </a:r>
            <a:endParaRPr lang="zh-TW" altLang="en-US" sz="3000" dirty="0">
              <a:solidFill>
                <a:schemeClr val="tx1">
                  <a:lumMod val="95000"/>
                  <a:lumOff val="5000"/>
                </a:schemeClr>
              </a:solidFill>
              <a:latin typeface="Impact" pitchFamily="34" charset="0"/>
            </a:endParaRPr>
          </a:p>
        </p:txBody>
      </p:sp>
      <p:sp>
        <p:nvSpPr>
          <p:cNvPr id="17" name="Title 1"/>
          <p:cNvSpPr>
            <a:spLocks noGrp="1"/>
          </p:cNvSpPr>
          <p:nvPr>
            <p:ph type="title"/>
          </p:nvPr>
        </p:nvSpPr>
        <p:spPr>
          <a:xfrm>
            <a:off x="71438" y="214290"/>
            <a:ext cx="8143900" cy="500065"/>
          </a:xfrm>
        </p:spPr>
        <p:txBody>
          <a:bodyPr>
            <a:normAutofit fontScale="90000"/>
          </a:bodyPr>
          <a:lstStyle/>
          <a:p>
            <a:pPr eaLnBrk="1" fontAlgn="auto" hangingPunct="1">
              <a:spcAft>
                <a:spcPts val="0"/>
              </a:spcAft>
              <a:defRPr/>
            </a:pPr>
            <a:r>
              <a:rPr lang="en-CA" sz="2500" dirty="0" smtClean="0"/>
              <a:t>Learning disabilities programs in Vancouver  (LDAV)</a:t>
            </a:r>
            <a:endParaRPr lang="en-CA" sz="2500" dirty="0"/>
          </a:p>
        </p:txBody>
      </p:sp>
      <p:sp>
        <p:nvSpPr>
          <p:cNvPr id="26631" name="AutoShape 9"/>
          <p:cNvSpPr>
            <a:spLocks noChangeArrowheads="1"/>
          </p:cNvSpPr>
          <p:nvPr/>
        </p:nvSpPr>
        <p:spPr bwMode="auto">
          <a:xfrm rot="-2639796">
            <a:off x="4872642" y="2839992"/>
            <a:ext cx="838200" cy="762000"/>
          </a:xfrm>
          <a:prstGeom prst="notchedRightArrow">
            <a:avLst>
              <a:gd name="adj1" fmla="val 50000"/>
              <a:gd name="adj2" fmla="val 27500"/>
            </a:avLst>
          </a:prstGeom>
          <a:solidFill>
            <a:schemeClr val="accent1"/>
          </a:solidFill>
          <a:ln w="9525">
            <a:solidFill>
              <a:schemeClr val="tx1"/>
            </a:solidFill>
            <a:miter lim="800000"/>
            <a:headEnd/>
            <a:tailEnd/>
          </a:ln>
        </p:spPr>
        <p:txBody>
          <a:bodyPr wrap="none" anchor="ctr"/>
          <a:lstStyle/>
          <a:p>
            <a:endParaRPr lang="zh-TW" altLang="en-US"/>
          </a:p>
        </p:txBody>
      </p:sp>
      <p:sp>
        <p:nvSpPr>
          <p:cNvPr id="21" name="AutoShape 9"/>
          <p:cNvSpPr>
            <a:spLocks noChangeArrowheads="1"/>
          </p:cNvSpPr>
          <p:nvPr/>
        </p:nvSpPr>
        <p:spPr bwMode="auto">
          <a:xfrm rot="8083754">
            <a:off x="2789696" y="3971068"/>
            <a:ext cx="838200" cy="762000"/>
          </a:xfrm>
          <a:prstGeom prst="notchedRightArrow">
            <a:avLst>
              <a:gd name="adj1" fmla="val 50000"/>
              <a:gd name="adj2" fmla="val 27500"/>
            </a:avLst>
          </a:prstGeom>
          <a:solidFill>
            <a:schemeClr val="accent1"/>
          </a:solidFill>
          <a:ln w="9525">
            <a:solidFill>
              <a:schemeClr val="tx1"/>
            </a:solidFill>
            <a:miter lim="800000"/>
            <a:headEnd/>
            <a:tailEnd/>
          </a:ln>
        </p:spPr>
        <p:txBody>
          <a:bodyPr wrap="none" anchor="ctr"/>
          <a:lstStyle/>
          <a:p>
            <a:endParaRPr lang="zh-TW" altLang="en-US"/>
          </a:p>
        </p:txBody>
      </p:sp>
      <p:sp>
        <p:nvSpPr>
          <p:cNvPr id="24" name="AutoShape 9"/>
          <p:cNvSpPr>
            <a:spLocks noChangeArrowheads="1"/>
          </p:cNvSpPr>
          <p:nvPr/>
        </p:nvSpPr>
        <p:spPr bwMode="auto">
          <a:xfrm rot="2510427">
            <a:off x="4933596" y="3968602"/>
            <a:ext cx="838200" cy="762000"/>
          </a:xfrm>
          <a:prstGeom prst="notchedRightArrow">
            <a:avLst>
              <a:gd name="adj1" fmla="val 50000"/>
              <a:gd name="adj2" fmla="val 27500"/>
            </a:avLst>
          </a:prstGeom>
          <a:solidFill>
            <a:schemeClr val="accent1"/>
          </a:solidFill>
          <a:ln w="9525">
            <a:solidFill>
              <a:schemeClr val="tx1"/>
            </a:solidFill>
            <a:miter lim="800000"/>
            <a:headEnd/>
            <a:tailEnd/>
          </a:ln>
        </p:spPr>
        <p:txBody>
          <a:bodyPr wrap="none" anchor="ctr"/>
          <a:lstStyle/>
          <a:p>
            <a:endParaRPr lang="zh-TW" altLang="en-US"/>
          </a:p>
        </p:txBody>
      </p:sp>
      <p:sp>
        <p:nvSpPr>
          <p:cNvPr id="25" name="AutoShape 9"/>
          <p:cNvSpPr>
            <a:spLocks noChangeArrowheads="1"/>
          </p:cNvSpPr>
          <p:nvPr/>
        </p:nvSpPr>
        <p:spPr bwMode="auto">
          <a:xfrm rot="13324026">
            <a:off x="2790468" y="2912991"/>
            <a:ext cx="838200" cy="762000"/>
          </a:xfrm>
          <a:prstGeom prst="notchedRightArrow">
            <a:avLst>
              <a:gd name="adj1" fmla="val 50000"/>
              <a:gd name="adj2" fmla="val 27500"/>
            </a:avLst>
          </a:prstGeom>
          <a:solidFill>
            <a:schemeClr val="accent1"/>
          </a:solidFill>
          <a:ln w="9525">
            <a:solidFill>
              <a:schemeClr val="tx1"/>
            </a:solidFill>
            <a:miter lim="800000"/>
            <a:headEnd/>
            <a:tailEnd/>
          </a:ln>
        </p:spPr>
        <p:txBody>
          <a:bodyPr wrap="none" anchor="ctr"/>
          <a:lstStyle/>
          <a:p>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6"/>
                                        </p:tgtEl>
                                        <p:attrNameLst>
                                          <p:attrName>style.visibility</p:attrName>
                                        </p:attrNameLst>
                                      </p:cBhvr>
                                      <p:to>
                                        <p:strVal val="visible"/>
                                      </p:to>
                                    </p:set>
                                    <p:animEffect transition="in" filter="blinds(horizontal)">
                                      <p:cBhvr>
                                        <p:cTn id="7" dur="500"/>
                                        <p:tgtEl>
                                          <p:spTgt spid="3379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checkerboard(across)">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amond(in)">
                                      <p:cBhvr>
                                        <p:cTn id="2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33796" grpId="0" animBg="1"/>
      <p:bldP spid="20" grpId="0" animBg="1"/>
    </p:bld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08696"/>
          </a:xfrm>
        </p:spPr>
        <p:txBody>
          <a:bodyPr>
            <a:normAutofit fontScale="90000"/>
          </a:bodyPr>
          <a:lstStyle/>
          <a:p>
            <a:pPr eaLnBrk="1" fontAlgn="auto" hangingPunct="1">
              <a:spcAft>
                <a:spcPts val="0"/>
              </a:spcAft>
              <a:defRPr/>
            </a:pPr>
            <a:r>
              <a:rPr lang="en-CA" sz="2800" dirty="0" smtClean="0"/>
              <a:t>Are these programs meeting the identified success, risk and protective factors identified in the research?</a:t>
            </a:r>
            <a:endParaRPr lang="en-CA" dirty="0"/>
          </a:p>
        </p:txBody>
      </p:sp>
      <p:sp>
        <p:nvSpPr>
          <p:cNvPr id="30722" name="Content Placeholder 2"/>
          <p:cNvSpPr>
            <a:spLocks noGrp="1"/>
          </p:cNvSpPr>
          <p:nvPr>
            <p:ph idx="1"/>
          </p:nvPr>
        </p:nvSpPr>
        <p:spPr/>
        <p:txBody>
          <a:bodyPr/>
          <a:lstStyle/>
          <a:p>
            <a:pPr eaLnBrk="1" hangingPunct="1"/>
            <a:r>
              <a:rPr lang="en-CA" altLang="zh-TW" sz="2000" dirty="0" smtClean="0">
                <a:ea typeface="新細明體" charset="-120"/>
              </a:rPr>
              <a:t>The both sets of programs focus on different factors</a:t>
            </a:r>
          </a:p>
          <a:p>
            <a:pPr eaLnBrk="1" hangingPunct="1"/>
            <a:r>
              <a:rPr lang="en-CA" altLang="zh-TW" sz="2000" dirty="0" smtClean="0">
                <a:ea typeface="新細明體" charset="-120"/>
              </a:rPr>
              <a:t>The JJ based programs  focus mostly on behavioural issues of at risk individual </a:t>
            </a:r>
          </a:p>
          <a:p>
            <a:pPr eaLnBrk="1" hangingPunct="1"/>
            <a:r>
              <a:rPr lang="en-CA" altLang="zh-TW" sz="2000" dirty="0" smtClean="0">
                <a:ea typeface="新細明體" charset="-120"/>
              </a:rPr>
              <a:t>LD programs from LDAV do not link the school with their initiatives</a:t>
            </a:r>
          </a:p>
          <a:p>
            <a:pPr eaLnBrk="1" hangingPunct="1"/>
            <a:r>
              <a:rPr lang="en-CA" altLang="zh-TW" sz="2000" dirty="0" smtClean="0">
                <a:ea typeface="新細明體" charset="-120"/>
              </a:rPr>
              <a:t>Not all the programs are "free" services so low socio-economic status LD or JJ individuals access is limited</a:t>
            </a:r>
          </a:p>
          <a:p>
            <a:pPr eaLnBrk="1" hangingPunct="1"/>
            <a:r>
              <a:rPr lang="en-CA" altLang="zh-TW" sz="2000" dirty="0" smtClean="0">
                <a:ea typeface="新細明體" charset="-120"/>
              </a:rPr>
              <a:t>LDAV programs are very local (each chapter runs different programs) and seasonal with limited capacity which limits access.</a:t>
            </a:r>
          </a:p>
          <a:p>
            <a:pPr eaLnBrk="1" hangingPunct="1"/>
            <a:endParaRPr lang="en-CA" altLang="zh-TW" dirty="0" smtClean="0">
              <a:ea typeface="新細明體"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anim calcmode="lin" valueType="num">
                                      <p:cBhvr>
                                        <p:cTn id="7" dur="1000" fill="hold"/>
                                        <p:tgtEl>
                                          <p:spTgt spid="30722">
                                            <p:txEl>
                                              <p:pRg st="0" end="0"/>
                                            </p:txEl>
                                          </p:spTgt>
                                        </p:tgtEl>
                                        <p:attrNameLst>
                                          <p:attrName>ppt_x</p:attrName>
                                        </p:attrNameLst>
                                      </p:cBhvr>
                                      <p:tavLst>
                                        <p:tav tm="0">
                                          <p:val>
                                            <p:strVal val="#ppt_x-#ppt_w/2"/>
                                          </p:val>
                                        </p:tav>
                                        <p:tav tm="100000">
                                          <p:val>
                                            <p:strVal val="#ppt_x"/>
                                          </p:val>
                                        </p:tav>
                                      </p:tavLst>
                                    </p:anim>
                                    <p:anim calcmode="lin" valueType="num">
                                      <p:cBhvr>
                                        <p:cTn id="8" dur="1000" fill="hold"/>
                                        <p:tgtEl>
                                          <p:spTgt spid="30722">
                                            <p:txEl>
                                              <p:pRg st="0" end="0"/>
                                            </p:txEl>
                                          </p:spTgt>
                                        </p:tgtEl>
                                        <p:attrNameLst>
                                          <p:attrName>ppt_y</p:attrName>
                                        </p:attrNameLst>
                                      </p:cBhvr>
                                      <p:tavLst>
                                        <p:tav tm="0">
                                          <p:val>
                                            <p:strVal val="#ppt_y"/>
                                          </p:val>
                                        </p:tav>
                                        <p:tav tm="100000">
                                          <p:val>
                                            <p:strVal val="#ppt_y"/>
                                          </p:val>
                                        </p:tav>
                                      </p:tavLst>
                                    </p:anim>
                                    <p:anim calcmode="lin" valueType="num">
                                      <p:cBhvr>
                                        <p:cTn id="9" dur="1000" fill="hold"/>
                                        <p:tgtEl>
                                          <p:spTgt spid="30722">
                                            <p:txEl>
                                              <p:pRg st="0" end="0"/>
                                            </p:txEl>
                                          </p:spTgt>
                                        </p:tgtEl>
                                        <p:attrNameLst>
                                          <p:attrName>ppt_w</p:attrName>
                                        </p:attrNameLst>
                                      </p:cBhvr>
                                      <p:tavLst>
                                        <p:tav tm="0">
                                          <p:val>
                                            <p:fltVal val="0"/>
                                          </p:val>
                                        </p:tav>
                                        <p:tav tm="100000">
                                          <p:val>
                                            <p:strVal val="#ppt_w"/>
                                          </p:val>
                                        </p:tav>
                                      </p:tavLst>
                                    </p:anim>
                                    <p:anim calcmode="lin" valueType="num">
                                      <p:cBhvr>
                                        <p:cTn id="10" dur="1000" fill="hold"/>
                                        <p:tgtEl>
                                          <p:spTgt spid="3072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30722">
                                            <p:txEl>
                                              <p:pRg st="1" end="1"/>
                                            </p:txEl>
                                          </p:spTgt>
                                        </p:tgtEl>
                                        <p:attrNameLst>
                                          <p:attrName>style.visibility</p:attrName>
                                        </p:attrNameLst>
                                      </p:cBhvr>
                                      <p:to>
                                        <p:strVal val="visible"/>
                                      </p:to>
                                    </p:set>
                                    <p:anim calcmode="lin" valueType="num">
                                      <p:cBhvr>
                                        <p:cTn id="15" dur="1000" fill="hold"/>
                                        <p:tgtEl>
                                          <p:spTgt spid="30722">
                                            <p:txEl>
                                              <p:pRg st="1" end="1"/>
                                            </p:txEl>
                                          </p:spTgt>
                                        </p:tgtEl>
                                        <p:attrNameLst>
                                          <p:attrName>ppt_x</p:attrName>
                                        </p:attrNameLst>
                                      </p:cBhvr>
                                      <p:tavLst>
                                        <p:tav tm="0">
                                          <p:val>
                                            <p:strVal val="#ppt_x-#ppt_w/2"/>
                                          </p:val>
                                        </p:tav>
                                        <p:tav tm="100000">
                                          <p:val>
                                            <p:strVal val="#ppt_x"/>
                                          </p:val>
                                        </p:tav>
                                      </p:tavLst>
                                    </p:anim>
                                    <p:anim calcmode="lin" valueType="num">
                                      <p:cBhvr>
                                        <p:cTn id="16" dur="1000" fill="hold"/>
                                        <p:tgtEl>
                                          <p:spTgt spid="30722">
                                            <p:txEl>
                                              <p:pRg st="1" end="1"/>
                                            </p:txEl>
                                          </p:spTgt>
                                        </p:tgtEl>
                                        <p:attrNameLst>
                                          <p:attrName>ppt_y</p:attrName>
                                        </p:attrNameLst>
                                      </p:cBhvr>
                                      <p:tavLst>
                                        <p:tav tm="0">
                                          <p:val>
                                            <p:strVal val="#ppt_y"/>
                                          </p:val>
                                        </p:tav>
                                        <p:tav tm="100000">
                                          <p:val>
                                            <p:strVal val="#ppt_y"/>
                                          </p:val>
                                        </p:tav>
                                      </p:tavLst>
                                    </p:anim>
                                    <p:anim calcmode="lin" valueType="num">
                                      <p:cBhvr>
                                        <p:cTn id="17" dur="1000" fill="hold"/>
                                        <p:tgtEl>
                                          <p:spTgt spid="30722">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3072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30722">
                                            <p:txEl>
                                              <p:pRg st="2" end="2"/>
                                            </p:txEl>
                                          </p:spTgt>
                                        </p:tgtEl>
                                        <p:attrNameLst>
                                          <p:attrName>style.visibility</p:attrName>
                                        </p:attrNameLst>
                                      </p:cBhvr>
                                      <p:to>
                                        <p:strVal val="visible"/>
                                      </p:to>
                                    </p:set>
                                    <p:anim calcmode="lin" valueType="num">
                                      <p:cBhvr>
                                        <p:cTn id="23" dur="1000" fill="hold"/>
                                        <p:tgtEl>
                                          <p:spTgt spid="30722">
                                            <p:txEl>
                                              <p:pRg st="2" end="2"/>
                                            </p:txEl>
                                          </p:spTgt>
                                        </p:tgtEl>
                                        <p:attrNameLst>
                                          <p:attrName>ppt_x</p:attrName>
                                        </p:attrNameLst>
                                      </p:cBhvr>
                                      <p:tavLst>
                                        <p:tav tm="0">
                                          <p:val>
                                            <p:strVal val="#ppt_x-#ppt_w/2"/>
                                          </p:val>
                                        </p:tav>
                                        <p:tav tm="100000">
                                          <p:val>
                                            <p:strVal val="#ppt_x"/>
                                          </p:val>
                                        </p:tav>
                                      </p:tavLst>
                                    </p:anim>
                                    <p:anim calcmode="lin" valueType="num">
                                      <p:cBhvr>
                                        <p:cTn id="24" dur="1000" fill="hold"/>
                                        <p:tgtEl>
                                          <p:spTgt spid="30722">
                                            <p:txEl>
                                              <p:pRg st="2" end="2"/>
                                            </p:txEl>
                                          </p:spTgt>
                                        </p:tgtEl>
                                        <p:attrNameLst>
                                          <p:attrName>ppt_y</p:attrName>
                                        </p:attrNameLst>
                                      </p:cBhvr>
                                      <p:tavLst>
                                        <p:tav tm="0">
                                          <p:val>
                                            <p:strVal val="#ppt_y"/>
                                          </p:val>
                                        </p:tav>
                                        <p:tav tm="100000">
                                          <p:val>
                                            <p:strVal val="#ppt_y"/>
                                          </p:val>
                                        </p:tav>
                                      </p:tavLst>
                                    </p:anim>
                                    <p:anim calcmode="lin" valueType="num">
                                      <p:cBhvr>
                                        <p:cTn id="25" dur="1000" fill="hold"/>
                                        <p:tgtEl>
                                          <p:spTgt spid="30722">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072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30722">
                                            <p:txEl>
                                              <p:pRg st="3" end="3"/>
                                            </p:txEl>
                                          </p:spTgt>
                                        </p:tgtEl>
                                        <p:attrNameLst>
                                          <p:attrName>style.visibility</p:attrName>
                                        </p:attrNameLst>
                                      </p:cBhvr>
                                      <p:to>
                                        <p:strVal val="visible"/>
                                      </p:to>
                                    </p:set>
                                    <p:anim calcmode="lin" valueType="num">
                                      <p:cBhvr>
                                        <p:cTn id="31" dur="1000" fill="hold"/>
                                        <p:tgtEl>
                                          <p:spTgt spid="30722">
                                            <p:txEl>
                                              <p:pRg st="3" end="3"/>
                                            </p:txEl>
                                          </p:spTgt>
                                        </p:tgtEl>
                                        <p:attrNameLst>
                                          <p:attrName>ppt_x</p:attrName>
                                        </p:attrNameLst>
                                      </p:cBhvr>
                                      <p:tavLst>
                                        <p:tav tm="0">
                                          <p:val>
                                            <p:strVal val="#ppt_x-#ppt_w/2"/>
                                          </p:val>
                                        </p:tav>
                                        <p:tav tm="100000">
                                          <p:val>
                                            <p:strVal val="#ppt_x"/>
                                          </p:val>
                                        </p:tav>
                                      </p:tavLst>
                                    </p:anim>
                                    <p:anim calcmode="lin" valueType="num">
                                      <p:cBhvr>
                                        <p:cTn id="32" dur="1000" fill="hold"/>
                                        <p:tgtEl>
                                          <p:spTgt spid="30722">
                                            <p:txEl>
                                              <p:pRg st="3" end="3"/>
                                            </p:txEl>
                                          </p:spTgt>
                                        </p:tgtEl>
                                        <p:attrNameLst>
                                          <p:attrName>ppt_y</p:attrName>
                                        </p:attrNameLst>
                                      </p:cBhvr>
                                      <p:tavLst>
                                        <p:tav tm="0">
                                          <p:val>
                                            <p:strVal val="#ppt_y"/>
                                          </p:val>
                                        </p:tav>
                                        <p:tav tm="100000">
                                          <p:val>
                                            <p:strVal val="#ppt_y"/>
                                          </p:val>
                                        </p:tav>
                                      </p:tavLst>
                                    </p:anim>
                                    <p:anim calcmode="lin" valueType="num">
                                      <p:cBhvr>
                                        <p:cTn id="33" dur="1000" fill="hold"/>
                                        <p:tgtEl>
                                          <p:spTgt spid="30722">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072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30722">
                                            <p:txEl>
                                              <p:pRg st="4" end="4"/>
                                            </p:txEl>
                                          </p:spTgt>
                                        </p:tgtEl>
                                        <p:attrNameLst>
                                          <p:attrName>style.visibility</p:attrName>
                                        </p:attrNameLst>
                                      </p:cBhvr>
                                      <p:to>
                                        <p:strVal val="visible"/>
                                      </p:to>
                                    </p:set>
                                    <p:anim calcmode="lin" valueType="num">
                                      <p:cBhvr>
                                        <p:cTn id="39" dur="1000" fill="hold"/>
                                        <p:tgtEl>
                                          <p:spTgt spid="30722">
                                            <p:txEl>
                                              <p:pRg st="4" end="4"/>
                                            </p:txEl>
                                          </p:spTgt>
                                        </p:tgtEl>
                                        <p:attrNameLst>
                                          <p:attrName>ppt_x</p:attrName>
                                        </p:attrNameLst>
                                      </p:cBhvr>
                                      <p:tavLst>
                                        <p:tav tm="0">
                                          <p:val>
                                            <p:strVal val="#ppt_x-#ppt_w/2"/>
                                          </p:val>
                                        </p:tav>
                                        <p:tav tm="100000">
                                          <p:val>
                                            <p:strVal val="#ppt_x"/>
                                          </p:val>
                                        </p:tav>
                                      </p:tavLst>
                                    </p:anim>
                                    <p:anim calcmode="lin" valueType="num">
                                      <p:cBhvr>
                                        <p:cTn id="40" dur="1000" fill="hold"/>
                                        <p:tgtEl>
                                          <p:spTgt spid="30722">
                                            <p:txEl>
                                              <p:pRg st="4" end="4"/>
                                            </p:txEl>
                                          </p:spTgt>
                                        </p:tgtEl>
                                        <p:attrNameLst>
                                          <p:attrName>ppt_y</p:attrName>
                                        </p:attrNameLst>
                                      </p:cBhvr>
                                      <p:tavLst>
                                        <p:tav tm="0">
                                          <p:val>
                                            <p:strVal val="#ppt_y"/>
                                          </p:val>
                                        </p:tav>
                                        <p:tav tm="100000">
                                          <p:val>
                                            <p:strVal val="#ppt_y"/>
                                          </p:val>
                                        </p:tav>
                                      </p:tavLst>
                                    </p:anim>
                                    <p:anim calcmode="lin" valueType="num">
                                      <p:cBhvr>
                                        <p:cTn id="41" dur="1000" fill="hold"/>
                                        <p:tgtEl>
                                          <p:spTgt spid="30722">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072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en-US" sz="4000"/>
              <a:t>Common Themes of Young Offenders</a:t>
            </a:r>
          </a:p>
        </p:txBody>
      </p:sp>
      <p:sp>
        <p:nvSpPr>
          <p:cNvPr id="4099" name="Rectangle 3"/>
          <p:cNvSpPr>
            <a:spLocks noGrp="1" noChangeArrowheads="1"/>
          </p:cNvSpPr>
          <p:nvPr>
            <p:ph type="body" idx="1"/>
          </p:nvPr>
        </p:nvSpPr>
        <p:spPr>
          <a:xfrm>
            <a:off x="457200" y="1600200"/>
            <a:ext cx="7543800" cy="4953000"/>
          </a:xfrm>
        </p:spPr>
        <p:txBody>
          <a:bodyPr/>
          <a:lstStyle/>
          <a:p>
            <a:pPr eaLnBrk="1" hangingPunct="1"/>
            <a:r>
              <a:rPr lang="en-US" sz="2800" dirty="0"/>
              <a:t>Male, between 14 and 15 birthdays</a:t>
            </a:r>
          </a:p>
          <a:p>
            <a:pPr eaLnBrk="1" hangingPunct="1"/>
            <a:r>
              <a:rPr lang="en-US" sz="2800" dirty="0"/>
              <a:t>Single parent familial situation</a:t>
            </a:r>
          </a:p>
          <a:p>
            <a:pPr eaLnBrk="1" hangingPunct="1"/>
            <a:r>
              <a:rPr lang="en-US" sz="2800" dirty="0"/>
              <a:t>Underclass or working class backgrounds</a:t>
            </a:r>
          </a:p>
          <a:p>
            <a:pPr eaLnBrk="1" hangingPunct="1"/>
            <a:r>
              <a:rPr lang="en-US" sz="2800" dirty="0"/>
              <a:t>Committed crimes in company of friends</a:t>
            </a:r>
          </a:p>
          <a:p>
            <a:pPr eaLnBrk="1" hangingPunct="1"/>
            <a:r>
              <a:rPr lang="en-US" sz="2800" dirty="0"/>
              <a:t>Little formal leisure time commitments</a:t>
            </a:r>
          </a:p>
          <a:p>
            <a:pPr eaLnBrk="1" hangingPunct="1"/>
            <a:r>
              <a:rPr lang="en-US" sz="2800" dirty="0"/>
              <a:t>Not succeeding within regular schooling experience (failing, dropping out, lowest academic categories) </a:t>
            </a:r>
          </a:p>
          <a:p>
            <a:pPr eaLnBrk="1" hangingPunct="1">
              <a:buFontTx/>
              <a:buNone/>
            </a:pPr>
            <a:endParaRPr lang="en-CA" sz="2000" dirty="0"/>
          </a:p>
          <a:p>
            <a:pPr eaLnBrk="1" hangingPunct="1">
              <a:buFontTx/>
              <a:buNone/>
            </a:pPr>
            <a:r>
              <a:rPr lang="en-CA" sz="1400" dirty="0"/>
              <a:t>(Ontario, Young Offenders Study, 1990-1998 from</a:t>
            </a:r>
            <a:r>
              <a:rPr lang="en-CA" sz="1400" dirty="0" smtClean="0"/>
              <a:t> </a:t>
            </a:r>
            <a:r>
              <a:rPr lang="en-US" sz="1400" i="1" dirty="0" err="1" smtClean="0"/>
              <a:t>www</a:t>
            </a:r>
            <a:r>
              <a:rPr lang="en-US" sz="1400" i="1" dirty="0" err="1"/>
              <a:t>.nipissingu.ca/education/</a:t>
            </a:r>
            <a:r>
              <a:rPr lang="en-US" sz="1400" b="1" i="1" dirty="0" err="1"/>
              <a:t>warnie</a:t>
            </a:r>
            <a:r>
              <a:rPr lang="en-US" sz="1400" i="1" dirty="0" err="1"/>
              <a:t>r/wrhome/LDDelinquency.doc</a:t>
            </a:r>
            <a:r>
              <a:rPr lang="en-US" sz="1600" i="1" dirty="0"/>
              <a:t>)</a:t>
            </a:r>
            <a:r>
              <a:rPr lang="en-US" sz="1600" dirty="0"/>
              <a:t> </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822309"/>
          </a:xfrm>
        </p:spPr>
        <p:txBody>
          <a:bodyPr/>
          <a:lstStyle/>
          <a:p>
            <a:r>
              <a:rPr lang="en-CA" dirty="0" smtClean="0"/>
              <a:t>References</a:t>
            </a:r>
            <a:endParaRPr lang="en-CA" dirty="0"/>
          </a:p>
        </p:txBody>
      </p:sp>
      <p:sp>
        <p:nvSpPr>
          <p:cNvPr id="3" name="Content Placeholder 2"/>
          <p:cNvSpPr>
            <a:spLocks noGrp="1"/>
          </p:cNvSpPr>
          <p:nvPr>
            <p:ph idx="1"/>
          </p:nvPr>
        </p:nvSpPr>
        <p:spPr>
          <a:xfrm>
            <a:off x="214282" y="1214422"/>
            <a:ext cx="7858180" cy="5241941"/>
          </a:xfrm>
        </p:spPr>
        <p:txBody>
          <a:bodyPr/>
          <a:lstStyle/>
          <a:p>
            <a:pPr marL="273050" lvl="1" indent="-273050">
              <a:spcBef>
                <a:spcPts val="600"/>
              </a:spcBef>
              <a:buClr>
                <a:schemeClr val="tx2"/>
              </a:buClr>
              <a:buSzPct val="73000"/>
              <a:buNone/>
            </a:pPr>
            <a:r>
              <a:rPr lang="en-US" sz="1800" dirty="0" smtClean="0"/>
              <a:t>Foundation For People With Learning Disabilities . (ND).  Web site: </a:t>
            </a:r>
            <a:r>
              <a:rPr lang="en-US" sz="1800" dirty="0" smtClean="0">
                <a:hlinkClick r:id="rId2"/>
              </a:rPr>
              <a:t>http://www.learningdisabilities.org.uk/welcome</a:t>
            </a:r>
            <a:endParaRPr lang="en-US" sz="1800" dirty="0" smtClean="0"/>
          </a:p>
          <a:p>
            <a:pPr marL="273050" lvl="1" indent="-273050">
              <a:spcBef>
                <a:spcPts val="600"/>
              </a:spcBef>
              <a:buClr>
                <a:schemeClr val="tx2"/>
              </a:buClr>
              <a:buSzPct val="73000"/>
              <a:buNone/>
            </a:pPr>
            <a:r>
              <a:rPr lang="en-US" sz="1800" dirty="0" smtClean="0"/>
              <a:t>Home Office. (2006). Crime Reduction. Web site: </a:t>
            </a:r>
            <a:r>
              <a:rPr lang="en-US" sz="1800" dirty="0" smtClean="0">
                <a:hlinkClick r:id="rId3"/>
              </a:rPr>
              <a:t>http://www.crimereduction.homeoffice.gov.uk/cgi-bin/epd/index.cgi</a:t>
            </a:r>
            <a:endParaRPr lang="en-US" sz="1800" dirty="0" smtClean="0"/>
          </a:p>
          <a:p>
            <a:pPr marL="273050" lvl="1" indent="-273050">
              <a:spcBef>
                <a:spcPts val="600"/>
              </a:spcBef>
              <a:buClr>
                <a:schemeClr val="tx2"/>
              </a:buClr>
              <a:buSzPct val="73000"/>
              <a:buNone/>
            </a:pPr>
            <a:r>
              <a:rPr lang="en-US" sz="1800" dirty="0" smtClean="0"/>
              <a:t>Learning Disabilities Association of Canada. (ND). Retrieved March (2009). Web site: </a:t>
            </a:r>
            <a:r>
              <a:rPr lang="en-US" sz="1800" dirty="0" smtClean="0">
                <a:hlinkClick r:id="rId4"/>
              </a:rPr>
              <a:t>http://www.ldav.ca/index.html</a:t>
            </a:r>
            <a:endParaRPr lang="en-US" sz="1800" dirty="0" smtClean="0"/>
          </a:p>
          <a:p>
            <a:pPr marL="273050" lvl="1" indent="-273050">
              <a:spcBef>
                <a:spcPts val="600"/>
              </a:spcBef>
              <a:buClr>
                <a:schemeClr val="tx2"/>
              </a:buClr>
              <a:buSzPct val="73000"/>
              <a:buNone/>
            </a:pPr>
            <a:r>
              <a:rPr lang="en-US" altLang="en-US" sz="1800" i="1" dirty="0" err="1" smtClean="0"/>
              <a:t>Maguin</a:t>
            </a:r>
            <a:r>
              <a:rPr lang="en-US" altLang="en-US" sz="1800" i="1" dirty="0" smtClean="0"/>
              <a:t> &amp; </a:t>
            </a:r>
            <a:r>
              <a:rPr lang="en-US" altLang="en-US" sz="1800" i="1" dirty="0" err="1" smtClean="0"/>
              <a:t>Loeber</a:t>
            </a:r>
            <a:r>
              <a:rPr lang="en-US" altLang="en-US" sz="1800" i="1" dirty="0" smtClean="0"/>
              <a:t>. (1996). </a:t>
            </a:r>
            <a:r>
              <a:rPr lang="en-US" altLang="en-US" sz="1800" dirty="0" smtClean="0"/>
              <a:t>Academic problems foster behavior problems</a:t>
            </a:r>
            <a:endParaRPr lang="en-US" sz="1800" dirty="0" smtClean="0"/>
          </a:p>
          <a:p>
            <a:pPr marL="273050" lvl="1" indent="-273050">
              <a:spcBef>
                <a:spcPts val="600"/>
              </a:spcBef>
              <a:buClr>
                <a:schemeClr val="tx2"/>
              </a:buClr>
              <a:buSzPct val="73000"/>
              <a:buNone/>
            </a:pPr>
            <a:r>
              <a:rPr lang="en-US" sz="1800" dirty="0" smtClean="0"/>
              <a:t>National Centre on Education, Disability and Juvenile Justice. (2007). Retrieved March (2009). http://www.edjj.org/ </a:t>
            </a:r>
          </a:p>
          <a:p>
            <a:pPr marL="273050" lvl="1" indent="-273050">
              <a:spcBef>
                <a:spcPts val="600"/>
              </a:spcBef>
              <a:buClr>
                <a:schemeClr val="tx2"/>
              </a:buClr>
              <a:buSzPct val="73000"/>
              <a:buNone/>
            </a:pPr>
            <a:r>
              <a:rPr lang="en-US" sz="1800" dirty="0" smtClean="0"/>
              <a:t>Public Safety Canada. (2009). Crime Prevention Centre of Canada. Retrieved March (2009). Web site: </a:t>
            </a:r>
            <a:r>
              <a:rPr lang="en-US" altLang="zh-TW" sz="1800" dirty="0" smtClean="0">
                <a:hlinkClick r:id="rId5"/>
              </a:rPr>
              <a:t>http://www.publicsafety.gc.ca/prg/cp/ncps-blu-prin-eng.aspx</a:t>
            </a:r>
            <a:endParaRPr lang="en-US" altLang="zh-TW" sz="1800" dirty="0" smtClean="0"/>
          </a:p>
          <a:p>
            <a:pPr marL="273050" lvl="1" indent="-273050">
              <a:spcBef>
                <a:spcPts val="600"/>
              </a:spcBef>
              <a:buClr>
                <a:schemeClr val="tx2"/>
              </a:buClr>
              <a:buSzPct val="73000"/>
              <a:buNone/>
            </a:pPr>
            <a:r>
              <a:rPr lang="en-US" altLang="en-US" sz="1800" i="1" dirty="0" smtClean="0"/>
              <a:t>Walker &amp; Sprague. (1999). Delinquency related to chronic conduct problem</a:t>
            </a:r>
          </a:p>
          <a:p>
            <a:pPr marL="273050" lvl="1" indent="-273050">
              <a:spcBef>
                <a:spcPts val="600"/>
              </a:spcBef>
              <a:buClr>
                <a:schemeClr val="tx2"/>
              </a:buClr>
              <a:buSzPct val="73000"/>
              <a:buFont typeface="Wingdings 2" pitchFamily="18" charset="2"/>
              <a:buChar char=""/>
            </a:pPr>
            <a:endParaRPr lang="en-US" altLang="zh-TW" sz="1800" dirty="0" smtClean="0"/>
          </a:p>
          <a:p>
            <a:pPr marL="273050" lvl="1" indent="-273050">
              <a:spcBef>
                <a:spcPts val="600"/>
              </a:spcBef>
              <a:buClr>
                <a:schemeClr val="tx2"/>
              </a:buClr>
              <a:buSzPct val="73000"/>
              <a:buFont typeface="Wingdings 2" pitchFamily="18" charset="2"/>
              <a:buChar char=""/>
            </a:pPr>
            <a:endParaRPr lang="en-US" sz="1800" dirty="0" smtClean="0"/>
          </a:p>
          <a:p>
            <a:pPr marL="273050" lvl="1" indent="-273050">
              <a:spcBef>
                <a:spcPts val="600"/>
              </a:spcBef>
              <a:buClr>
                <a:schemeClr val="tx2"/>
              </a:buClr>
              <a:buSzPct val="73000"/>
              <a:buFont typeface="Wingdings 2" pitchFamily="18" charset="2"/>
              <a:buChar char=""/>
            </a:pPr>
            <a:endParaRPr lang="en-US" sz="1800" dirty="0" smtClean="0"/>
          </a:p>
          <a:p>
            <a:pPr marL="273050" lvl="1" indent="-273050">
              <a:spcBef>
                <a:spcPts val="600"/>
              </a:spcBef>
              <a:buClr>
                <a:schemeClr val="tx2"/>
              </a:buClr>
              <a:buSzPct val="73000"/>
              <a:buFont typeface="Wingdings 2" pitchFamily="18" charset="2"/>
              <a:buChar char=""/>
            </a:pPr>
            <a:endParaRPr lang="en-US" sz="1800" dirty="0" smtClean="0"/>
          </a:p>
          <a:p>
            <a:endParaRPr lang="en-CA"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751506"/>
          </a:xfrm>
        </p:spPr>
        <p:txBody>
          <a:bodyPr/>
          <a:lstStyle/>
          <a:p>
            <a:r>
              <a:rPr lang="en-CA" dirty="0" smtClean="0"/>
              <a:t>Rating Meaning</a:t>
            </a:r>
            <a:endParaRPr lang="en-CA" dirty="0"/>
          </a:p>
        </p:txBody>
      </p:sp>
      <p:sp>
        <p:nvSpPr>
          <p:cNvPr id="3" name="Content Placeholder 2"/>
          <p:cNvSpPr>
            <a:spLocks noGrp="1"/>
          </p:cNvSpPr>
          <p:nvPr>
            <p:ph sz="half" idx="1"/>
          </p:nvPr>
        </p:nvSpPr>
        <p:spPr>
          <a:xfrm>
            <a:off x="457200" y="1214422"/>
            <a:ext cx="3614734" cy="5043510"/>
          </a:xfrm>
        </p:spPr>
        <p:txBody>
          <a:bodyPr/>
          <a:lstStyle/>
          <a:p>
            <a:pPr>
              <a:buNone/>
            </a:pPr>
            <a:r>
              <a:rPr lang="en-CA" dirty="0" smtClean="0"/>
              <a:t>Model</a:t>
            </a:r>
          </a:p>
          <a:p>
            <a:r>
              <a:rPr lang="en-CA" sz="1800" dirty="0" smtClean="0"/>
              <a:t>program that meets the highest scientific standard for effectiveness as evidenced in published evaluations; has a significant, sustained preventive or deterrent effect or reduction of problem behaviour, the reduction of risk factors related to problem behaviour; or the enhancement of protective factors related to problem behaviour and has been replicated in different communities or settings.</a:t>
            </a:r>
            <a:endParaRPr lang="en-CA" sz="1800" dirty="0"/>
          </a:p>
        </p:txBody>
      </p:sp>
      <p:sp>
        <p:nvSpPr>
          <p:cNvPr id="4" name="Content Placeholder 3"/>
          <p:cNvSpPr>
            <a:spLocks noGrp="1"/>
          </p:cNvSpPr>
          <p:nvPr>
            <p:ph sz="half" idx="2"/>
          </p:nvPr>
        </p:nvSpPr>
        <p:spPr>
          <a:xfrm>
            <a:off x="4178808" y="1142984"/>
            <a:ext cx="3520440" cy="4972072"/>
          </a:xfrm>
        </p:spPr>
        <p:txBody>
          <a:bodyPr/>
          <a:lstStyle/>
          <a:p>
            <a:pPr>
              <a:buNone/>
            </a:pPr>
            <a:r>
              <a:rPr lang="en-CA" dirty="0" smtClean="0"/>
              <a:t>Promising</a:t>
            </a:r>
          </a:p>
          <a:p>
            <a:r>
              <a:rPr lang="en-CA" sz="1800" dirty="0" smtClean="0"/>
              <a:t>programs that meet scientific standards for effectiveness; but they do not meet all of the rigorous standards of Model programs. They are recognized and encouraged with the caution that they be carefully evaluated. In general, when implemented with minimal fidelity these programs demonstrate promising empirical findings using a reasonable conceptual framework and a limited evaluation design.</a:t>
            </a:r>
          </a:p>
          <a:p>
            <a:pPr algn="r">
              <a:buNone/>
            </a:pPr>
            <a:r>
              <a:rPr lang="en-CA" sz="1800" dirty="0" smtClean="0">
                <a:hlinkClick r:id="rId2" action="ppaction://hlinksldjump"/>
              </a:rPr>
              <a:t>Back</a:t>
            </a:r>
            <a:endParaRPr lang="en-CA" sz="1800" dirty="0"/>
          </a:p>
        </p:txBody>
      </p:sp>
      <p:sp>
        <p:nvSpPr>
          <p:cNvPr id="5" name="TextBox 4"/>
          <p:cNvSpPr txBox="1"/>
          <p:nvPr/>
        </p:nvSpPr>
        <p:spPr>
          <a:xfrm>
            <a:off x="928662" y="6072206"/>
            <a:ext cx="3571900" cy="369332"/>
          </a:xfrm>
          <a:prstGeom prst="rect">
            <a:avLst/>
          </a:prstGeom>
          <a:noFill/>
        </p:spPr>
        <p:txBody>
          <a:bodyPr wrap="square" rtlCol="0">
            <a:spAutoFit/>
          </a:bodyPr>
          <a:lstStyle/>
          <a:p>
            <a:r>
              <a:rPr lang="en-CA" dirty="0" smtClean="0"/>
              <a:t>Ref:</a:t>
            </a:r>
            <a:endParaRPr lang="en-CA"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for Researchers</a:t>
            </a:r>
            <a:endParaRPr lang="en-US" dirty="0"/>
          </a:p>
        </p:txBody>
      </p:sp>
      <p:sp>
        <p:nvSpPr>
          <p:cNvPr id="3" name="Content Placeholder 2"/>
          <p:cNvSpPr>
            <a:spLocks noGrp="1"/>
          </p:cNvSpPr>
          <p:nvPr>
            <p:ph idx="1"/>
          </p:nvPr>
        </p:nvSpPr>
        <p:spPr/>
        <p:txBody>
          <a:bodyPr/>
          <a:lstStyle/>
          <a:p>
            <a:r>
              <a:rPr lang="en-US" sz="2400" dirty="0" smtClean="0"/>
              <a:t>Study the link between learning difficulties and involvement in the juvenile justice system.</a:t>
            </a:r>
          </a:p>
          <a:p>
            <a:pPr lvl="1"/>
            <a:r>
              <a:rPr lang="en-US" dirty="0" smtClean="0"/>
              <a:t>Very few studies make this an explicit focus of their investigations.</a:t>
            </a:r>
          </a:p>
          <a:p>
            <a:pPr lvl="1"/>
            <a:r>
              <a:rPr lang="en-US" dirty="0" smtClean="0"/>
              <a:t>Much of the evidence is </a:t>
            </a:r>
            <a:r>
              <a:rPr lang="en-US" dirty="0" err="1" smtClean="0"/>
              <a:t>correlational</a:t>
            </a:r>
            <a:r>
              <a:rPr lang="en-US" dirty="0" smtClean="0"/>
              <a:t> or anecdotal.</a:t>
            </a:r>
          </a:p>
          <a:p>
            <a:r>
              <a:rPr lang="en-US" sz="2400" dirty="0" smtClean="0"/>
              <a:t>Investigate</a:t>
            </a:r>
            <a:r>
              <a:rPr lang="en-US" sz="2400" dirty="0" smtClean="0"/>
              <a:t> what works </a:t>
            </a:r>
            <a:r>
              <a:rPr lang="en-US" sz="2400" dirty="0" smtClean="0"/>
              <a:t>with these youth, both in terms of prevention and intervention.</a:t>
            </a:r>
          </a:p>
          <a:p>
            <a:r>
              <a:rPr lang="en-US" sz="2400" dirty="0" smtClean="0"/>
              <a:t>Chart the developmental trajectory from early difficulties to delinquency.</a:t>
            </a: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for Educators</a:t>
            </a:r>
            <a:endParaRPr lang="en-US" dirty="0"/>
          </a:p>
        </p:txBody>
      </p:sp>
      <p:sp>
        <p:nvSpPr>
          <p:cNvPr id="3" name="Content Placeholder 2"/>
          <p:cNvSpPr>
            <a:spLocks noGrp="1"/>
          </p:cNvSpPr>
          <p:nvPr>
            <p:ph idx="1"/>
          </p:nvPr>
        </p:nvSpPr>
        <p:spPr>
          <a:xfrm>
            <a:off x="457200" y="1447800"/>
            <a:ext cx="7239000" cy="5105400"/>
          </a:xfrm>
        </p:spPr>
        <p:txBody>
          <a:bodyPr/>
          <a:lstStyle/>
          <a:p>
            <a:r>
              <a:rPr lang="en-US" sz="2400" dirty="0" smtClean="0"/>
              <a:t>Intervene early</a:t>
            </a:r>
          </a:p>
          <a:p>
            <a:r>
              <a:rPr lang="en-US" sz="2400" dirty="0" smtClean="0"/>
              <a:t>Increase school attachment</a:t>
            </a:r>
          </a:p>
          <a:p>
            <a:pPr lvl="1"/>
            <a:r>
              <a:rPr lang="en-US" dirty="0" smtClean="0"/>
              <a:t>Decrease suspensions and expulsions</a:t>
            </a:r>
          </a:p>
          <a:p>
            <a:pPr lvl="1"/>
            <a:r>
              <a:rPr lang="en-US" dirty="0" smtClean="0"/>
              <a:t>Cultivate caring relationships</a:t>
            </a:r>
          </a:p>
          <a:p>
            <a:r>
              <a:rPr lang="en-US" sz="2400" dirty="0" smtClean="0"/>
              <a:t>Think outside the box for programming</a:t>
            </a:r>
          </a:p>
          <a:p>
            <a:pPr lvl="1"/>
            <a:r>
              <a:rPr lang="en-US" dirty="0" smtClean="0"/>
              <a:t>Increase flexibility</a:t>
            </a:r>
          </a:p>
          <a:p>
            <a:pPr lvl="1"/>
            <a:r>
              <a:rPr lang="en-US" dirty="0" smtClean="0"/>
              <a:t>Maintain a continuum of services</a:t>
            </a:r>
          </a:p>
          <a:p>
            <a:r>
              <a:rPr lang="en-US" sz="2400" dirty="0" smtClean="0"/>
              <a:t>Increase professional development at </a:t>
            </a:r>
            <a:r>
              <a:rPr lang="en-US" sz="2400" dirty="0" err="1" smtClean="0"/>
              <a:t>preservice</a:t>
            </a:r>
            <a:r>
              <a:rPr lang="en-US" sz="2400" dirty="0" smtClean="0"/>
              <a:t> and </a:t>
            </a:r>
            <a:r>
              <a:rPr lang="en-US" sz="2400" dirty="0" err="1" smtClean="0"/>
              <a:t>inservice</a:t>
            </a:r>
            <a:r>
              <a:rPr lang="en-US" sz="2400" dirty="0" smtClean="0"/>
              <a:t> levels</a:t>
            </a:r>
          </a:p>
          <a:p>
            <a:r>
              <a:rPr lang="en-US" sz="2400" dirty="0" smtClean="0"/>
              <a:t>Share best practices</a:t>
            </a:r>
          </a:p>
          <a:p>
            <a:r>
              <a:rPr lang="en-US" sz="2400" dirty="0" smtClean="0"/>
              <a:t>Increase communication between community and advocacy programs and schools</a:t>
            </a: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Recommendations for Policy Makers</a:t>
            </a:r>
            <a:endParaRPr lang="en-US" dirty="0"/>
          </a:p>
        </p:txBody>
      </p:sp>
      <p:sp>
        <p:nvSpPr>
          <p:cNvPr id="3" name="Content Placeholder 2"/>
          <p:cNvSpPr>
            <a:spLocks noGrp="1"/>
          </p:cNvSpPr>
          <p:nvPr>
            <p:ph idx="1"/>
          </p:nvPr>
        </p:nvSpPr>
        <p:spPr/>
        <p:txBody>
          <a:bodyPr/>
          <a:lstStyle/>
          <a:p>
            <a:r>
              <a:rPr lang="en-US" dirty="0" smtClean="0"/>
              <a:t>Increase funding for prevention and intervention programs</a:t>
            </a:r>
          </a:p>
          <a:p>
            <a:r>
              <a:rPr lang="en-US" dirty="0" smtClean="0"/>
              <a:t>Maintain a continuum of services</a:t>
            </a:r>
          </a:p>
          <a:p>
            <a:r>
              <a:rPr lang="en-US" dirty="0" smtClean="0"/>
              <a:t>Increase access to programs and resources</a:t>
            </a:r>
          </a:p>
          <a:p>
            <a:r>
              <a:rPr lang="en-US" dirty="0" smtClean="0"/>
              <a:t>Provide education and training for professionals who interact with youth who are at risk for academic, social, emotional, and </a:t>
            </a:r>
            <a:r>
              <a:rPr lang="en-US" dirty="0" err="1" smtClean="0"/>
              <a:t>behavioural</a:t>
            </a:r>
            <a:r>
              <a:rPr lang="en-US" dirty="0" smtClean="0"/>
              <a:t> problems</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533400"/>
            <a:ext cx="5105400" cy="1895468"/>
          </a:xfrm>
        </p:spPr>
        <p:txBody>
          <a:bodyPr/>
          <a:lstStyle/>
          <a:p>
            <a:r>
              <a:rPr lang="en-CA" dirty="0" smtClean="0"/>
              <a:t>THE END</a:t>
            </a:r>
            <a:endParaRPr lang="en-CA" dirty="0"/>
          </a:p>
        </p:txBody>
      </p:sp>
      <p:sp>
        <p:nvSpPr>
          <p:cNvPr id="3" name="Subtitle 2"/>
          <p:cNvSpPr>
            <a:spLocks noGrp="1"/>
          </p:cNvSpPr>
          <p:nvPr>
            <p:ph type="subTitle" idx="1"/>
          </p:nvPr>
        </p:nvSpPr>
        <p:spPr>
          <a:xfrm>
            <a:off x="3354442" y="2428868"/>
            <a:ext cx="5114778" cy="1101248"/>
          </a:xfrm>
        </p:spPr>
        <p:txBody>
          <a:bodyPr/>
          <a:lstStyle/>
          <a:p>
            <a:r>
              <a:rPr lang="en-CA" dirty="0" smtClean="0"/>
              <a:t>Questions and Discussion</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2" dur="50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50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4" dur="50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sz="4000"/>
              <a:t>What is the link between LD and delinquency?</a:t>
            </a:r>
          </a:p>
        </p:txBody>
      </p:sp>
      <p:sp>
        <p:nvSpPr>
          <p:cNvPr id="5123" name="Rectangle 3"/>
          <p:cNvSpPr>
            <a:spLocks noGrp="1" noChangeArrowheads="1"/>
          </p:cNvSpPr>
          <p:nvPr>
            <p:ph type="body" idx="1"/>
          </p:nvPr>
        </p:nvSpPr>
        <p:spPr>
          <a:xfrm>
            <a:off x="457200" y="1600200"/>
            <a:ext cx="7543800" cy="4876800"/>
          </a:xfrm>
        </p:spPr>
        <p:txBody>
          <a:bodyPr/>
          <a:lstStyle/>
          <a:p>
            <a:pPr eaLnBrk="1" hangingPunct="1">
              <a:lnSpc>
                <a:spcPct val="80000"/>
              </a:lnSpc>
            </a:pPr>
            <a:r>
              <a:rPr lang="en-US" sz="2000" dirty="0"/>
              <a:t>30% - 70% of young offenders have learning problems</a:t>
            </a:r>
            <a:endParaRPr lang="en-CA" sz="2000" dirty="0"/>
          </a:p>
          <a:p>
            <a:pPr eaLnBrk="1" hangingPunct="1">
              <a:lnSpc>
                <a:spcPct val="80000"/>
              </a:lnSpc>
            </a:pPr>
            <a:endParaRPr lang="en-US" sz="2000" dirty="0"/>
          </a:p>
          <a:p>
            <a:pPr eaLnBrk="1" hangingPunct="1">
              <a:lnSpc>
                <a:spcPct val="80000"/>
              </a:lnSpc>
            </a:pPr>
            <a:r>
              <a:rPr lang="en-US" sz="2000" dirty="0"/>
              <a:t>National Council on Disability - USA (2003) estimated that approximately 30% of children in the juvenile system have LD</a:t>
            </a:r>
          </a:p>
          <a:p>
            <a:pPr eaLnBrk="1" hangingPunct="1">
              <a:lnSpc>
                <a:spcPct val="80000"/>
              </a:lnSpc>
            </a:pPr>
            <a:endParaRPr lang="en-US" sz="2000" dirty="0"/>
          </a:p>
          <a:p>
            <a:pPr eaLnBrk="1" hangingPunct="1">
              <a:lnSpc>
                <a:spcPct val="80000"/>
              </a:lnSpc>
            </a:pPr>
            <a:r>
              <a:rPr lang="en-US" sz="2000" dirty="0"/>
              <a:t>School failure resulting from a student having LD leads to criticism, rejection, poor self-image, school dropout, and delinquency </a:t>
            </a:r>
          </a:p>
          <a:p>
            <a:pPr eaLnBrk="1" hangingPunct="1">
              <a:lnSpc>
                <a:spcPct val="80000"/>
              </a:lnSpc>
            </a:pPr>
            <a:endParaRPr lang="en-US" sz="2000" dirty="0"/>
          </a:p>
          <a:p>
            <a:pPr eaLnBrk="1" hangingPunct="1">
              <a:lnSpc>
                <a:spcPct val="80000"/>
              </a:lnSpc>
            </a:pPr>
            <a:r>
              <a:rPr lang="en-US" sz="2000" dirty="0"/>
              <a:t>Children with LD tend to have personality characteristics such as poor interpretation of social cues, and impulsivity that make them susceptible to delinquent </a:t>
            </a:r>
            <a:r>
              <a:rPr lang="en-US" sz="2000" dirty="0" err="1"/>
              <a:t>behaviour</a:t>
            </a:r>
            <a:r>
              <a:rPr lang="en-US" sz="2000" dirty="0"/>
              <a:t>.</a:t>
            </a:r>
          </a:p>
          <a:p>
            <a:pPr eaLnBrk="1" hangingPunct="1">
              <a:lnSpc>
                <a:spcPct val="80000"/>
              </a:lnSpc>
              <a:buFontTx/>
              <a:buNone/>
            </a:pPr>
            <a:endParaRPr lang="en-US" sz="2000" dirty="0"/>
          </a:p>
          <a:p>
            <a:pPr eaLnBrk="1" hangingPunct="1">
              <a:lnSpc>
                <a:spcPct val="80000"/>
              </a:lnSpc>
            </a:pPr>
            <a:r>
              <a:rPr lang="en-US" sz="2000" dirty="0"/>
              <a:t>Adolescents with LD typically experience academic and psychosocial </a:t>
            </a:r>
            <a:r>
              <a:rPr lang="en-US" sz="2000" dirty="0" smtClean="0"/>
              <a:t>difficulties</a:t>
            </a:r>
          </a:p>
          <a:p>
            <a:pPr eaLnBrk="1" hangingPunct="1">
              <a:lnSpc>
                <a:spcPct val="80000"/>
              </a:lnSpc>
              <a:buFontTx/>
              <a:buNone/>
            </a:pPr>
            <a:endParaRPr lang="en-CA" sz="1400" dirty="0" smtClean="0"/>
          </a:p>
          <a:p>
            <a:pPr eaLnBrk="1" hangingPunct="1">
              <a:lnSpc>
                <a:spcPct val="80000"/>
              </a:lnSpc>
              <a:buFontTx/>
              <a:buNone/>
            </a:pPr>
            <a:r>
              <a:rPr lang="en-CA" sz="1400" dirty="0"/>
              <a:t>(Learning Disabilities Association for America website; </a:t>
            </a:r>
            <a:r>
              <a:rPr lang="en-CA" sz="1400" dirty="0" err="1"/>
              <a:t>Raskind</a:t>
            </a:r>
            <a:r>
              <a:rPr lang="en-CA" sz="1400" dirty="0"/>
              <a:t>, 2008)</a:t>
            </a:r>
            <a:endParaRPr lang="en-US" sz="1400" dirty="0"/>
          </a:p>
          <a:p>
            <a:pPr eaLnBrk="1" hangingPunct="1">
              <a:lnSpc>
                <a:spcPct val="80000"/>
              </a:lnSpc>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858962"/>
          </a:xfrm>
        </p:spPr>
        <p:txBody>
          <a:bodyPr>
            <a:normAutofit fontScale="90000"/>
          </a:bodyPr>
          <a:lstStyle/>
          <a:p>
            <a:pPr eaLnBrk="1" hangingPunct="1"/>
            <a:r>
              <a:rPr lang="en-US" sz="3200"/>
              <a:t>“LD and comorbid LD/ADHD are risk factors, increasing the likelihood of negative outcomes”</a:t>
            </a:r>
            <a:br>
              <a:rPr lang="en-US" sz="3200"/>
            </a:br>
            <a:r>
              <a:rPr lang="en-US" sz="3200"/>
              <a:t>(McNamara et al., 2005, Ontario)</a:t>
            </a:r>
          </a:p>
        </p:txBody>
      </p:sp>
      <p:sp>
        <p:nvSpPr>
          <p:cNvPr id="6147" name="Rectangle 3"/>
          <p:cNvSpPr>
            <a:spLocks noGrp="1" noChangeArrowheads="1"/>
          </p:cNvSpPr>
          <p:nvPr>
            <p:ph type="body" idx="1"/>
          </p:nvPr>
        </p:nvSpPr>
        <p:spPr>
          <a:xfrm>
            <a:off x="381000" y="2332038"/>
            <a:ext cx="8382000" cy="3840162"/>
          </a:xfrm>
        </p:spPr>
        <p:txBody>
          <a:bodyPr/>
          <a:lstStyle/>
          <a:p>
            <a:pPr eaLnBrk="1" hangingPunct="1"/>
            <a:r>
              <a:rPr lang="en-US" sz="2400"/>
              <a:t>Adolescents with LD and comorbid LD/ADHD reported having:</a:t>
            </a:r>
          </a:p>
          <a:p>
            <a:pPr lvl="1" eaLnBrk="1" hangingPunct="1"/>
            <a:r>
              <a:rPr lang="en-US" sz="2400"/>
              <a:t>Poorer mood</a:t>
            </a:r>
          </a:p>
          <a:p>
            <a:pPr lvl="1" eaLnBrk="1" hangingPunct="1"/>
            <a:r>
              <a:rPr lang="en-US" sz="2400"/>
              <a:t>More depressed</a:t>
            </a:r>
          </a:p>
          <a:p>
            <a:pPr lvl="1" eaLnBrk="1" hangingPunct="1"/>
            <a:r>
              <a:rPr lang="en-US" sz="2400"/>
              <a:t>Lower self esteem</a:t>
            </a:r>
          </a:p>
          <a:p>
            <a:pPr lvl="1" eaLnBrk="1" hangingPunct="1"/>
            <a:r>
              <a:rPr lang="en-US" sz="2400"/>
              <a:t>Lower sense of life satisfaction</a:t>
            </a:r>
          </a:p>
          <a:p>
            <a:pPr lvl="1" eaLnBrk="1" hangingPunct="1"/>
            <a:r>
              <a:rPr lang="en-US" sz="2400"/>
              <a:t>Weaker maternal and paternal relationships</a:t>
            </a:r>
          </a:p>
          <a:p>
            <a:pPr lvl="1" eaLnBrk="1" hangingPunct="1"/>
            <a:r>
              <a:rPr lang="en-US" sz="2400"/>
              <a:t>Targets of victimization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28600"/>
            <a:ext cx="7543800" cy="2057400"/>
          </a:xfrm>
        </p:spPr>
        <p:txBody>
          <a:bodyPr>
            <a:normAutofit fontScale="90000"/>
          </a:bodyPr>
          <a:lstStyle/>
          <a:p>
            <a:pPr eaLnBrk="1" hangingPunct="1"/>
            <a:r>
              <a:rPr lang="en-CA" sz="4000" dirty="0"/>
              <a:t>“There is a strong link between ADHD/LD and anti-social behaviour” </a:t>
            </a:r>
            <a:r>
              <a:rPr lang="en-CA" sz="2400" dirty="0"/>
              <a:t>(Appalachia Educational Laboratory, 1999) (USA)</a:t>
            </a:r>
            <a:endParaRPr lang="en-US" sz="2400" dirty="0"/>
          </a:p>
        </p:txBody>
      </p:sp>
      <p:sp>
        <p:nvSpPr>
          <p:cNvPr id="7171" name="Rectangle 3"/>
          <p:cNvSpPr>
            <a:spLocks noGrp="1" noChangeArrowheads="1"/>
          </p:cNvSpPr>
          <p:nvPr>
            <p:ph type="body" idx="1"/>
          </p:nvPr>
        </p:nvSpPr>
        <p:spPr>
          <a:xfrm>
            <a:off x="457200" y="2362200"/>
            <a:ext cx="7620000" cy="4267200"/>
          </a:xfrm>
        </p:spPr>
        <p:txBody>
          <a:bodyPr/>
          <a:lstStyle/>
          <a:p>
            <a:pPr eaLnBrk="1" hangingPunct="1"/>
            <a:r>
              <a:rPr lang="en-US" sz="2400" dirty="0" err="1"/>
              <a:t>Comorbid</a:t>
            </a:r>
            <a:r>
              <a:rPr lang="en-US" sz="2400" dirty="0"/>
              <a:t> ADHD/LD increases the risk of adjudication by 220%</a:t>
            </a:r>
          </a:p>
          <a:p>
            <a:pPr eaLnBrk="1" hangingPunct="1"/>
            <a:r>
              <a:rPr lang="en-US" sz="2400" dirty="0"/>
              <a:t>50-70% of children with ADHD/LD develop anti-social </a:t>
            </a:r>
            <a:r>
              <a:rPr lang="en-US" sz="2400" dirty="0" err="1"/>
              <a:t>behaviour</a:t>
            </a:r>
            <a:r>
              <a:rPr lang="en-US" sz="2400" dirty="0"/>
              <a:t> and 20-40% show signs of Conduct Disorder</a:t>
            </a:r>
          </a:p>
          <a:p>
            <a:pPr eaLnBrk="1" hangingPunct="1"/>
            <a:r>
              <a:rPr lang="en-US" sz="2400" dirty="0"/>
              <a:t>30-50% of adjudicated youth and adults have been found to have an LD as compared to 5-10% prevalence in the general population</a:t>
            </a:r>
          </a:p>
          <a:p>
            <a:pPr eaLnBrk="1" hangingPunct="1"/>
            <a:r>
              <a:rPr lang="en-US" sz="2400" dirty="0"/>
              <a:t>3-7% of the population has ADHD, but up to 70% of juvenile offenders have ADHD and up to 40% of adult offenders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002060"/>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1109</TotalTime>
  <Words>6046</Words>
  <Application>Microsoft Office PowerPoint</Application>
  <PresentationFormat>On-screen Show (4:3)</PresentationFormat>
  <Paragraphs>699</Paragraphs>
  <Slides>65</Slides>
  <Notes>10</Notes>
  <HiddenSlides>0</HiddenSlides>
  <MMClips>0</MMClips>
  <ScaleCrop>false</ScaleCrop>
  <HeadingPairs>
    <vt:vector size="4" baseType="variant">
      <vt:variant>
        <vt:lpstr>Design Template</vt:lpstr>
      </vt:variant>
      <vt:variant>
        <vt:i4>1</vt:i4>
      </vt:variant>
      <vt:variant>
        <vt:lpstr>Slide Titles</vt:lpstr>
      </vt:variant>
      <vt:variant>
        <vt:i4>65</vt:i4>
      </vt:variant>
    </vt:vector>
  </HeadingPairs>
  <TitlesOfParts>
    <vt:vector size="66" baseType="lpstr">
      <vt:lpstr>Opulent</vt:lpstr>
      <vt:lpstr>A Multi-Faceted Examination of Relationships between Academic difficulties &amp; Involvement in the Juvenile  Justice System  EPSE 526: Learning Disabilities Seminar</vt:lpstr>
      <vt:lpstr>How did we Define Our Task?</vt:lpstr>
      <vt:lpstr>Review of the Literature</vt:lpstr>
      <vt:lpstr>Focus Questions</vt:lpstr>
      <vt:lpstr>Profile of Prison Population (as of December 31st, 2004)</vt:lpstr>
      <vt:lpstr>Common Themes of Young Offenders</vt:lpstr>
      <vt:lpstr>What is the link between LD and delinquency?</vt:lpstr>
      <vt:lpstr>“LD and comorbid LD/ADHD are risk factors, increasing the likelihood of negative outcomes” (McNamara et al., 2005, Ontario)</vt:lpstr>
      <vt:lpstr>“There is a strong link between ADHD/LD and anti-social behaviour” (Appalachia Educational Laboratory, 1999) (USA)</vt:lpstr>
      <vt:lpstr>Children with ADHD/LD are more likely to be arrested and convicted than their non-disabled peers for the same delinquent behaviour. Why?</vt:lpstr>
      <vt:lpstr>Risk Factors</vt:lpstr>
      <vt:lpstr>Individual Risk Factors</vt:lpstr>
      <vt:lpstr>Family Risk Factors</vt:lpstr>
      <vt:lpstr>Peer Risk Factors</vt:lpstr>
      <vt:lpstr>School Risk Factors</vt:lpstr>
      <vt:lpstr>Community/Neighborhood Risk Factors</vt:lpstr>
      <vt:lpstr>Interventions Targeting Protective Factors: What Has Worked to Help?</vt:lpstr>
      <vt:lpstr>School-to-Work</vt:lpstr>
      <vt:lpstr>Building a Connection</vt:lpstr>
      <vt:lpstr>Life and Social Skills</vt:lpstr>
      <vt:lpstr>Context vs. Individual</vt:lpstr>
      <vt:lpstr>Schools</vt:lpstr>
      <vt:lpstr>Cost… Can We Afford Not To??</vt:lpstr>
      <vt:lpstr>References</vt:lpstr>
      <vt:lpstr>Slide 25</vt:lpstr>
      <vt:lpstr>Conversations with Stakeholders</vt:lpstr>
      <vt:lpstr>Stakeholder Interviews</vt:lpstr>
      <vt:lpstr>Who are the stakeholders?</vt:lpstr>
      <vt:lpstr>Guiding Questions</vt:lpstr>
      <vt:lpstr>Stakeholder: Teachers</vt:lpstr>
      <vt:lpstr>Stakeholder: Teachers</vt:lpstr>
      <vt:lpstr>Stakeholder: Teachers</vt:lpstr>
      <vt:lpstr>Success Factors – Teachers</vt:lpstr>
      <vt:lpstr>Risk Factors - Teachers</vt:lpstr>
      <vt:lpstr>Risk Factors - Teachers</vt:lpstr>
      <vt:lpstr>Protective Factors - Teachers</vt:lpstr>
      <vt:lpstr>Stakeholder: Students</vt:lpstr>
      <vt:lpstr>Success Factors - Students</vt:lpstr>
      <vt:lpstr>Risk Factors - Students</vt:lpstr>
      <vt:lpstr>Protective Factors - Students</vt:lpstr>
      <vt:lpstr>Stakeholder: Parents</vt:lpstr>
      <vt:lpstr>Success Factors - Parents</vt:lpstr>
      <vt:lpstr>Risk Factors - Parents</vt:lpstr>
      <vt:lpstr>Protective Factors - Parents</vt:lpstr>
      <vt:lpstr>Common Themes From All  Stakeholder Groups</vt:lpstr>
      <vt:lpstr>Existing Programmes for individuals in the Juvenile Justice system who may have a Learning Disability</vt:lpstr>
      <vt:lpstr>Failure Cycle</vt:lpstr>
      <vt:lpstr>We seek to understand the following questions </vt:lpstr>
      <vt:lpstr>What are the themes across JJ system for individuals with LD in different countries?</vt:lpstr>
      <vt:lpstr>BRITAIN</vt:lpstr>
      <vt:lpstr>CANADA</vt:lpstr>
      <vt:lpstr>CHINa</vt:lpstr>
      <vt:lpstr>usa</vt:lpstr>
      <vt:lpstr>Themes across countries</vt:lpstr>
      <vt:lpstr>Focus &amp; Themes across countries</vt:lpstr>
      <vt:lpstr>Crime prevention programs in Canada</vt:lpstr>
      <vt:lpstr> </vt:lpstr>
      <vt:lpstr>Learning disabilities programs in Vancouver  (LDAV)</vt:lpstr>
      <vt:lpstr>Are these programs meeting the identified success, risk and protective factors identified in the research?</vt:lpstr>
      <vt:lpstr>References</vt:lpstr>
      <vt:lpstr>Rating Meaning</vt:lpstr>
      <vt:lpstr>Recommendations for Researchers</vt:lpstr>
      <vt:lpstr>Recommendations for Educators</vt:lpstr>
      <vt:lpstr>Recommendations for Policy Makers</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Existing Programmes for individuals in the Juvenile Justice system who may have a Learning Disability</dc:title>
  <dc:creator>Carla Krumberg</dc:creator>
  <cp:lastModifiedBy>Nancy Perry</cp:lastModifiedBy>
  <cp:revision>112</cp:revision>
  <dcterms:created xsi:type="dcterms:W3CDTF">2009-04-08T16:06:34Z</dcterms:created>
  <dcterms:modified xsi:type="dcterms:W3CDTF">2009-04-08T16:21:55Z</dcterms:modified>
</cp:coreProperties>
</file>