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diagrams/layout1.xml" ContentType="application/vnd.openxmlformats-officedocument.drawingml.diagramLayout+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notesSlides/notesSlide4.xml" ContentType="application/vnd.openxmlformats-officedocument.presentationml.notesSlide+xml"/>
  <Override PartName="/ppt/diagrams/layout4.xml" ContentType="application/vnd.openxmlformats-officedocument.drawingml.diagramLayout+xml"/>
  <Default Extension="wmf" ContentType="image/x-wmf"/>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s/slide49.xml" ContentType="application/vnd.openxmlformats-officedocument.presentationml.slide+xml"/>
  <Override PartName="/ppt/diagrams/data4.xml" ContentType="application/vnd.openxmlformats-officedocument.drawingml.diagramData+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54"/>
  </p:notesMasterIdLst>
  <p:sldIdLst>
    <p:sldId id="256" r:id="rId2"/>
    <p:sldId id="320" r:id="rId3"/>
    <p:sldId id="257" r:id="rId4"/>
    <p:sldId id="258" r:id="rId5"/>
    <p:sldId id="259" r:id="rId6"/>
    <p:sldId id="304" r:id="rId7"/>
    <p:sldId id="260" r:id="rId8"/>
    <p:sldId id="294" r:id="rId9"/>
    <p:sldId id="295" r:id="rId10"/>
    <p:sldId id="296" r:id="rId11"/>
    <p:sldId id="297" r:id="rId12"/>
    <p:sldId id="298" r:id="rId13"/>
    <p:sldId id="299" r:id="rId14"/>
    <p:sldId id="300" r:id="rId15"/>
    <p:sldId id="301" r:id="rId16"/>
    <p:sldId id="302" r:id="rId17"/>
    <p:sldId id="303" r:id="rId18"/>
    <p:sldId id="305" r:id="rId19"/>
    <p:sldId id="306" r:id="rId20"/>
    <p:sldId id="307" r:id="rId21"/>
    <p:sldId id="308" r:id="rId22"/>
    <p:sldId id="309" r:id="rId23"/>
    <p:sldId id="310" r:id="rId24"/>
    <p:sldId id="311" r:id="rId25"/>
    <p:sldId id="322" r:id="rId26"/>
    <p:sldId id="312" r:id="rId27"/>
    <p:sldId id="313" r:id="rId28"/>
    <p:sldId id="314" r:id="rId29"/>
    <p:sldId id="315" r:id="rId30"/>
    <p:sldId id="316" r:id="rId31"/>
    <p:sldId id="317" r:id="rId32"/>
    <p:sldId id="318" r:id="rId33"/>
    <p:sldId id="319" r:id="rId34"/>
    <p:sldId id="261" r:id="rId35"/>
    <p:sldId id="287" r:id="rId36"/>
    <p:sldId id="288" r:id="rId37"/>
    <p:sldId id="289" r:id="rId38"/>
    <p:sldId id="291" r:id="rId39"/>
    <p:sldId id="290" r:id="rId40"/>
    <p:sldId id="292" r:id="rId41"/>
    <p:sldId id="293" r:id="rId42"/>
    <p:sldId id="263" r:id="rId43"/>
    <p:sldId id="273" r:id="rId44"/>
    <p:sldId id="274" r:id="rId45"/>
    <p:sldId id="275" r:id="rId46"/>
    <p:sldId id="276" r:id="rId47"/>
    <p:sldId id="285" r:id="rId48"/>
    <p:sldId id="270" r:id="rId49"/>
    <p:sldId id="283" r:id="rId50"/>
    <p:sldId id="286" r:id="rId51"/>
    <p:sldId id="271" r:id="rId52"/>
    <p:sldId id="277"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FFFF"/>
    <a:srgbClr val="000000"/>
    <a:srgbClr val="777777"/>
    <a:srgbClr val="FFFF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3344" autoAdjust="0"/>
    <p:restoredTop sz="84413" autoAdjust="0"/>
  </p:normalViewPr>
  <p:slideViewPr>
    <p:cSldViewPr snapToObjects="1">
      <p:cViewPr varScale="1">
        <p:scale>
          <a:sx n="86" d="100"/>
          <a:sy n="86" d="100"/>
        </p:scale>
        <p:origin x="-10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98"/>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theme" Target="theme/theme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viewProps" Target="viewProps.xml"/><Relationship Id="rId59"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presProps" Target="presProp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notesMaster" Target="notesMasters/notesMaster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8FF15-7962-5741-9DF5-6FD2B57CF831}" type="doc">
      <dgm:prSet loTypeId="urn:microsoft.com/office/officeart/2005/8/layout/radial4" loCatId="relationship" qsTypeId="urn:microsoft.com/office/officeart/2005/8/quickstyle/simple4" qsCatId="simple" csTypeId="urn:microsoft.com/office/officeart/2005/8/colors/accent1_2#1" csCatId="accent1" phldr="1"/>
      <dgm:spPr/>
      <dgm:t>
        <a:bodyPr/>
        <a:lstStyle/>
        <a:p>
          <a:endParaRPr lang="en-US"/>
        </a:p>
      </dgm:t>
    </dgm:pt>
    <dgm:pt modelId="{5A2A114C-CB55-C042-9F3B-D81FF004CA9F}">
      <dgm:prSet phldrT="[Text]"/>
      <dgm:spPr/>
      <dgm:t>
        <a:bodyPr/>
        <a:lstStyle/>
        <a:p>
          <a:r>
            <a:rPr lang="en-US" dirty="0" smtClean="0"/>
            <a:t>Adapted CASEL</a:t>
          </a:r>
        </a:p>
        <a:p>
          <a:r>
            <a:rPr lang="en-US" dirty="0" smtClean="0"/>
            <a:t>Evaluation Criteria</a:t>
          </a:r>
          <a:endParaRPr lang="en-US" dirty="0"/>
        </a:p>
      </dgm:t>
    </dgm:pt>
    <dgm:pt modelId="{A27F0AE6-16CB-7F4E-9B05-2E70E9F73FB8}" type="parTrans" cxnId="{C36793BC-FF4F-5544-9B92-4D7427FCD03F}">
      <dgm:prSet/>
      <dgm:spPr/>
      <dgm:t>
        <a:bodyPr/>
        <a:lstStyle/>
        <a:p>
          <a:endParaRPr lang="en-US"/>
        </a:p>
      </dgm:t>
    </dgm:pt>
    <dgm:pt modelId="{92D76148-C0E2-5A47-B1F5-A645249AC360}" type="sibTrans" cxnId="{C36793BC-FF4F-5544-9B92-4D7427FCD03F}">
      <dgm:prSet/>
      <dgm:spPr/>
      <dgm:t>
        <a:bodyPr/>
        <a:lstStyle/>
        <a:p>
          <a:endParaRPr lang="en-US"/>
        </a:p>
      </dgm:t>
    </dgm:pt>
    <dgm:pt modelId="{E1DA039F-7379-7A4B-B1C8-B874AC7E180C}">
      <dgm:prSet phldrT="[Text]"/>
      <dgm:spPr/>
      <dgm:t>
        <a:bodyPr/>
        <a:lstStyle/>
        <a:p>
          <a:r>
            <a:rPr lang="en-US" dirty="0" smtClean="0"/>
            <a:t>Roots of Empathy</a:t>
          </a:r>
          <a:endParaRPr lang="en-US" dirty="0"/>
        </a:p>
      </dgm:t>
    </dgm:pt>
    <dgm:pt modelId="{DBD4BA01-99E3-794A-B9EE-6210B2A4EE80}" type="parTrans" cxnId="{DF5EA365-BCB1-B544-A23E-E1B3F48261D0}">
      <dgm:prSet/>
      <dgm:spPr/>
      <dgm:t>
        <a:bodyPr/>
        <a:lstStyle/>
        <a:p>
          <a:endParaRPr lang="en-US"/>
        </a:p>
      </dgm:t>
    </dgm:pt>
    <dgm:pt modelId="{FE8561FA-BB42-C048-9A78-BBD7A1D1AED3}" type="sibTrans" cxnId="{DF5EA365-BCB1-B544-A23E-E1B3F48261D0}">
      <dgm:prSet/>
      <dgm:spPr/>
      <dgm:t>
        <a:bodyPr/>
        <a:lstStyle/>
        <a:p>
          <a:endParaRPr lang="en-US"/>
        </a:p>
      </dgm:t>
    </dgm:pt>
    <dgm:pt modelId="{76279DC0-234A-1B46-BD81-86B9660F5CB8}">
      <dgm:prSet phldrT="[Text]"/>
      <dgm:spPr/>
      <dgm:t>
        <a:bodyPr/>
        <a:lstStyle/>
        <a:p>
          <a:r>
            <a:rPr lang="en-US" dirty="0" smtClean="0"/>
            <a:t>Mosaic Education Solutions</a:t>
          </a:r>
          <a:endParaRPr lang="en-US" dirty="0"/>
        </a:p>
      </dgm:t>
    </dgm:pt>
    <dgm:pt modelId="{7F1DDCE0-7238-384B-8594-40CE947BC093}" type="parTrans" cxnId="{13D796A6-803D-C04D-8BBC-55C633084B41}">
      <dgm:prSet/>
      <dgm:spPr/>
      <dgm:t>
        <a:bodyPr/>
        <a:lstStyle/>
        <a:p>
          <a:endParaRPr lang="en-US"/>
        </a:p>
      </dgm:t>
    </dgm:pt>
    <dgm:pt modelId="{E9DEBEF5-F0A3-3247-A915-8C3A7BB2C165}" type="sibTrans" cxnId="{13D796A6-803D-C04D-8BBC-55C633084B41}">
      <dgm:prSet/>
      <dgm:spPr/>
      <dgm:t>
        <a:bodyPr/>
        <a:lstStyle/>
        <a:p>
          <a:endParaRPr lang="en-US"/>
        </a:p>
      </dgm:t>
    </dgm:pt>
    <dgm:pt modelId="{625A90AD-9076-6148-9048-1AC4D5E1057B}">
      <dgm:prSet phldrT="[Text]"/>
      <dgm:spPr/>
      <dgm:t>
        <a:bodyPr/>
        <a:lstStyle/>
        <a:p>
          <a:r>
            <a:rPr lang="en-US" dirty="0" smtClean="0"/>
            <a:t>Take a Hike Program</a:t>
          </a:r>
          <a:endParaRPr lang="en-US" dirty="0"/>
        </a:p>
      </dgm:t>
    </dgm:pt>
    <dgm:pt modelId="{241663B4-C5AD-F24F-815B-169C1E2D68B9}" type="parTrans" cxnId="{496A7C05-25A4-E94C-8086-262D7E5EFB7B}">
      <dgm:prSet/>
      <dgm:spPr/>
      <dgm:t>
        <a:bodyPr/>
        <a:lstStyle/>
        <a:p>
          <a:endParaRPr lang="en-US"/>
        </a:p>
      </dgm:t>
    </dgm:pt>
    <dgm:pt modelId="{059F1C6D-A14D-804E-95A0-E03173DF5B71}" type="sibTrans" cxnId="{496A7C05-25A4-E94C-8086-262D7E5EFB7B}">
      <dgm:prSet/>
      <dgm:spPr/>
      <dgm:t>
        <a:bodyPr/>
        <a:lstStyle/>
        <a:p>
          <a:endParaRPr lang="en-US"/>
        </a:p>
      </dgm:t>
    </dgm:pt>
    <dgm:pt modelId="{C45EE81A-9346-D741-BD56-7BA3E8F46E21}" type="pres">
      <dgm:prSet presAssocID="{3898FF15-7962-5741-9DF5-6FD2B57CF831}" presName="cycle" presStyleCnt="0">
        <dgm:presLayoutVars>
          <dgm:chMax val="1"/>
          <dgm:dir/>
          <dgm:animLvl val="ctr"/>
          <dgm:resizeHandles val="exact"/>
        </dgm:presLayoutVars>
      </dgm:prSet>
      <dgm:spPr/>
      <dgm:t>
        <a:bodyPr/>
        <a:lstStyle/>
        <a:p>
          <a:endParaRPr lang="en-US"/>
        </a:p>
      </dgm:t>
    </dgm:pt>
    <dgm:pt modelId="{EEF188A5-8749-574D-90F1-6B3F42EA84DA}" type="pres">
      <dgm:prSet presAssocID="{5A2A114C-CB55-C042-9F3B-D81FF004CA9F}" presName="centerShape" presStyleLbl="node0" presStyleIdx="0" presStyleCnt="1" custScaleX="162630"/>
      <dgm:spPr/>
      <dgm:t>
        <a:bodyPr/>
        <a:lstStyle/>
        <a:p>
          <a:endParaRPr lang="en-US"/>
        </a:p>
      </dgm:t>
    </dgm:pt>
    <dgm:pt modelId="{CD77A9A1-4A73-804E-BD4F-2BC9032DD11C}" type="pres">
      <dgm:prSet presAssocID="{DBD4BA01-99E3-794A-B9EE-6210B2A4EE80}" presName="parTrans" presStyleLbl="bgSibTrans2D1" presStyleIdx="0" presStyleCnt="3"/>
      <dgm:spPr/>
      <dgm:t>
        <a:bodyPr/>
        <a:lstStyle/>
        <a:p>
          <a:endParaRPr lang="en-US"/>
        </a:p>
      </dgm:t>
    </dgm:pt>
    <dgm:pt modelId="{E931EFC0-21D5-A24B-A673-9428889FA870}" type="pres">
      <dgm:prSet presAssocID="{E1DA039F-7379-7A4B-B1C8-B874AC7E180C}" presName="node" presStyleLbl="node1" presStyleIdx="0" presStyleCnt="3" custRadScaleRad="123557" custRadScaleInc="3389">
        <dgm:presLayoutVars>
          <dgm:bulletEnabled val="1"/>
        </dgm:presLayoutVars>
      </dgm:prSet>
      <dgm:spPr/>
      <dgm:t>
        <a:bodyPr/>
        <a:lstStyle/>
        <a:p>
          <a:endParaRPr lang="en-US"/>
        </a:p>
      </dgm:t>
    </dgm:pt>
    <dgm:pt modelId="{28A498B2-9988-014A-AC43-4E322CD3B426}" type="pres">
      <dgm:prSet presAssocID="{7F1DDCE0-7238-384B-8594-40CE947BC093}" presName="parTrans" presStyleLbl="bgSibTrans2D1" presStyleIdx="1" presStyleCnt="3"/>
      <dgm:spPr/>
      <dgm:t>
        <a:bodyPr/>
        <a:lstStyle/>
        <a:p>
          <a:endParaRPr lang="en-US"/>
        </a:p>
      </dgm:t>
    </dgm:pt>
    <dgm:pt modelId="{0FA7A7C4-DB0E-054B-9CFF-C4B0CAA41C97}" type="pres">
      <dgm:prSet presAssocID="{76279DC0-234A-1B46-BD81-86B9660F5CB8}" presName="node" presStyleLbl="node1" presStyleIdx="1" presStyleCnt="3">
        <dgm:presLayoutVars>
          <dgm:bulletEnabled val="1"/>
        </dgm:presLayoutVars>
      </dgm:prSet>
      <dgm:spPr/>
      <dgm:t>
        <a:bodyPr/>
        <a:lstStyle/>
        <a:p>
          <a:endParaRPr lang="en-US"/>
        </a:p>
      </dgm:t>
    </dgm:pt>
    <dgm:pt modelId="{2A40016D-A61D-DE48-A445-98FECF939D02}" type="pres">
      <dgm:prSet presAssocID="{241663B4-C5AD-F24F-815B-169C1E2D68B9}" presName="parTrans" presStyleLbl="bgSibTrans2D1" presStyleIdx="2" presStyleCnt="3"/>
      <dgm:spPr/>
      <dgm:t>
        <a:bodyPr/>
        <a:lstStyle/>
        <a:p>
          <a:endParaRPr lang="en-US"/>
        </a:p>
      </dgm:t>
    </dgm:pt>
    <dgm:pt modelId="{A0010429-7EA7-D345-87DA-D3463004C772}" type="pres">
      <dgm:prSet presAssocID="{625A90AD-9076-6148-9048-1AC4D5E1057B}" presName="node" presStyleLbl="node1" presStyleIdx="2" presStyleCnt="3" custRadScaleRad="123280" custRadScaleInc="-3551">
        <dgm:presLayoutVars>
          <dgm:bulletEnabled val="1"/>
        </dgm:presLayoutVars>
      </dgm:prSet>
      <dgm:spPr/>
      <dgm:t>
        <a:bodyPr/>
        <a:lstStyle/>
        <a:p>
          <a:endParaRPr lang="en-US"/>
        </a:p>
      </dgm:t>
    </dgm:pt>
  </dgm:ptLst>
  <dgm:cxnLst>
    <dgm:cxn modelId="{28459E0C-E15A-ED4E-8985-6FAF2E1A6CB2}" type="presOf" srcId="{E1DA039F-7379-7A4B-B1C8-B874AC7E180C}" destId="{E931EFC0-21D5-A24B-A673-9428889FA870}" srcOrd="0" destOrd="0" presId="urn:microsoft.com/office/officeart/2005/8/layout/radial4"/>
    <dgm:cxn modelId="{DF5EA365-BCB1-B544-A23E-E1B3F48261D0}" srcId="{5A2A114C-CB55-C042-9F3B-D81FF004CA9F}" destId="{E1DA039F-7379-7A4B-B1C8-B874AC7E180C}" srcOrd="0" destOrd="0" parTransId="{DBD4BA01-99E3-794A-B9EE-6210B2A4EE80}" sibTransId="{FE8561FA-BB42-C048-9A78-BBD7A1D1AED3}"/>
    <dgm:cxn modelId="{13D796A6-803D-C04D-8BBC-55C633084B41}" srcId="{5A2A114C-CB55-C042-9F3B-D81FF004CA9F}" destId="{76279DC0-234A-1B46-BD81-86B9660F5CB8}" srcOrd="1" destOrd="0" parTransId="{7F1DDCE0-7238-384B-8594-40CE947BC093}" sibTransId="{E9DEBEF5-F0A3-3247-A915-8C3A7BB2C165}"/>
    <dgm:cxn modelId="{26402094-5585-EA45-8265-28262E2FD604}" type="presOf" srcId="{7F1DDCE0-7238-384B-8594-40CE947BC093}" destId="{28A498B2-9988-014A-AC43-4E322CD3B426}" srcOrd="0" destOrd="0" presId="urn:microsoft.com/office/officeart/2005/8/layout/radial4"/>
    <dgm:cxn modelId="{D7713249-4A42-E149-9E42-7B59D68352E2}" type="presOf" srcId="{241663B4-C5AD-F24F-815B-169C1E2D68B9}" destId="{2A40016D-A61D-DE48-A445-98FECF939D02}" srcOrd="0" destOrd="0" presId="urn:microsoft.com/office/officeart/2005/8/layout/radial4"/>
    <dgm:cxn modelId="{5116B4BB-AF1B-9E41-B3F4-3FF98F20E5A7}" type="presOf" srcId="{DBD4BA01-99E3-794A-B9EE-6210B2A4EE80}" destId="{CD77A9A1-4A73-804E-BD4F-2BC9032DD11C}" srcOrd="0" destOrd="0" presId="urn:microsoft.com/office/officeart/2005/8/layout/radial4"/>
    <dgm:cxn modelId="{4DFA0B3D-0239-7F42-97F1-4A4EF31E8B05}" type="presOf" srcId="{3898FF15-7962-5741-9DF5-6FD2B57CF831}" destId="{C45EE81A-9346-D741-BD56-7BA3E8F46E21}" srcOrd="0" destOrd="0" presId="urn:microsoft.com/office/officeart/2005/8/layout/radial4"/>
    <dgm:cxn modelId="{C36793BC-FF4F-5544-9B92-4D7427FCD03F}" srcId="{3898FF15-7962-5741-9DF5-6FD2B57CF831}" destId="{5A2A114C-CB55-C042-9F3B-D81FF004CA9F}" srcOrd="0" destOrd="0" parTransId="{A27F0AE6-16CB-7F4E-9B05-2E70E9F73FB8}" sibTransId="{92D76148-C0E2-5A47-B1F5-A645249AC360}"/>
    <dgm:cxn modelId="{06F523FF-D711-9940-9C2F-B7AC535A667D}" type="presOf" srcId="{5A2A114C-CB55-C042-9F3B-D81FF004CA9F}" destId="{EEF188A5-8749-574D-90F1-6B3F42EA84DA}" srcOrd="0" destOrd="0" presId="urn:microsoft.com/office/officeart/2005/8/layout/radial4"/>
    <dgm:cxn modelId="{496A7C05-25A4-E94C-8086-262D7E5EFB7B}" srcId="{5A2A114C-CB55-C042-9F3B-D81FF004CA9F}" destId="{625A90AD-9076-6148-9048-1AC4D5E1057B}" srcOrd="2" destOrd="0" parTransId="{241663B4-C5AD-F24F-815B-169C1E2D68B9}" sibTransId="{059F1C6D-A14D-804E-95A0-E03173DF5B71}"/>
    <dgm:cxn modelId="{F554C3C7-C370-3A47-A7B9-B963663575B2}" type="presOf" srcId="{76279DC0-234A-1B46-BD81-86B9660F5CB8}" destId="{0FA7A7C4-DB0E-054B-9CFF-C4B0CAA41C97}" srcOrd="0" destOrd="0" presId="urn:microsoft.com/office/officeart/2005/8/layout/radial4"/>
    <dgm:cxn modelId="{2B899B0C-1F6C-AE4D-9850-81EEB3A6379A}" type="presOf" srcId="{625A90AD-9076-6148-9048-1AC4D5E1057B}" destId="{A0010429-7EA7-D345-87DA-D3463004C772}" srcOrd="0" destOrd="0" presId="urn:microsoft.com/office/officeart/2005/8/layout/radial4"/>
    <dgm:cxn modelId="{730B40F8-76D0-464E-9E01-F12BCDC9219B}" type="presParOf" srcId="{C45EE81A-9346-D741-BD56-7BA3E8F46E21}" destId="{EEF188A5-8749-574D-90F1-6B3F42EA84DA}" srcOrd="0" destOrd="0" presId="urn:microsoft.com/office/officeart/2005/8/layout/radial4"/>
    <dgm:cxn modelId="{AAA585E9-D25F-9B41-A436-D130942FF738}" type="presParOf" srcId="{C45EE81A-9346-D741-BD56-7BA3E8F46E21}" destId="{CD77A9A1-4A73-804E-BD4F-2BC9032DD11C}" srcOrd="1" destOrd="0" presId="urn:microsoft.com/office/officeart/2005/8/layout/radial4"/>
    <dgm:cxn modelId="{DFF32BA7-1C25-F34F-9672-6E8DFC9486D0}" type="presParOf" srcId="{C45EE81A-9346-D741-BD56-7BA3E8F46E21}" destId="{E931EFC0-21D5-A24B-A673-9428889FA870}" srcOrd="2" destOrd="0" presId="urn:microsoft.com/office/officeart/2005/8/layout/radial4"/>
    <dgm:cxn modelId="{7A5F99A9-4C99-3147-95AF-48D5B5AEF24A}" type="presParOf" srcId="{C45EE81A-9346-D741-BD56-7BA3E8F46E21}" destId="{28A498B2-9988-014A-AC43-4E322CD3B426}" srcOrd="3" destOrd="0" presId="urn:microsoft.com/office/officeart/2005/8/layout/radial4"/>
    <dgm:cxn modelId="{46C413D0-72CE-E24B-83A3-4469EA31EAFB}" type="presParOf" srcId="{C45EE81A-9346-D741-BD56-7BA3E8F46E21}" destId="{0FA7A7C4-DB0E-054B-9CFF-C4B0CAA41C97}" srcOrd="4" destOrd="0" presId="urn:microsoft.com/office/officeart/2005/8/layout/radial4"/>
    <dgm:cxn modelId="{EBCF0EF7-BA85-B84E-81CB-C6D1F936DCD5}" type="presParOf" srcId="{C45EE81A-9346-D741-BD56-7BA3E8F46E21}" destId="{2A40016D-A61D-DE48-A445-98FECF939D02}" srcOrd="5" destOrd="0" presId="urn:microsoft.com/office/officeart/2005/8/layout/radial4"/>
    <dgm:cxn modelId="{54ED4545-4ED0-0A4F-8974-A43583B06E30}" type="presParOf" srcId="{C45EE81A-9346-D741-BD56-7BA3E8F46E21}" destId="{A0010429-7EA7-D345-87DA-D3463004C772}" srcOrd="6" destOrd="0" presId="urn:microsoft.com/office/officeart/2005/8/layout/radial4"/>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FDBD4-2EFA-BE4C-B1DE-6FAB00B4D030}"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654B308F-2362-954A-92A0-D82685FF077F}">
      <dgm:prSet phldrT="[Text]" custT="1"/>
      <dgm:spPr/>
      <dgm:t>
        <a:bodyPr/>
        <a:lstStyle/>
        <a:p>
          <a:r>
            <a:rPr lang="en-US" sz="2000" dirty="0" smtClean="0"/>
            <a:t>Description</a:t>
          </a:r>
          <a:endParaRPr lang="en-US" sz="2000" dirty="0"/>
        </a:p>
      </dgm:t>
    </dgm:pt>
    <dgm:pt modelId="{72845DDA-1AA8-6542-972E-101CB2C200CB}" type="parTrans" cxnId="{D7194D06-87D7-D244-960E-9FC6F2C84F71}">
      <dgm:prSet/>
      <dgm:spPr/>
      <dgm:t>
        <a:bodyPr/>
        <a:lstStyle/>
        <a:p>
          <a:endParaRPr lang="en-US"/>
        </a:p>
      </dgm:t>
    </dgm:pt>
    <dgm:pt modelId="{B5E54301-EB07-F446-AFE8-320A217EE533}" type="sibTrans" cxnId="{D7194D06-87D7-D244-960E-9FC6F2C84F71}">
      <dgm:prSet/>
      <dgm:spPr/>
      <dgm:t>
        <a:bodyPr/>
        <a:lstStyle/>
        <a:p>
          <a:endParaRPr lang="en-US"/>
        </a:p>
      </dgm:t>
    </dgm:pt>
    <dgm:pt modelId="{EA8BF192-0747-6844-B63B-9249248A09F0}">
      <dgm:prSet phldrT="[Text]" custT="1"/>
      <dgm:spPr/>
      <dgm:t>
        <a:bodyPr/>
        <a:lstStyle/>
        <a:p>
          <a:r>
            <a:rPr lang="en-US" sz="2400" dirty="0" smtClean="0"/>
            <a:t>Private company </a:t>
          </a:r>
          <a:endParaRPr lang="en-US" sz="2400" dirty="0"/>
        </a:p>
      </dgm:t>
    </dgm:pt>
    <dgm:pt modelId="{0CA37A52-A749-A94F-A51F-BCE16FB236D3}" type="parTrans" cxnId="{FF95D5A9-30FC-3949-905C-BEC72C56DE1D}">
      <dgm:prSet/>
      <dgm:spPr/>
      <dgm:t>
        <a:bodyPr/>
        <a:lstStyle/>
        <a:p>
          <a:endParaRPr lang="en-US"/>
        </a:p>
      </dgm:t>
    </dgm:pt>
    <dgm:pt modelId="{D6E9CE46-0582-FE45-A347-D3D942E899D6}" type="sibTrans" cxnId="{FF95D5A9-30FC-3949-905C-BEC72C56DE1D}">
      <dgm:prSet/>
      <dgm:spPr/>
      <dgm:t>
        <a:bodyPr/>
        <a:lstStyle/>
        <a:p>
          <a:endParaRPr lang="en-US"/>
        </a:p>
      </dgm:t>
    </dgm:pt>
    <dgm:pt modelId="{9286C216-99A0-504B-89D4-7814AE6E9B23}">
      <dgm:prSet phldrT="[Text]" custT="1"/>
      <dgm:spPr/>
      <dgm:t>
        <a:bodyPr/>
        <a:lstStyle/>
        <a:p>
          <a:r>
            <a:rPr lang="en-US" sz="2400" dirty="0" smtClean="0"/>
            <a:t>Provides consultations to families and students experiencing learning difficulties</a:t>
          </a:r>
          <a:endParaRPr lang="en-US" sz="2400" dirty="0"/>
        </a:p>
      </dgm:t>
    </dgm:pt>
    <dgm:pt modelId="{DC841F90-741B-374A-8D72-155ACA510021}" type="parTrans" cxnId="{25DFF810-8E0D-8745-9271-14FE4EF4A114}">
      <dgm:prSet/>
      <dgm:spPr/>
      <dgm:t>
        <a:bodyPr/>
        <a:lstStyle/>
        <a:p>
          <a:endParaRPr lang="en-US"/>
        </a:p>
      </dgm:t>
    </dgm:pt>
    <dgm:pt modelId="{FCF2658E-9A88-1F43-B622-CA2C13ED7B98}" type="sibTrans" cxnId="{25DFF810-8E0D-8745-9271-14FE4EF4A114}">
      <dgm:prSet/>
      <dgm:spPr/>
      <dgm:t>
        <a:bodyPr/>
        <a:lstStyle/>
        <a:p>
          <a:endParaRPr lang="en-US"/>
        </a:p>
      </dgm:t>
    </dgm:pt>
    <dgm:pt modelId="{6433FE64-3599-FA40-8E2D-FBF53753423A}">
      <dgm:prSet phldrT="[Text]"/>
      <dgm:spPr/>
      <dgm:t>
        <a:bodyPr/>
        <a:lstStyle/>
        <a:p>
          <a:r>
            <a:rPr lang="en-US" dirty="0" smtClean="0"/>
            <a:t>Mission</a:t>
          </a:r>
          <a:endParaRPr lang="en-US" dirty="0"/>
        </a:p>
      </dgm:t>
    </dgm:pt>
    <dgm:pt modelId="{D894E4A5-1583-0344-B92B-2EA14E3CC1A2}" type="parTrans" cxnId="{4A9E4619-DB3A-7F4B-AA72-F2A901D590DF}">
      <dgm:prSet/>
      <dgm:spPr/>
      <dgm:t>
        <a:bodyPr/>
        <a:lstStyle/>
        <a:p>
          <a:endParaRPr lang="en-US"/>
        </a:p>
      </dgm:t>
    </dgm:pt>
    <dgm:pt modelId="{574B535C-472B-6743-99A8-67C13BC14E92}" type="sibTrans" cxnId="{4A9E4619-DB3A-7F4B-AA72-F2A901D590DF}">
      <dgm:prSet/>
      <dgm:spPr/>
      <dgm:t>
        <a:bodyPr/>
        <a:lstStyle/>
        <a:p>
          <a:endParaRPr lang="en-US"/>
        </a:p>
      </dgm:t>
    </dgm:pt>
    <dgm:pt modelId="{95CF702A-DBF6-AE44-A48A-342A6D4CE6BC}">
      <dgm:prSet phldrT="[Text]" custT="1"/>
      <dgm:spPr/>
      <dgm:t>
        <a:bodyPr/>
        <a:lstStyle/>
        <a:p>
          <a:r>
            <a:rPr lang="en-US" sz="2600" dirty="0" smtClean="0"/>
            <a:t>“Mosaic creates complete education solutions for those who learn outside the box.”</a:t>
          </a:r>
          <a:endParaRPr lang="en-US" sz="2600" dirty="0"/>
        </a:p>
      </dgm:t>
    </dgm:pt>
    <dgm:pt modelId="{18BDF24C-51E3-3B4B-A441-5332275F9F46}" type="parTrans" cxnId="{91DD6A20-9351-AA43-8927-85A50B3FA92C}">
      <dgm:prSet/>
      <dgm:spPr/>
      <dgm:t>
        <a:bodyPr/>
        <a:lstStyle/>
        <a:p>
          <a:endParaRPr lang="en-US"/>
        </a:p>
      </dgm:t>
    </dgm:pt>
    <dgm:pt modelId="{8EB1B179-978E-3244-A2AF-6FACB577F0AD}" type="sibTrans" cxnId="{91DD6A20-9351-AA43-8927-85A50B3FA92C}">
      <dgm:prSet/>
      <dgm:spPr/>
      <dgm:t>
        <a:bodyPr/>
        <a:lstStyle/>
        <a:p>
          <a:endParaRPr lang="en-US"/>
        </a:p>
      </dgm:t>
    </dgm:pt>
    <dgm:pt modelId="{81DA8E95-2BF8-B046-BBEA-C3FB7DCE4236}">
      <dgm:prSet phldrT="[Text]"/>
      <dgm:spPr/>
      <dgm:t>
        <a:bodyPr/>
        <a:lstStyle/>
        <a:p>
          <a:r>
            <a:rPr lang="en-US" dirty="0" smtClean="0"/>
            <a:t>Goals / Objectives</a:t>
          </a:r>
          <a:endParaRPr lang="en-US" dirty="0"/>
        </a:p>
      </dgm:t>
    </dgm:pt>
    <dgm:pt modelId="{6C8FDD70-0CB1-3F48-AE68-20AD0F16B4B7}" type="parTrans" cxnId="{3AA1F8F4-5B6E-6145-A8B1-EC7256B4860E}">
      <dgm:prSet/>
      <dgm:spPr/>
      <dgm:t>
        <a:bodyPr/>
        <a:lstStyle/>
        <a:p>
          <a:endParaRPr lang="en-US"/>
        </a:p>
      </dgm:t>
    </dgm:pt>
    <dgm:pt modelId="{224B9A9E-6B02-024B-858E-C67D7187BC97}" type="sibTrans" cxnId="{3AA1F8F4-5B6E-6145-A8B1-EC7256B4860E}">
      <dgm:prSet/>
      <dgm:spPr/>
      <dgm:t>
        <a:bodyPr/>
        <a:lstStyle/>
        <a:p>
          <a:endParaRPr lang="en-US"/>
        </a:p>
      </dgm:t>
    </dgm:pt>
    <dgm:pt modelId="{CC3285A9-B0BA-4445-AB39-AC91C86D85E8}">
      <dgm:prSet phldrT="[Text]" custT="1"/>
      <dgm:spPr/>
      <dgm:t>
        <a:bodyPr/>
        <a:lstStyle/>
        <a:p>
          <a:r>
            <a:rPr lang="en-US" sz="2200" dirty="0" smtClean="0"/>
            <a:t>Consultation to identify the most effective educational path</a:t>
          </a:r>
          <a:endParaRPr lang="en-US" sz="2200" dirty="0"/>
        </a:p>
      </dgm:t>
    </dgm:pt>
    <dgm:pt modelId="{921EDC93-513D-F64F-9377-FC4B11884E02}" type="parTrans" cxnId="{AA5B1051-ED44-484E-A9F6-8C00CAC74196}">
      <dgm:prSet/>
      <dgm:spPr/>
      <dgm:t>
        <a:bodyPr/>
        <a:lstStyle/>
        <a:p>
          <a:endParaRPr lang="en-US"/>
        </a:p>
      </dgm:t>
    </dgm:pt>
    <dgm:pt modelId="{1AD2C78D-3E47-C34F-A678-6DF39B491C31}" type="sibTrans" cxnId="{AA5B1051-ED44-484E-A9F6-8C00CAC74196}">
      <dgm:prSet/>
      <dgm:spPr/>
      <dgm:t>
        <a:bodyPr/>
        <a:lstStyle/>
        <a:p>
          <a:endParaRPr lang="en-US"/>
        </a:p>
      </dgm:t>
    </dgm:pt>
    <dgm:pt modelId="{E498EF68-405D-B149-8A66-255BE5CA3852}">
      <dgm:prSet phldrT="[Text]" custT="1"/>
      <dgm:spPr/>
      <dgm:t>
        <a:bodyPr/>
        <a:lstStyle/>
        <a:p>
          <a:r>
            <a:rPr lang="en-US" sz="2200" dirty="0" smtClean="0"/>
            <a:t>Executive skill support</a:t>
          </a:r>
          <a:endParaRPr lang="en-US" sz="2200" dirty="0"/>
        </a:p>
      </dgm:t>
    </dgm:pt>
    <dgm:pt modelId="{85061115-42C0-6F41-945D-9CC173B11186}" type="parTrans" cxnId="{5C860ADF-9254-FA41-8A8D-40C464439839}">
      <dgm:prSet/>
      <dgm:spPr/>
      <dgm:t>
        <a:bodyPr/>
        <a:lstStyle/>
        <a:p>
          <a:endParaRPr lang="en-US"/>
        </a:p>
      </dgm:t>
    </dgm:pt>
    <dgm:pt modelId="{5EED524F-9556-C44E-B061-AA33C1F69D4C}" type="sibTrans" cxnId="{5C860ADF-9254-FA41-8A8D-40C464439839}">
      <dgm:prSet/>
      <dgm:spPr/>
      <dgm:t>
        <a:bodyPr/>
        <a:lstStyle/>
        <a:p>
          <a:endParaRPr lang="en-US"/>
        </a:p>
      </dgm:t>
    </dgm:pt>
    <dgm:pt modelId="{317AF369-EAAD-804A-ABA4-10198E9EF44F}">
      <dgm:prSet phldrT="[Text]" custT="1"/>
      <dgm:spPr/>
      <dgm:t>
        <a:bodyPr/>
        <a:lstStyle/>
        <a:p>
          <a:r>
            <a:rPr lang="en-US" sz="2200" dirty="0" smtClean="0"/>
            <a:t>Consultation and workshops to schools</a:t>
          </a:r>
          <a:endParaRPr lang="en-US" sz="2200" dirty="0"/>
        </a:p>
      </dgm:t>
    </dgm:pt>
    <dgm:pt modelId="{75E243E1-4B36-9244-AFC7-D5CCF8C3082F}" type="parTrans" cxnId="{A5F80769-228F-BA47-B823-7A5232E0C570}">
      <dgm:prSet/>
      <dgm:spPr/>
      <dgm:t>
        <a:bodyPr/>
        <a:lstStyle/>
        <a:p>
          <a:endParaRPr lang="en-US"/>
        </a:p>
      </dgm:t>
    </dgm:pt>
    <dgm:pt modelId="{66DE8E9A-D157-7846-86B4-810C3097DC2F}" type="sibTrans" cxnId="{A5F80769-228F-BA47-B823-7A5232E0C570}">
      <dgm:prSet/>
      <dgm:spPr/>
      <dgm:t>
        <a:bodyPr/>
        <a:lstStyle/>
        <a:p>
          <a:endParaRPr lang="en-US"/>
        </a:p>
      </dgm:t>
    </dgm:pt>
    <dgm:pt modelId="{025F6736-A6F6-FC41-A565-C193EA9F2C53}" type="pres">
      <dgm:prSet presAssocID="{F53FDBD4-2EFA-BE4C-B1DE-6FAB00B4D030}" presName="linearFlow" presStyleCnt="0">
        <dgm:presLayoutVars>
          <dgm:dir/>
          <dgm:animLvl val="lvl"/>
          <dgm:resizeHandles val="exact"/>
        </dgm:presLayoutVars>
      </dgm:prSet>
      <dgm:spPr/>
      <dgm:t>
        <a:bodyPr/>
        <a:lstStyle/>
        <a:p>
          <a:endParaRPr lang="en-US"/>
        </a:p>
      </dgm:t>
    </dgm:pt>
    <dgm:pt modelId="{4DBB2994-1EA6-FB42-A8EC-B99085C7F740}" type="pres">
      <dgm:prSet presAssocID="{654B308F-2362-954A-92A0-D82685FF077F}" presName="composite" presStyleCnt="0"/>
      <dgm:spPr/>
    </dgm:pt>
    <dgm:pt modelId="{57C3E24A-69D3-014E-B361-9466C7D65142}" type="pres">
      <dgm:prSet presAssocID="{654B308F-2362-954A-92A0-D82685FF077F}" presName="parentText" presStyleLbl="alignNode1" presStyleIdx="0" presStyleCnt="3">
        <dgm:presLayoutVars>
          <dgm:chMax val="1"/>
          <dgm:bulletEnabled val="1"/>
        </dgm:presLayoutVars>
      </dgm:prSet>
      <dgm:spPr/>
      <dgm:t>
        <a:bodyPr/>
        <a:lstStyle/>
        <a:p>
          <a:endParaRPr lang="en-US"/>
        </a:p>
      </dgm:t>
    </dgm:pt>
    <dgm:pt modelId="{F8B15068-1E18-2E4C-9FBB-B40977E607DD}" type="pres">
      <dgm:prSet presAssocID="{654B308F-2362-954A-92A0-D82685FF077F}" presName="descendantText" presStyleLbl="alignAcc1" presStyleIdx="0" presStyleCnt="3">
        <dgm:presLayoutVars>
          <dgm:bulletEnabled val="1"/>
        </dgm:presLayoutVars>
      </dgm:prSet>
      <dgm:spPr/>
      <dgm:t>
        <a:bodyPr/>
        <a:lstStyle/>
        <a:p>
          <a:endParaRPr lang="en-US"/>
        </a:p>
      </dgm:t>
    </dgm:pt>
    <dgm:pt modelId="{5705CE0B-132B-8D44-85A3-9496A0E8FAA7}" type="pres">
      <dgm:prSet presAssocID="{B5E54301-EB07-F446-AFE8-320A217EE533}" presName="sp" presStyleCnt="0"/>
      <dgm:spPr/>
    </dgm:pt>
    <dgm:pt modelId="{111E5345-87EF-F34F-B5D8-DC11FE989EDE}" type="pres">
      <dgm:prSet presAssocID="{6433FE64-3599-FA40-8E2D-FBF53753423A}" presName="composite" presStyleCnt="0"/>
      <dgm:spPr/>
    </dgm:pt>
    <dgm:pt modelId="{69289FE4-ABF7-2749-8D7C-41E498881B5F}" type="pres">
      <dgm:prSet presAssocID="{6433FE64-3599-FA40-8E2D-FBF53753423A}" presName="parentText" presStyleLbl="alignNode1" presStyleIdx="1" presStyleCnt="3">
        <dgm:presLayoutVars>
          <dgm:chMax val="1"/>
          <dgm:bulletEnabled val="1"/>
        </dgm:presLayoutVars>
      </dgm:prSet>
      <dgm:spPr/>
      <dgm:t>
        <a:bodyPr/>
        <a:lstStyle/>
        <a:p>
          <a:endParaRPr lang="en-US"/>
        </a:p>
      </dgm:t>
    </dgm:pt>
    <dgm:pt modelId="{817C95A3-BED3-254F-98B8-75D62114BC6E}" type="pres">
      <dgm:prSet presAssocID="{6433FE64-3599-FA40-8E2D-FBF53753423A}" presName="descendantText" presStyleLbl="alignAcc1" presStyleIdx="1" presStyleCnt="3">
        <dgm:presLayoutVars>
          <dgm:bulletEnabled val="1"/>
        </dgm:presLayoutVars>
      </dgm:prSet>
      <dgm:spPr/>
      <dgm:t>
        <a:bodyPr/>
        <a:lstStyle/>
        <a:p>
          <a:endParaRPr lang="en-US"/>
        </a:p>
      </dgm:t>
    </dgm:pt>
    <dgm:pt modelId="{7ED75EF6-85BA-A04E-8EB4-1FFCC6913692}" type="pres">
      <dgm:prSet presAssocID="{574B535C-472B-6743-99A8-67C13BC14E92}" presName="sp" presStyleCnt="0"/>
      <dgm:spPr/>
    </dgm:pt>
    <dgm:pt modelId="{0A09FECD-7D9B-FA4D-8F22-CC941D816E9F}" type="pres">
      <dgm:prSet presAssocID="{81DA8E95-2BF8-B046-BBEA-C3FB7DCE4236}" presName="composite" presStyleCnt="0"/>
      <dgm:spPr/>
    </dgm:pt>
    <dgm:pt modelId="{BB09FAD6-D5B8-F74E-8034-2D14D95D2B6E}" type="pres">
      <dgm:prSet presAssocID="{81DA8E95-2BF8-B046-BBEA-C3FB7DCE4236}" presName="parentText" presStyleLbl="alignNode1" presStyleIdx="2" presStyleCnt="3">
        <dgm:presLayoutVars>
          <dgm:chMax val="1"/>
          <dgm:bulletEnabled val="1"/>
        </dgm:presLayoutVars>
      </dgm:prSet>
      <dgm:spPr/>
      <dgm:t>
        <a:bodyPr/>
        <a:lstStyle/>
        <a:p>
          <a:endParaRPr lang="en-US"/>
        </a:p>
      </dgm:t>
    </dgm:pt>
    <dgm:pt modelId="{EB516264-61C2-BC42-8D16-8D5A487AACDE}" type="pres">
      <dgm:prSet presAssocID="{81DA8E95-2BF8-B046-BBEA-C3FB7DCE4236}" presName="descendantText" presStyleLbl="alignAcc1" presStyleIdx="2" presStyleCnt="3">
        <dgm:presLayoutVars>
          <dgm:bulletEnabled val="1"/>
        </dgm:presLayoutVars>
      </dgm:prSet>
      <dgm:spPr/>
      <dgm:t>
        <a:bodyPr/>
        <a:lstStyle/>
        <a:p>
          <a:endParaRPr lang="en-US"/>
        </a:p>
      </dgm:t>
    </dgm:pt>
  </dgm:ptLst>
  <dgm:cxnLst>
    <dgm:cxn modelId="{FF95D5A9-30FC-3949-905C-BEC72C56DE1D}" srcId="{654B308F-2362-954A-92A0-D82685FF077F}" destId="{EA8BF192-0747-6844-B63B-9249248A09F0}" srcOrd="0" destOrd="0" parTransId="{0CA37A52-A749-A94F-A51F-BCE16FB236D3}" sibTransId="{D6E9CE46-0582-FE45-A347-D3D942E899D6}"/>
    <dgm:cxn modelId="{8D24E7CA-C970-4F4C-87DC-405B541AF061}" type="presOf" srcId="{6433FE64-3599-FA40-8E2D-FBF53753423A}" destId="{69289FE4-ABF7-2749-8D7C-41E498881B5F}" srcOrd="0" destOrd="0" presId="urn:microsoft.com/office/officeart/2005/8/layout/chevron2"/>
    <dgm:cxn modelId="{AA5B1051-ED44-484E-A9F6-8C00CAC74196}" srcId="{81DA8E95-2BF8-B046-BBEA-C3FB7DCE4236}" destId="{CC3285A9-B0BA-4445-AB39-AC91C86D85E8}" srcOrd="0" destOrd="0" parTransId="{921EDC93-513D-F64F-9377-FC4B11884E02}" sibTransId="{1AD2C78D-3E47-C34F-A678-6DF39B491C31}"/>
    <dgm:cxn modelId="{25DFF810-8E0D-8745-9271-14FE4EF4A114}" srcId="{654B308F-2362-954A-92A0-D82685FF077F}" destId="{9286C216-99A0-504B-89D4-7814AE6E9B23}" srcOrd="1" destOrd="0" parTransId="{DC841F90-741B-374A-8D72-155ACA510021}" sibTransId="{FCF2658E-9A88-1F43-B622-CA2C13ED7B98}"/>
    <dgm:cxn modelId="{91DD6A20-9351-AA43-8927-85A50B3FA92C}" srcId="{6433FE64-3599-FA40-8E2D-FBF53753423A}" destId="{95CF702A-DBF6-AE44-A48A-342A6D4CE6BC}" srcOrd="0" destOrd="0" parTransId="{18BDF24C-51E3-3B4B-A441-5332275F9F46}" sibTransId="{8EB1B179-978E-3244-A2AF-6FACB577F0AD}"/>
    <dgm:cxn modelId="{54B11A8F-6E05-E940-8E37-4FDB28E36C5B}" type="presOf" srcId="{95CF702A-DBF6-AE44-A48A-342A6D4CE6BC}" destId="{817C95A3-BED3-254F-98B8-75D62114BC6E}" srcOrd="0" destOrd="0" presId="urn:microsoft.com/office/officeart/2005/8/layout/chevron2"/>
    <dgm:cxn modelId="{AEA7F230-6E1F-C54E-BC9E-AA0EDF3BFCCE}" type="presOf" srcId="{317AF369-EAAD-804A-ABA4-10198E9EF44F}" destId="{EB516264-61C2-BC42-8D16-8D5A487AACDE}" srcOrd="0" destOrd="2" presId="urn:microsoft.com/office/officeart/2005/8/layout/chevron2"/>
    <dgm:cxn modelId="{9981192A-CCF8-8449-B762-4AA46B0B3442}" type="presOf" srcId="{F53FDBD4-2EFA-BE4C-B1DE-6FAB00B4D030}" destId="{025F6736-A6F6-FC41-A565-C193EA9F2C53}" srcOrd="0" destOrd="0" presId="urn:microsoft.com/office/officeart/2005/8/layout/chevron2"/>
    <dgm:cxn modelId="{A5F80769-228F-BA47-B823-7A5232E0C570}" srcId="{81DA8E95-2BF8-B046-BBEA-C3FB7DCE4236}" destId="{317AF369-EAAD-804A-ABA4-10198E9EF44F}" srcOrd="2" destOrd="0" parTransId="{75E243E1-4B36-9244-AFC7-D5CCF8C3082F}" sibTransId="{66DE8E9A-D157-7846-86B4-810C3097DC2F}"/>
    <dgm:cxn modelId="{5C860ADF-9254-FA41-8A8D-40C464439839}" srcId="{81DA8E95-2BF8-B046-BBEA-C3FB7DCE4236}" destId="{E498EF68-405D-B149-8A66-255BE5CA3852}" srcOrd="1" destOrd="0" parTransId="{85061115-42C0-6F41-945D-9CC173B11186}" sibTransId="{5EED524F-9556-C44E-B061-AA33C1F69D4C}"/>
    <dgm:cxn modelId="{DA23DC93-332A-4E4C-ACB3-B36AC20F08BC}" type="presOf" srcId="{E498EF68-405D-B149-8A66-255BE5CA3852}" destId="{EB516264-61C2-BC42-8D16-8D5A487AACDE}" srcOrd="0" destOrd="1" presId="urn:microsoft.com/office/officeart/2005/8/layout/chevron2"/>
    <dgm:cxn modelId="{F54D7548-D792-3D4C-A177-149FB2BDEC04}" type="presOf" srcId="{81DA8E95-2BF8-B046-BBEA-C3FB7DCE4236}" destId="{BB09FAD6-D5B8-F74E-8034-2D14D95D2B6E}" srcOrd="0" destOrd="0" presId="urn:microsoft.com/office/officeart/2005/8/layout/chevron2"/>
    <dgm:cxn modelId="{1551492F-2F71-5642-B69D-1C0FEF701C3F}" type="presOf" srcId="{654B308F-2362-954A-92A0-D82685FF077F}" destId="{57C3E24A-69D3-014E-B361-9466C7D65142}" srcOrd="0" destOrd="0" presId="urn:microsoft.com/office/officeart/2005/8/layout/chevron2"/>
    <dgm:cxn modelId="{CB801F71-0DF7-2F40-9FFA-E130E1D63E36}" type="presOf" srcId="{CC3285A9-B0BA-4445-AB39-AC91C86D85E8}" destId="{EB516264-61C2-BC42-8D16-8D5A487AACDE}" srcOrd="0" destOrd="0" presId="urn:microsoft.com/office/officeart/2005/8/layout/chevron2"/>
    <dgm:cxn modelId="{729597A5-1B30-5444-975A-C88D0F0E5B0E}" type="presOf" srcId="{EA8BF192-0747-6844-B63B-9249248A09F0}" destId="{F8B15068-1E18-2E4C-9FBB-B40977E607DD}" srcOrd="0" destOrd="0" presId="urn:microsoft.com/office/officeart/2005/8/layout/chevron2"/>
    <dgm:cxn modelId="{3AA1F8F4-5B6E-6145-A8B1-EC7256B4860E}" srcId="{F53FDBD4-2EFA-BE4C-B1DE-6FAB00B4D030}" destId="{81DA8E95-2BF8-B046-BBEA-C3FB7DCE4236}" srcOrd="2" destOrd="0" parTransId="{6C8FDD70-0CB1-3F48-AE68-20AD0F16B4B7}" sibTransId="{224B9A9E-6B02-024B-858E-C67D7187BC97}"/>
    <dgm:cxn modelId="{D7194D06-87D7-D244-960E-9FC6F2C84F71}" srcId="{F53FDBD4-2EFA-BE4C-B1DE-6FAB00B4D030}" destId="{654B308F-2362-954A-92A0-D82685FF077F}" srcOrd="0" destOrd="0" parTransId="{72845DDA-1AA8-6542-972E-101CB2C200CB}" sibTransId="{B5E54301-EB07-F446-AFE8-320A217EE533}"/>
    <dgm:cxn modelId="{9DC9D22D-B4A5-4847-99B7-304241F79F2D}" type="presOf" srcId="{9286C216-99A0-504B-89D4-7814AE6E9B23}" destId="{F8B15068-1E18-2E4C-9FBB-B40977E607DD}" srcOrd="0" destOrd="1" presId="urn:microsoft.com/office/officeart/2005/8/layout/chevron2"/>
    <dgm:cxn modelId="{4A9E4619-DB3A-7F4B-AA72-F2A901D590DF}" srcId="{F53FDBD4-2EFA-BE4C-B1DE-6FAB00B4D030}" destId="{6433FE64-3599-FA40-8E2D-FBF53753423A}" srcOrd="1" destOrd="0" parTransId="{D894E4A5-1583-0344-B92B-2EA14E3CC1A2}" sibTransId="{574B535C-472B-6743-99A8-67C13BC14E92}"/>
    <dgm:cxn modelId="{3FB6F605-B6BD-9142-88E2-C1649CF913B9}" type="presParOf" srcId="{025F6736-A6F6-FC41-A565-C193EA9F2C53}" destId="{4DBB2994-1EA6-FB42-A8EC-B99085C7F740}" srcOrd="0" destOrd="0" presId="urn:microsoft.com/office/officeart/2005/8/layout/chevron2"/>
    <dgm:cxn modelId="{4F53F30A-FAEC-9441-881F-7808473F4B5D}" type="presParOf" srcId="{4DBB2994-1EA6-FB42-A8EC-B99085C7F740}" destId="{57C3E24A-69D3-014E-B361-9466C7D65142}" srcOrd="0" destOrd="0" presId="urn:microsoft.com/office/officeart/2005/8/layout/chevron2"/>
    <dgm:cxn modelId="{332F3B11-767E-2247-ADA6-892D94881168}" type="presParOf" srcId="{4DBB2994-1EA6-FB42-A8EC-B99085C7F740}" destId="{F8B15068-1E18-2E4C-9FBB-B40977E607DD}" srcOrd="1" destOrd="0" presId="urn:microsoft.com/office/officeart/2005/8/layout/chevron2"/>
    <dgm:cxn modelId="{A681E611-E2CD-8841-B0F4-EC879E236EFC}" type="presParOf" srcId="{025F6736-A6F6-FC41-A565-C193EA9F2C53}" destId="{5705CE0B-132B-8D44-85A3-9496A0E8FAA7}" srcOrd="1" destOrd="0" presId="urn:microsoft.com/office/officeart/2005/8/layout/chevron2"/>
    <dgm:cxn modelId="{D75B8721-B476-E64D-BC57-AEF70946A5AA}" type="presParOf" srcId="{025F6736-A6F6-FC41-A565-C193EA9F2C53}" destId="{111E5345-87EF-F34F-B5D8-DC11FE989EDE}" srcOrd="2" destOrd="0" presId="urn:microsoft.com/office/officeart/2005/8/layout/chevron2"/>
    <dgm:cxn modelId="{B266E3AE-02AF-C24A-8417-2D382CB1F6C4}" type="presParOf" srcId="{111E5345-87EF-F34F-B5D8-DC11FE989EDE}" destId="{69289FE4-ABF7-2749-8D7C-41E498881B5F}" srcOrd="0" destOrd="0" presId="urn:microsoft.com/office/officeart/2005/8/layout/chevron2"/>
    <dgm:cxn modelId="{A406D795-837E-B645-A921-0698153215E3}" type="presParOf" srcId="{111E5345-87EF-F34F-B5D8-DC11FE989EDE}" destId="{817C95A3-BED3-254F-98B8-75D62114BC6E}" srcOrd="1" destOrd="0" presId="urn:microsoft.com/office/officeart/2005/8/layout/chevron2"/>
    <dgm:cxn modelId="{DB47FE55-4405-AA47-B338-2F2E7E2EF9C5}" type="presParOf" srcId="{025F6736-A6F6-FC41-A565-C193EA9F2C53}" destId="{7ED75EF6-85BA-A04E-8EB4-1FFCC6913692}" srcOrd="3" destOrd="0" presId="urn:microsoft.com/office/officeart/2005/8/layout/chevron2"/>
    <dgm:cxn modelId="{A30173A9-0070-544E-9A29-A4D461F06F25}" type="presParOf" srcId="{025F6736-A6F6-FC41-A565-C193EA9F2C53}" destId="{0A09FECD-7D9B-FA4D-8F22-CC941D816E9F}" srcOrd="4" destOrd="0" presId="urn:microsoft.com/office/officeart/2005/8/layout/chevron2"/>
    <dgm:cxn modelId="{194AD85D-F109-E84C-99CB-E2A1C517A058}" type="presParOf" srcId="{0A09FECD-7D9B-FA4D-8F22-CC941D816E9F}" destId="{BB09FAD6-D5B8-F74E-8034-2D14D95D2B6E}" srcOrd="0" destOrd="0" presId="urn:microsoft.com/office/officeart/2005/8/layout/chevron2"/>
    <dgm:cxn modelId="{94B24192-65C4-1D42-8A75-A3A3850FFC75}" type="presParOf" srcId="{0A09FECD-7D9B-FA4D-8F22-CC941D816E9F}" destId="{EB516264-61C2-BC42-8D16-8D5A487AACDE}"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CE11D505-47FA-494A-B41D-C04DBB40FF43}" type="doc">
      <dgm:prSet loTypeId="urn:microsoft.com/office/officeart/2005/8/layout/venn1" loCatId="relationship" qsTypeId="urn:microsoft.com/office/officeart/2005/8/quickstyle/3d1" qsCatId="3D" csTypeId="urn:microsoft.com/office/officeart/2005/8/colors/accent1_2#2" csCatId="accent1" phldr="1"/>
      <dgm:spPr/>
    </dgm:pt>
    <dgm:pt modelId="{794F029F-6F91-4E7D-82BA-26EAF676791F}">
      <dgm:prSet phldrT="[Text]"/>
      <dgm:spPr/>
      <dgm:t>
        <a:bodyPr/>
        <a:lstStyle/>
        <a:p>
          <a:r>
            <a:rPr lang="en-US" dirty="0" smtClean="0"/>
            <a:t> </a:t>
          </a:r>
          <a:endParaRPr lang="en-US" dirty="0"/>
        </a:p>
      </dgm:t>
    </dgm:pt>
    <dgm:pt modelId="{A58D235E-0E62-4237-8741-37FE1518E24E}" type="parTrans" cxnId="{DD0A18B5-D0A0-408E-BAFA-086781A846B7}">
      <dgm:prSet/>
      <dgm:spPr/>
      <dgm:t>
        <a:bodyPr/>
        <a:lstStyle/>
        <a:p>
          <a:endParaRPr lang="en-US"/>
        </a:p>
      </dgm:t>
    </dgm:pt>
    <dgm:pt modelId="{5FBA8424-C39F-4BE8-8F8B-27437D31797C}" type="sibTrans" cxnId="{DD0A18B5-D0A0-408E-BAFA-086781A846B7}">
      <dgm:prSet/>
      <dgm:spPr/>
      <dgm:t>
        <a:bodyPr/>
        <a:lstStyle/>
        <a:p>
          <a:endParaRPr lang="en-US"/>
        </a:p>
      </dgm:t>
    </dgm:pt>
    <dgm:pt modelId="{B5C18955-5563-4FA0-9B3E-83F6C1D41BE5}">
      <dgm:prSet phldrT="[Text]"/>
      <dgm:spPr/>
      <dgm:t>
        <a:bodyPr/>
        <a:lstStyle/>
        <a:p>
          <a:r>
            <a:rPr lang="en-US" dirty="0" smtClean="0"/>
            <a:t> </a:t>
          </a:r>
          <a:endParaRPr lang="en-US" dirty="0"/>
        </a:p>
      </dgm:t>
    </dgm:pt>
    <dgm:pt modelId="{2A0C8CD8-C646-4873-9321-B041E3795ED6}" type="parTrans" cxnId="{913D4FF1-884B-469B-AAC1-E4C9BFA1686C}">
      <dgm:prSet/>
      <dgm:spPr/>
      <dgm:t>
        <a:bodyPr/>
        <a:lstStyle/>
        <a:p>
          <a:endParaRPr lang="en-US"/>
        </a:p>
      </dgm:t>
    </dgm:pt>
    <dgm:pt modelId="{B422CEDF-9B0D-4EBB-AFA6-E2C641A36FE3}" type="sibTrans" cxnId="{913D4FF1-884B-469B-AAC1-E4C9BFA1686C}">
      <dgm:prSet/>
      <dgm:spPr/>
      <dgm:t>
        <a:bodyPr/>
        <a:lstStyle/>
        <a:p>
          <a:endParaRPr lang="en-US"/>
        </a:p>
      </dgm:t>
    </dgm:pt>
    <dgm:pt modelId="{E6099854-B3F2-4C1A-8A34-0415444022AA}">
      <dgm:prSet phldrT="[Text]"/>
      <dgm:spPr/>
      <dgm:t>
        <a:bodyPr/>
        <a:lstStyle/>
        <a:p>
          <a:r>
            <a:rPr lang="en-US" dirty="0" smtClean="0"/>
            <a:t> </a:t>
          </a:r>
          <a:endParaRPr lang="en-US" dirty="0"/>
        </a:p>
      </dgm:t>
    </dgm:pt>
    <dgm:pt modelId="{C282E8C9-91B2-4EE9-9DD4-D1A563AC1094}" type="parTrans" cxnId="{8BA4C54E-4DF3-4BA2-912A-D8CFB5C0E7D6}">
      <dgm:prSet/>
      <dgm:spPr/>
      <dgm:t>
        <a:bodyPr/>
        <a:lstStyle/>
        <a:p>
          <a:endParaRPr lang="en-US"/>
        </a:p>
      </dgm:t>
    </dgm:pt>
    <dgm:pt modelId="{9E388C46-B9F1-4B09-929B-CE3E03EF2EDB}" type="sibTrans" cxnId="{8BA4C54E-4DF3-4BA2-912A-D8CFB5C0E7D6}">
      <dgm:prSet/>
      <dgm:spPr/>
      <dgm:t>
        <a:bodyPr/>
        <a:lstStyle/>
        <a:p>
          <a:endParaRPr lang="en-US"/>
        </a:p>
      </dgm:t>
    </dgm:pt>
    <dgm:pt modelId="{EA7E98B8-31BC-4756-82AC-B7012845D7A3}">
      <dgm:prSet phldrT="[Text]"/>
      <dgm:spPr/>
      <dgm:t>
        <a:bodyPr/>
        <a:lstStyle/>
        <a:p>
          <a:r>
            <a:rPr lang="en-US" dirty="0" smtClean="0"/>
            <a:t> </a:t>
          </a:r>
          <a:endParaRPr lang="en-US" dirty="0"/>
        </a:p>
      </dgm:t>
    </dgm:pt>
    <dgm:pt modelId="{1F6F9E89-A269-425A-9BE6-6F7C16053260}" type="parTrans" cxnId="{D8F621E4-D7EA-4FF6-AADC-5DDE8CCC05E8}">
      <dgm:prSet/>
      <dgm:spPr/>
      <dgm:t>
        <a:bodyPr/>
        <a:lstStyle/>
        <a:p>
          <a:endParaRPr lang="en-US"/>
        </a:p>
      </dgm:t>
    </dgm:pt>
    <dgm:pt modelId="{F82B93BA-C43F-44AE-9D78-BF24DBB5EBFA}" type="sibTrans" cxnId="{D8F621E4-D7EA-4FF6-AADC-5DDE8CCC05E8}">
      <dgm:prSet/>
      <dgm:spPr/>
      <dgm:t>
        <a:bodyPr/>
        <a:lstStyle/>
        <a:p>
          <a:endParaRPr lang="en-US"/>
        </a:p>
      </dgm:t>
    </dgm:pt>
    <dgm:pt modelId="{8A681E4F-97C3-4F41-960D-665F67DE2177}" type="pres">
      <dgm:prSet presAssocID="{CE11D505-47FA-494A-B41D-C04DBB40FF43}" presName="compositeShape" presStyleCnt="0">
        <dgm:presLayoutVars>
          <dgm:chMax val="7"/>
          <dgm:dir/>
          <dgm:resizeHandles val="exact"/>
        </dgm:presLayoutVars>
      </dgm:prSet>
      <dgm:spPr/>
    </dgm:pt>
    <dgm:pt modelId="{7A5BFF30-8279-48FD-9682-E6D1D52FB20C}" type="pres">
      <dgm:prSet presAssocID="{794F029F-6F91-4E7D-82BA-26EAF676791F}" presName="circ1" presStyleLbl="vennNode1" presStyleIdx="0" presStyleCnt="4"/>
      <dgm:spPr/>
      <dgm:t>
        <a:bodyPr/>
        <a:lstStyle/>
        <a:p>
          <a:endParaRPr lang="en-US"/>
        </a:p>
      </dgm:t>
    </dgm:pt>
    <dgm:pt modelId="{D4D7E15A-A76C-4A30-9257-F5CB3AA0FF92}" type="pres">
      <dgm:prSet presAssocID="{794F029F-6F91-4E7D-82BA-26EAF676791F}" presName="circ1Tx" presStyleLbl="revTx" presStyleIdx="0" presStyleCnt="0">
        <dgm:presLayoutVars>
          <dgm:chMax val="0"/>
          <dgm:chPref val="0"/>
          <dgm:bulletEnabled val="1"/>
        </dgm:presLayoutVars>
      </dgm:prSet>
      <dgm:spPr/>
      <dgm:t>
        <a:bodyPr/>
        <a:lstStyle/>
        <a:p>
          <a:endParaRPr lang="en-US"/>
        </a:p>
      </dgm:t>
    </dgm:pt>
    <dgm:pt modelId="{EAA9B6A8-8550-473C-9EC0-814FDDAB6CD0}" type="pres">
      <dgm:prSet presAssocID="{B5C18955-5563-4FA0-9B3E-83F6C1D41BE5}" presName="circ2" presStyleLbl="vennNode1" presStyleIdx="1" presStyleCnt="4"/>
      <dgm:spPr/>
      <dgm:t>
        <a:bodyPr/>
        <a:lstStyle/>
        <a:p>
          <a:endParaRPr lang="en-US"/>
        </a:p>
      </dgm:t>
    </dgm:pt>
    <dgm:pt modelId="{F56B3B83-D591-46CF-BECC-8DC8435029FD}" type="pres">
      <dgm:prSet presAssocID="{B5C18955-5563-4FA0-9B3E-83F6C1D41BE5}" presName="circ2Tx" presStyleLbl="revTx" presStyleIdx="0" presStyleCnt="0">
        <dgm:presLayoutVars>
          <dgm:chMax val="0"/>
          <dgm:chPref val="0"/>
          <dgm:bulletEnabled val="1"/>
        </dgm:presLayoutVars>
      </dgm:prSet>
      <dgm:spPr/>
      <dgm:t>
        <a:bodyPr/>
        <a:lstStyle/>
        <a:p>
          <a:endParaRPr lang="en-US"/>
        </a:p>
      </dgm:t>
    </dgm:pt>
    <dgm:pt modelId="{419EA80E-11E1-4591-ABFA-A9528FBB68B5}" type="pres">
      <dgm:prSet presAssocID="{E6099854-B3F2-4C1A-8A34-0415444022AA}" presName="circ3" presStyleLbl="vennNode1" presStyleIdx="2" presStyleCnt="4"/>
      <dgm:spPr/>
      <dgm:t>
        <a:bodyPr/>
        <a:lstStyle/>
        <a:p>
          <a:endParaRPr lang="en-US"/>
        </a:p>
      </dgm:t>
    </dgm:pt>
    <dgm:pt modelId="{792490E6-E663-4D3F-94C7-0625DFC4A023}" type="pres">
      <dgm:prSet presAssocID="{E6099854-B3F2-4C1A-8A34-0415444022AA}" presName="circ3Tx" presStyleLbl="revTx" presStyleIdx="0" presStyleCnt="0">
        <dgm:presLayoutVars>
          <dgm:chMax val="0"/>
          <dgm:chPref val="0"/>
          <dgm:bulletEnabled val="1"/>
        </dgm:presLayoutVars>
      </dgm:prSet>
      <dgm:spPr/>
      <dgm:t>
        <a:bodyPr/>
        <a:lstStyle/>
        <a:p>
          <a:endParaRPr lang="en-US"/>
        </a:p>
      </dgm:t>
    </dgm:pt>
    <dgm:pt modelId="{A2933AD1-F39B-4E24-A15A-65F01D28D4B3}" type="pres">
      <dgm:prSet presAssocID="{EA7E98B8-31BC-4756-82AC-B7012845D7A3}" presName="circ4" presStyleLbl="vennNode1" presStyleIdx="3" presStyleCnt="4"/>
      <dgm:spPr/>
      <dgm:t>
        <a:bodyPr/>
        <a:lstStyle/>
        <a:p>
          <a:endParaRPr lang="en-US"/>
        </a:p>
      </dgm:t>
    </dgm:pt>
    <dgm:pt modelId="{E52A8614-CF98-470F-B559-83AB2579D841}" type="pres">
      <dgm:prSet presAssocID="{EA7E98B8-31BC-4756-82AC-B7012845D7A3}" presName="circ4Tx" presStyleLbl="revTx" presStyleIdx="0" presStyleCnt="0">
        <dgm:presLayoutVars>
          <dgm:chMax val="0"/>
          <dgm:chPref val="0"/>
          <dgm:bulletEnabled val="1"/>
        </dgm:presLayoutVars>
      </dgm:prSet>
      <dgm:spPr/>
      <dgm:t>
        <a:bodyPr/>
        <a:lstStyle/>
        <a:p>
          <a:endParaRPr lang="en-US"/>
        </a:p>
      </dgm:t>
    </dgm:pt>
  </dgm:ptLst>
  <dgm:cxnLst>
    <dgm:cxn modelId="{D8F621E4-D7EA-4FF6-AADC-5DDE8CCC05E8}" srcId="{CE11D505-47FA-494A-B41D-C04DBB40FF43}" destId="{EA7E98B8-31BC-4756-82AC-B7012845D7A3}" srcOrd="3" destOrd="0" parTransId="{1F6F9E89-A269-425A-9BE6-6F7C16053260}" sibTransId="{F82B93BA-C43F-44AE-9D78-BF24DBB5EBFA}"/>
    <dgm:cxn modelId="{F76C6E0B-779D-4914-8AB0-0E9243128B5B}" type="presOf" srcId="{EA7E98B8-31BC-4756-82AC-B7012845D7A3}" destId="{A2933AD1-F39B-4E24-A15A-65F01D28D4B3}" srcOrd="0" destOrd="0" presId="urn:microsoft.com/office/officeart/2005/8/layout/venn1"/>
    <dgm:cxn modelId="{26CFABA5-3809-45A3-99D5-643D32D2CE16}" type="presOf" srcId="{794F029F-6F91-4E7D-82BA-26EAF676791F}" destId="{7A5BFF30-8279-48FD-9682-E6D1D52FB20C}" srcOrd="0" destOrd="0" presId="urn:microsoft.com/office/officeart/2005/8/layout/venn1"/>
    <dgm:cxn modelId="{DD0A18B5-D0A0-408E-BAFA-086781A846B7}" srcId="{CE11D505-47FA-494A-B41D-C04DBB40FF43}" destId="{794F029F-6F91-4E7D-82BA-26EAF676791F}" srcOrd="0" destOrd="0" parTransId="{A58D235E-0E62-4237-8741-37FE1518E24E}" sibTransId="{5FBA8424-C39F-4BE8-8F8B-27437D31797C}"/>
    <dgm:cxn modelId="{F94AC520-EB5D-4BBF-8B46-263AFA3695EB}" type="presOf" srcId="{794F029F-6F91-4E7D-82BA-26EAF676791F}" destId="{D4D7E15A-A76C-4A30-9257-F5CB3AA0FF92}" srcOrd="1" destOrd="0" presId="urn:microsoft.com/office/officeart/2005/8/layout/venn1"/>
    <dgm:cxn modelId="{8D819360-85E7-4BCB-99E9-316FB9075DA8}" type="presOf" srcId="{EA7E98B8-31BC-4756-82AC-B7012845D7A3}" destId="{E52A8614-CF98-470F-B559-83AB2579D841}" srcOrd="1" destOrd="0" presId="urn:microsoft.com/office/officeart/2005/8/layout/venn1"/>
    <dgm:cxn modelId="{8BA4C54E-4DF3-4BA2-912A-D8CFB5C0E7D6}" srcId="{CE11D505-47FA-494A-B41D-C04DBB40FF43}" destId="{E6099854-B3F2-4C1A-8A34-0415444022AA}" srcOrd="2" destOrd="0" parTransId="{C282E8C9-91B2-4EE9-9DD4-D1A563AC1094}" sibTransId="{9E388C46-B9F1-4B09-929B-CE3E03EF2EDB}"/>
    <dgm:cxn modelId="{32253DD7-9707-4CEB-8FB2-9AA3942F8146}" type="presOf" srcId="{B5C18955-5563-4FA0-9B3E-83F6C1D41BE5}" destId="{F56B3B83-D591-46CF-BECC-8DC8435029FD}" srcOrd="1" destOrd="0" presId="urn:microsoft.com/office/officeart/2005/8/layout/venn1"/>
    <dgm:cxn modelId="{EECBCC75-C06D-4858-8937-FEE9EA845599}" type="presOf" srcId="{E6099854-B3F2-4C1A-8A34-0415444022AA}" destId="{419EA80E-11E1-4591-ABFA-A9528FBB68B5}" srcOrd="0" destOrd="0" presId="urn:microsoft.com/office/officeart/2005/8/layout/venn1"/>
    <dgm:cxn modelId="{3753E42A-A59C-459E-AC45-DF1EE9C99311}" type="presOf" srcId="{E6099854-B3F2-4C1A-8A34-0415444022AA}" destId="{792490E6-E663-4D3F-94C7-0625DFC4A023}" srcOrd="1" destOrd="0" presId="urn:microsoft.com/office/officeart/2005/8/layout/venn1"/>
    <dgm:cxn modelId="{98A37BF1-88F7-4ED8-ABA4-72EB86EA7CEA}" type="presOf" srcId="{CE11D505-47FA-494A-B41D-C04DBB40FF43}" destId="{8A681E4F-97C3-4F41-960D-665F67DE2177}" srcOrd="0" destOrd="0" presId="urn:microsoft.com/office/officeart/2005/8/layout/venn1"/>
    <dgm:cxn modelId="{913D4FF1-884B-469B-AAC1-E4C9BFA1686C}" srcId="{CE11D505-47FA-494A-B41D-C04DBB40FF43}" destId="{B5C18955-5563-4FA0-9B3E-83F6C1D41BE5}" srcOrd="1" destOrd="0" parTransId="{2A0C8CD8-C646-4873-9321-B041E3795ED6}" sibTransId="{B422CEDF-9B0D-4EBB-AFA6-E2C641A36FE3}"/>
    <dgm:cxn modelId="{0AC7326E-0171-4924-853F-B23C13A220DA}" type="presOf" srcId="{B5C18955-5563-4FA0-9B3E-83F6C1D41BE5}" destId="{EAA9B6A8-8550-473C-9EC0-814FDDAB6CD0}" srcOrd="0" destOrd="0" presId="urn:microsoft.com/office/officeart/2005/8/layout/venn1"/>
    <dgm:cxn modelId="{721F2B25-EE1C-4961-9684-B91B2F06E77C}" type="presParOf" srcId="{8A681E4F-97C3-4F41-960D-665F67DE2177}" destId="{7A5BFF30-8279-48FD-9682-E6D1D52FB20C}" srcOrd="0" destOrd="0" presId="urn:microsoft.com/office/officeart/2005/8/layout/venn1"/>
    <dgm:cxn modelId="{14663015-CFE4-4E57-9ED1-F95FD94FB09F}" type="presParOf" srcId="{8A681E4F-97C3-4F41-960D-665F67DE2177}" destId="{D4D7E15A-A76C-4A30-9257-F5CB3AA0FF92}" srcOrd="1" destOrd="0" presId="urn:microsoft.com/office/officeart/2005/8/layout/venn1"/>
    <dgm:cxn modelId="{E43AE823-FC52-4D65-8B5C-F35ACB041D96}" type="presParOf" srcId="{8A681E4F-97C3-4F41-960D-665F67DE2177}" destId="{EAA9B6A8-8550-473C-9EC0-814FDDAB6CD0}" srcOrd="2" destOrd="0" presId="urn:microsoft.com/office/officeart/2005/8/layout/venn1"/>
    <dgm:cxn modelId="{4F789BCD-C877-41C4-B293-48A1593B95F7}" type="presParOf" srcId="{8A681E4F-97C3-4F41-960D-665F67DE2177}" destId="{F56B3B83-D591-46CF-BECC-8DC8435029FD}" srcOrd="3" destOrd="0" presId="urn:microsoft.com/office/officeart/2005/8/layout/venn1"/>
    <dgm:cxn modelId="{6DEEE2BC-5015-422B-BA60-D827388473CE}" type="presParOf" srcId="{8A681E4F-97C3-4F41-960D-665F67DE2177}" destId="{419EA80E-11E1-4591-ABFA-A9528FBB68B5}" srcOrd="4" destOrd="0" presId="urn:microsoft.com/office/officeart/2005/8/layout/venn1"/>
    <dgm:cxn modelId="{F42595A8-C798-42C9-970F-26C256CACB84}" type="presParOf" srcId="{8A681E4F-97C3-4F41-960D-665F67DE2177}" destId="{792490E6-E663-4D3F-94C7-0625DFC4A023}" srcOrd="5" destOrd="0" presId="urn:microsoft.com/office/officeart/2005/8/layout/venn1"/>
    <dgm:cxn modelId="{E10CE281-3C49-46CC-8A4C-D01A5720C20F}" type="presParOf" srcId="{8A681E4F-97C3-4F41-960D-665F67DE2177}" destId="{A2933AD1-F39B-4E24-A15A-65F01D28D4B3}" srcOrd="6" destOrd="0" presId="urn:microsoft.com/office/officeart/2005/8/layout/venn1"/>
    <dgm:cxn modelId="{F7E640F4-17A2-49B0-A4A9-85CD3E6838C2}" type="presParOf" srcId="{8A681E4F-97C3-4F41-960D-665F67DE2177}" destId="{E52A8614-CF98-470F-B559-83AB2579D841}" srcOrd="7" destOrd="0" presId="urn:microsoft.com/office/officeart/2005/8/layout/venn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D0123-187F-483C-B8F4-66B9B7A42681}" type="doc">
      <dgm:prSet loTypeId="urn:microsoft.com/office/officeart/2005/8/layout/venn1" loCatId="relationship" qsTypeId="urn:microsoft.com/office/officeart/2005/8/quickstyle/3d1" qsCatId="3D" csTypeId="urn:microsoft.com/office/officeart/2005/8/colors/accent1_2#3" csCatId="accent1" phldr="1"/>
      <dgm:spPr/>
    </dgm:pt>
    <dgm:pt modelId="{BC4A4962-5517-47CF-B870-56C0DEBA3F10}">
      <dgm:prSet phldrT="[Text]" custT="1"/>
      <dgm:spPr/>
      <dgm:t>
        <a:bodyPr/>
        <a:lstStyle/>
        <a:p>
          <a:r>
            <a:rPr lang="en-US" sz="1600" b="1" dirty="0" smtClean="0">
              <a:effectLst/>
            </a:rPr>
            <a:t>Adventure-based Learning</a:t>
          </a:r>
          <a:endParaRPr lang="en-US" sz="1600" b="1" dirty="0"/>
        </a:p>
      </dgm:t>
    </dgm:pt>
    <dgm:pt modelId="{B726B2A0-FDC7-4823-81D2-6129D05F9D78}" type="parTrans" cxnId="{36687D3B-ECFC-4E09-8B78-ABA5247F7DCC}">
      <dgm:prSet/>
      <dgm:spPr/>
      <dgm:t>
        <a:bodyPr/>
        <a:lstStyle/>
        <a:p>
          <a:endParaRPr lang="en-US"/>
        </a:p>
      </dgm:t>
    </dgm:pt>
    <dgm:pt modelId="{C222FCDF-0427-4739-B96D-F919F882BE9B}" type="sibTrans" cxnId="{36687D3B-ECFC-4E09-8B78-ABA5247F7DCC}">
      <dgm:prSet/>
      <dgm:spPr/>
      <dgm:t>
        <a:bodyPr/>
        <a:lstStyle/>
        <a:p>
          <a:endParaRPr lang="en-US"/>
        </a:p>
      </dgm:t>
    </dgm:pt>
    <dgm:pt modelId="{B301FF70-BC84-436D-AB88-968CFCD7DE1A}">
      <dgm:prSet custT="1"/>
      <dgm:spPr/>
      <dgm:t>
        <a:bodyPr/>
        <a:lstStyle/>
        <a:p>
          <a:r>
            <a:rPr lang="en-US" sz="1600" b="1" dirty="0" smtClean="0">
              <a:effectLst/>
            </a:rPr>
            <a:t>Therapy</a:t>
          </a:r>
        </a:p>
      </dgm:t>
    </dgm:pt>
    <dgm:pt modelId="{6403AD79-C1D8-441C-9DA0-BDFA6BB4DA2E}" type="parTrans" cxnId="{4A33D03B-0A5D-4ED0-BF15-F758D878A92B}">
      <dgm:prSet/>
      <dgm:spPr/>
      <dgm:t>
        <a:bodyPr/>
        <a:lstStyle/>
        <a:p>
          <a:endParaRPr lang="en-US"/>
        </a:p>
      </dgm:t>
    </dgm:pt>
    <dgm:pt modelId="{AFBAC606-5E0B-4816-9A7D-E3F50D61422A}" type="sibTrans" cxnId="{4A33D03B-0A5D-4ED0-BF15-F758D878A92B}">
      <dgm:prSet/>
      <dgm:spPr/>
      <dgm:t>
        <a:bodyPr/>
        <a:lstStyle/>
        <a:p>
          <a:endParaRPr lang="en-US"/>
        </a:p>
      </dgm:t>
    </dgm:pt>
    <dgm:pt modelId="{D9EE7913-3236-4B0D-B8D1-95262F07620A}">
      <dgm:prSet custT="1"/>
      <dgm:spPr/>
      <dgm:t>
        <a:bodyPr/>
        <a:lstStyle/>
        <a:p>
          <a:r>
            <a:rPr lang="en-US" sz="1600" b="1" dirty="0" smtClean="0">
              <a:effectLst/>
            </a:rPr>
            <a:t>Community Involvement</a:t>
          </a:r>
        </a:p>
      </dgm:t>
    </dgm:pt>
    <dgm:pt modelId="{3F505284-AB7B-4282-BF80-C87991526D09}" type="parTrans" cxnId="{894B8CE8-D73B-47C9-A5D0-213FA44F909B}">
      <dgm:prSet/>
      <dgm:spPr/>
      <dgm:t>
        <a:bodyPr/>
        <a:lstStyle/>
        <a:p>
          <a:endParaRPr lang="en-US"/>
        </a:p>
      </dgm:t>
    </dgm:pt>
    <dgm:pt modelId="{0719C172-D541-4122-BDF0-43BC127A58F6}" type="sibTrans" cxnId="{894B8CE8-D73B-47C9-A5D0-213FA44F909B}">
      <dgm:prSet/>
      <dgm:spPr/>
      <dgm:t>
        <a:bodyPr/>
        <a:lstStyle/>
        <a:p>
          <a:endParaRPr lang="en-US"/>
        </a:p>
      </dgm:t>
    </dgm:pt>
    <dgm:pt modelId="{6A0B3053-845E-4D54-9C7F-9E8F7BCFB90E}">
      <dgm:prSet phldrT="[Text]" custT="1"/>
      <dgm:spPr/>
      <dgm:t>
        <a:bodyPr/>
        <a:lstStyle/>
        <a:p>
          <a:pPr marL="0" indent="0">
            <a:tabLst/>
          </a:pPr>
          <a:r>
            <a:rPr lang="en-US" sz="1600" b="1" dirty="0" smtClean="0">
              <a:effectLst/>
            </a:rPr>
            <a:t>Academics</a:t>
          </a:r>
          <a:endParaRPr lang="en-US" sz="1600" b="1" dirty="0"/>
        </a:p>
      </dgm:t>
    </dgm:pt>
    <dgm:pt modelId="{D1AF01A8-4C7A-4AF7-B952-84E99469549B}" type="parTrans" cxnId="{C9214720-FDA8-4FE6-81E6-A6BDAA7A1FFC}">
      <dgm:prSet/>
      <dgm:spPr/>
      <dgm:t>
        <a:bodyPr/>
        <a:lstStyle/>
        <a:p>
          <a:endParaRPr lang="en-US"/>
        </a:p>
      </dgm:t>
    </dgm:pt>
    <dgm:pt modelId="{F20FB340-C4FD-4862-9CDD-27E8E52C8F0A}" type="sibTrans" cxnId="{C9214720-FDA8-4FE6-81E6-A6BDAA7A1FFC}">
      <dgm:prSet/>
      <dgm:spPr/>
      <dgm:t>
        <a:bodyPr/>
        <a:lstStyle/>
        <a:p>
          <a:endParaRPr lang="en-US"/>
        </a:p>
      </dgm:t>
    </dgm:pt>
    <dgm:pt modelId="{DF3C8B40-F08F-4721-92A3-0536E6A3A40E}" type="pres">
      <dgm:prSet presAssocID="{AC4D0123-187F-483C-B8F4-66B9B7A42681}" presName="compositeShape" presStyleCnt="0">
        <dgm:presLayoutVars>
          <dgm:chMax val="7"/>
          <dgm:dir/>
          <dgm:resizeHandles val="exact"/>
        </dgm:presLayoutVars>
      </dgm:prSet>
      <dgm:spPr/>
    </dgm:pt>
    <dgm:pt modelId="{C658C794-705F-4AC2-BFAF-46E906065133}" type="pres">
      <dgm:prSet presAssocID="{BC4A4962-5517-47CF-B870-56C0DEBA3F10}" presName="circ1" presStyleLbl="vennNode1" presStyleIdx="0" presStyleCnt="4"/>
      <dgm:spPr/>
      <dgm:t>
        <a:bodyPr/>
        <a:lstStyle/>
        <a:p>
          <a:endParaRPr lang="en-US"/>
        </a:p>
      </dgm:t>
    </dgm:pt>
    <dgm:pt modelId="{5CC8E6BC-E6FB-437C-867F-5CD6C7563F69}" type="pres">
      <dgm:prSet presAssocID="{BC4A4962-5517-47CF-B870-56C0DEBA3F10}" presName="circ1Tx" presStyleLbl="revTx" presStyleIdx="0" presStyleCnt="0">
        <dgm:presLayoutVars>
          <dgm:chMax val="0"/>
          <dgm:chPref val="0"/>
          <dgm:bulletEnabled val="1"/>
        </dgm:presLayoutVars>
      </dgm:prSet>
      <dgm:spPr/>
      <dgm:t>
        <a:bodyPr/>
        <a:lstStyle/>
        <a:p>
          <a:endParaRPr lang="en-US"/>
        </a:p>
      </dgm:t>
    </dgm:pt>
    <dgm:pt modelId="{E8CE3FC9-4E4F-4EE3-BF9C-D51561BF7CE1}" type="pres">
      <dgm:prSet presAssocID="{6A0B3053-845E-4D54-9C7F-9E8F7BCFB90E}" presName="circ2" presStyleLbl="vennNode1" presStyleIdx="1" presStyleCnt="4"/>
      <dgm:spPr/>
      <dgm:t>
        <a:bodyPr/>
        <a:lstStyle/>
        <a:p>
          <a:endParaRPr lang="en-US"/>
        </a:p>
      </dgm:t>
    </dgm:pt>
    <dgm:pt modelId="{DAC1A669-26F7-4BAC-A633-5EC424D9D7EF}" type="pres">
      <dgm:prSet presAssocID="{6A0B3053-845E-4D54-9C7F-9E8F7BCFB90E}" presName="circ2Tx" presStyleLbl="revTx" presStyleIdx="0" presStyleCnt="0">
        <dgm:presLayoutVars>
          <dgm:chMax val="0"/>
          <dgm:chPref val="0"/>
          <dgm:bulletEnabled val="1"/>
        </dgm:presLayoutVars>
      </dgm:prSet>
      <dgm:spPr/>
      <dgm:t>
        <a:bodyPr/>
        <a:lstStyle/>
        <a:p>
          <a:endParaRPr lang="en-US"/>
        </a:p>
      </dgm:t>
    </dgm:pt>
    <dgm:pt modelId="{BF11D24D-9331-40DB-B7FE-9D00C03EA22F}" type="pres">
      <dgm:prSet presAssocID="{D9EE7913-3236-4B0D-B8D1-95262F07620A}" presName="circ3" presStyleLbl="vennNode1" presStyleIdx="2" presStyleCnt="4"/>
      <dgm:spPr/>
      <dgm:t>
        <a:bodyPr/>
        <a:lstStyle/>
        <a:p>
          <a:endParaRPr lang="en-US"/>
        </a:p>
      </dgm:t>
    </dgm:pt>
    <dgm:pt modelId="{2CD3C401-7F64-463F-9534-BD224447CB22}" type="pres">
      <dgm:prSet presAssocID="{D9EE7913-3236-4B0D-B8D1-95262F07620A}" presName="circ3Tx" presStyleLbl="revTx" presStyleIdx="0" presStyleCnt="0">
        <dgm:presLayoutVars>
          <dgm:chMax val="0"/>
          <dgm:chPref val="0"/>
          <dgm:bulletEnabled val="1"/>
        </dgm:presLayoutVars>
      </dgm:prSet>
      <dgm:spPr/>
      <dgm:t>
        <a:bodyPr/>
        <a:lstStyle/>
        <a:p>
          <a:endParaRPr lang="en-US"/>
        </a:p>
      </dgm:t>
    </dgm:pt>
    <dgm:pt modelId="{F2FE22F1-D6C0-49A7-8D94-56335A0B750F}" type="pres">
      <dgm:prSet presAssocID="{B301FF70-BC84-436D-AB88-968CFCD7DE1A}" presName="circ4" presStyleLbl="vennNode1" presStyleIdx="3" presStyleCnt="4"/>
      <dgm:spPr/>
      <dgm:t>
        <a:bodyPr/>
        <a:lstStyle/>
        <a:p>
          <a:endParaRPr lang="en-US"/>
        </a:p>
      </dgm:t>
    </dgm:pt>
    <dgm:pt modelId="{12278F07-9013-4742-A306-F5ABB8D3A742}" type="pres">
      <dgm:prSet presAssocID="{B301FF70-BC84-436D-AB88-968CFCD7DE1A}" presName="circ4Tx" presStyleLbl="revTx" presStyleIdx="0" presStyleCnt="0">
        <dgm:presLayoutVars>
          <dgm:chMax val="0"/>
          <dgm:chPref val="0"/>
          <dgm:bulletEnabled val="1"/>
        </dgm:presLayoutVars>
      </dgm:prSet>
      <dgm:spPr/>
      <dgm:t>
        <a:bodyPr/>
        <a:lstStyle/>
        <a:p>
          <a:endParaRPr lang="en-US"/>
        </a:p>
      </dgm:t>
    </dgm:pt>
  </dgm:ptLst>
  <dgm:cxnLst>
    <dgm:cxn modelId="{9A086BC0-295D-4E73-BE61-C414CC91E65F}" type="presOf" srcId="{D9EE7913-3236-4B0D-B8D1-95262F07620A}" destId="{BF11D24D-9331-40DB-B7FE-9D00C03EA22F}" srcOrd="0" destOrd="0" presId="urn:microsoft.com/office/officeart/2005/8/layout/venn1"/>
    <dgm:cxn modelId="{7D1F0D85-1E2B-46E3-9C72-6B0475BE8418}" type="presOf" srcId="{BC4A4962-5517-47CF-B870-56C0DEBA3F10}" destId="{C658C794-705F-4AC2-BFAF-46E906065133}" srcOrd="0" destOrd="0" presId="urn:microsoft.com/office/officeart/2005/8/layout/venn1"/>
    <dgm:cxn modelId="{BEAC8BFC-20E4-474E-95D4-F952D5DDC474}" type="presOf" srcId="{D9EE7913-3236-4B0D-B8D1-95262F07620A}" destId="{2CD3C401-7F64-463F-9534-BD224447CB22}" srcOrd="1" destOrd="0" presId="urn:microsoft.com/office/officeart/2005/8/layout/venn1"/>
    <dgm:cxn modelId="{894B8CE8-D73B-47C9-A5D0-213FA44F909B}" srcId="{AC4D0123-187F-483C-B8F4-66B9B7A42681}" destId="{D9EE7913-3236-4B0D-B8D1-95262F07620A}" srcOrd="2" destOrd="0" parTransId="{3F505284-AB7B-4282-BF80-C87991526D09}" sibTransId="{0719C172-D541-4122-BDF0-43BC127A58F6}"/>
    <dgm:cxn modelId="{4A33D03B-0A5D-4ED0-BF15-F758D878A92B}" srcId="{AC4D0123-187F-483C-B8F4-66B9B7A42681}" destId="{B301FF70-BC84-436D-AB88-968CFCD7DE1A}" srcOrd="3" destOrd="0" parTransId="{6403AD79-C1D8-441C-9DA0-BDFA6BB4DA2E}" sibTransId="{AFBAC606-5E0B-4816-9A7D-E3F50D61422A}"/>
    <dgm:cxn modelId="{C9214720-FDA8-4FE6-81E6-A6BDAA7A1FFC}" srcId="{AC4D0123-187F-483C-B8F4-66B9B7A42681}" destId="{6A0B3053-845E-4D54-9C7F-9E8F7BCFB90E}" srcOrd="1" destOrd="0" parTransId="{D1AF01A8-4C7A-4AF7-B952-84E99469549B}" sibTransId="{F20FB340-C4FD-4862-9CDD-27E8E52C8F0A}"/>
    <dgm:cxn modelId="{C8843B23-CE56-4C17-BA6B-9286B7A0F33B}" type="presOf" srcId="{BC4A4962-5517-47CF-B870-56C0DEBA3F10}" destId="{5CC8E6BC-E6FB-437C-867F-5CD6C7563F69}" srcOrd="1" destOrd="0" presId="urn:microsoft.com/office/officeart/2005/8/layout/venn1"/>
    <dgm:cxn modelId="{3D46D0F2-29B8-401D-8703-C3D23AB2E0B9}" type="presOf" srcId="{B301FF70-BC84-436D-AB88-968CFCD7DE1A}" destId="{F2FE22F1-D6C0-49A7-8D94-56335A0B750F}" srcOrd="0" destOrd="0" presId="urn:microsoft.com/office/officeart/2005/8/layout/venn1"/>
    <dgm:cxn modelId="{8031EDDA-F56E-4B7E-A22F-B9EC685F467F}" type="presOf" srcId="{B301FF70-BC84-436D-AB88-968CFCD7DE1A}" destId="{12278F07-9013-4742-A306-F5ABB8D3A742}" srcOrd="1" destOrd="0" presId="urn:microsoft.com/office/officeart/2005/8/layout/venn1"/>
    <dgm:cxn modelId="{B944B480-DCBF-4D05-A53E-D0BCFE501610}" type="presOf" srcId="{AC4D0123-187F-483C-B8F4-66B9B7A42681}" destId="{DF3C8B40-F08F-4721-92A3-0536E6A3A40E}" srcOrd="0" destOrd="0" presId="urn:microsoft.com/office/officeart/2005/8/layout/venn1"/>
    <dgm:cxn modelId="{303E354D-B162-42E9-B906-310ACCFB311D}" type="presOf" srcId="{6A0B3053-845E-4D54-9C7F-9E8F7BCFB90E}" destId="{E8CE3FC9-4E4F-4EE3-BF9C-D51561BF7CE1}" srcOrd="0" destOrd="0" presId="urn:microsoft.com/office/officeart/2005/8/layout/venn1"/>
    <dgm:cxn modelId="{36687D3B-ECFC-4E09-8B78-ABA5247F7DCC}" srcId="{AC4D0123-187F-483C-B8F4-66B9B7A42681}" destId="{BC4A4962-5517-47CF-B870-56C0DEBA3F10}" srcOrd="0" destOrd="0" parTransId="{B726B2A0-FDC7-4823-81D2-6129D05F9D78}" sibTransId="{C222FCDF-0427-4739-B96D-F919F882BE9B}"/>
    <dgm:cxn modelId="{F5854888-046A-4FCD-9E88-3CA1CF05A4D1}" type="presOf" srcId="{6A0B3053-845E-4D54-9C7F-9E8F7BCFB90E}" destId="{DAC1A669-26F7-4BAC-A633-5EC424D9D7EF}" srcOrd="1" destOrd="0" presId="urn:microsoft.com/office/officeart/2005/8/layout/venn1"/>
    <dgm:cxn modelId="{4B974A53-11AE-478B-894B-B1EC4E1031CF}" type="presParOf" srcId="{DF3C8B40-F08F-4721-92A3-0536E6A3A40E}" destId="{C658C794-705F-4AC2-BFAF-46E906065133}" srcOrd="0" destOrd="0" presId="urn:microsoft.com/office/officeart/2005/8/layout/venn1"/>
    <dgm:cxn modelId="{BF483C95-063B-4872-A512-E70B34D5164F}" type="presParOf" srcId="{DF3C8B40-F08F-4721-92A3-0536E6A3A40E}" destId="{5CC8E6BC-E6FB-437C-867F-5CD6C7563F69}" srcOrd="1" destOrd="0" presId="urn:microsoft.com/office/officeart/2005/8/layout/venn1"/>
    <dgm:cxn modelId="{105E58CC-D4A7-4CB3-9AAC-2AB374CC31AC}" type="presParOf" srcId="{DF3C8B40-F08F-4721-92A3-0536E6A3A40E}" destId="{E8CE3FC9-4E4F-4EE3-BF9C-D51561BF7CE1}" srcOrd="2" destOrd="0" presId="urn:microsoft.com/office/officeart/2005/8/layout/venn1"/>
    <dgm:cxn modelId="{D1EBA26F-1CE2-48DA-8C58-16B0B8BAFDAD}" type="presParOf" srcId="{DF3C8B40-F08F-4721-92A3-0536E6A3A40E}" destId="{DAC1A669-26F7-4BAC-A633-5EC424D9D7EF}" srcOrd="3" destOrd="0" presId="urn:microsoft.com/office/officeart/2005/8/layout/venn1"/>
    <dgm:cxn modelId="{6A31664C-87A0-4A11-AC68-D8A36CD78449}" type="presParOf" srcId="{DF3C8B40-F08F-4721-92A3-0536E6A3A40E}" destId="{BF11D24D-9331-40DB-B7FE-9D00C03EA22F}" srcOrd="4" destOrd="0" presId="urn:microsoft.com/office/officeart/2005/8/layout/venn1"/>
    <dgm:cxn modelId="{BE2A7F9E-E83E-4C41-9FB5-F296DE78000A}" type="presParOf" srcId="{DF3C8B40-F08F-4721-92A3-0536E6A3A40E}" destId="{2CD3C401-7F64-463F-9534-BD224447CB22}" srcOrd="5" destOrd="0" presId="urn:microsoft.com/office/officeart/2005/8/layout/venn1"/>
    <dgm:cxn modelId="{29C8A9FD-A16D-4ABA-BAFB-BE759AD0BBBB}" type="presParOf" srcId="{DF3C8B40-F08F-4721-92A3-0536E6A3A40E}" destId="{F2FE22F1-D6C0-49A7-8D94-56335A0B750F}" srcOrd="6" destOrd="0" presId="urn:microsoft.com/office/officeart/2005/8/layout/venn1"/>
    <dgm:cxn modelId="{F9DBB29D-D334-47A0-9FA1-32489604AE8C}" type="presParOf" srcId="{DF3C8B40-F08F-4721-92A3-0536E6A3A40E}" destId="{12278F07-9013-4742-A306-F5ABB8D3A742}" srcOrd="7" destOrd="0" presId="urn:microsoft.com/office/officeart/2005/8/layout/venn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F188A5-8749-574D-90F1-6B3F42EA84DA}">
      <dsp:nvSpPr>
        <dsp:cNvPr id="0" name=""/>
        <dsp:cNvSpPr/>
      </dsp:nvSpPr>
      <dsp:spPr>
        <a:xfrm>
          <a:off x="2590795" y="2567616"/>
          <a:ext cx="3505208" cy="2155327"/>
        </a:xfrm>
        <a:prstGeom prst="ellipse">
          <a:avLst/>
        </a:prstGeom>
        <a:solidFill>
          <a:schemeClr val="accent1">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Adapted CASEL</a:t>
          </a:r>
        </a:p>
        <a:p>
          <a:pPr lvl="0" algn="ctr" defTabSz="1289050">
            <a:lnSpc>
              <a:spcPct val="90000"/>
            </a:lnSpc>
            <a:spcBef>
              <a:spcPct val="0"/>
            </a:spcBef>
            <a:spcAft>
              <a:spcPct val="35000"/>
            </a:spcAft>
          </a:pPr>
          <a:r>
            <a:rPr lang="en-US" sz="2900" kern="1200" dirty="0" smtClean="0"/>
            <a:t>Evaluation Criteria</a:t>
          </a:r>
          <a:endParaRPr lang="en-US" sz="2900" kern="1200" dirty="0"/>
        </a:p>
      </dsp:txBody>
      <dsp:txXfrm>
        <a:off x="2590795" y="2567616"/>
        <a:ext cx="3505208" cy="2155327"/>
      </dsp:txXfrm>
    </dsp:sp>
    <dsp:sp modelId="{CD77A9A1-4A73-804E-BD4F-2BC9032DD11C}">
      <dsp:nvSpPr>
        <dsp:cNvPr id="0" name=""/>
        <dsp:cNvSpPr/>
      </dsp:nvSpPr>
      <dsp:spPr>
        <a:xfrm rot="13022004">
          <a:off x="1356736" y="1834576"/>
          <a:ext cx="1987555" cy="614268"/>
        </a:xfrm>
        <a:prstGeom prst="leftArrow">
          <a:avLst>
            <a:gd name="adj1" fmla="val 60000"/>
            <a:gd name="adj2" fmla="val 50000"/>
          </a:avLst>
        </a:prstGeom>
        <a:solidFill>
          <a:schemeClr val="accent1">
            <a:tint val="60000"/>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931EFC0-21D5-A24B-A673-9428889FA870}">
      <dsp:nvSpPr>
        <dsp:cNvPr id="0" name=""/>
        <dsp:cNvSpPr/>
      </dsp:nvSpPr>
      <dsp:spPr>
        <a:xfrm>
          <a:off x="533415" y="724153"/>
          <a:ext cx="2047561" cy="1638048"/>
        </a:xfrm>
        <a:prstGeom prst="roundRect">
          <a:avLst>
            <a:gd name="adj" fmla="val 10000"/>
          </a:avLst>
        </a:prstGeom>
        <a:solidFill>
          <a:schemeClr val="accent1">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Roots of Empathy</a:t>
          </a:r>
          <a:endParaRPr lang="en-US" sz="3300" kern="1200" dirty="0"/>
        </a:p>
      </dsp:txBody>
      <dsp:txXfrm>
        <a:off x="533415" y="724153"/>
        <a:ext cx="2047561" cy="1638048"/>
      </dsp:txXfrm>
    </dsp:sp>
    <dsp:sp modelId="{28A498B2-9988-014A-AC43-4E322CD3B426}">
      <dsp:nvSpPr>
        <dsp:cNvPr id="0" name=""/>
        <dsp:cNvSpPr/>
      </dsp:nvSpPr>
      <dsp:spPr>
        <a:xfrm rot="16200000">
          <a:off x="3517877" y="1338868"/>
          <a:ext cx="1651044" cy="614268"/>
        </a:xfrm>
        <a:prstGeom prst="leftArrow">
          <a:avLst>
            <a:gd name="adj1" fmla="val 60000"/>
            <a:gd name="adj2" fmla="val 50000"/>
          </a:avLst>
        </a:prstGeom>
        <a:solidFill>
          <a:schemeClr val="accent1">
            <a:tint val="60000"/>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0FA7A7C4-DB0E-054B-9CFF-C4B0CAA41C97}">
      <dsp:nvSpPr>
        <dsp:cNvPr id="0" name=""/>
        <dsp:cNvSpPr/>
      </dsp:nvSpPr>
      <dsp:spPr>
        <a:xfrm>
          <a:off x="3319619" y="1455"/>
          <a:ext cx="2047561" cy="1638048"/>
        </a:xfrm>
        <a:prstGeom prst="roundRect">
          <a:avLst>
            <a:gd name="adj" fmla="val 10000"/>
          </a:avLst>
        </a:prstGeom>
        <a:solidFill>
          <a:schemeClr val="accent1">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Mosaic Education Solutions</a:t>
          </a:r>
          <a:endParaRPr lang="en-US" sz="3300" kern="1200" dirty="0"/>
        </a:p>
      </dsp:txBody>
      <dsp:txXfrm>
        <a:off x="3319619" y="1455"/>
        <a:ext cx="2047561" cy="1638048"/>
      </dsp:txXfrm>
    </dsp:sp>
    <dsp:sp modelId="{2A40016D-A61D-DE48-A445-98FECF939D02}">
      <dsp:nvSpPr>
        <dsp:cNvPr id="0" name=""/>
        <dsp:cNvSpPr/>
      </dsp:nvSpPr>
      <dsp:spPr>
        <a:xfrm rot="19372164">
          <a:off x="5339372" y="1834021"/>
          <a:ext cx="1981261" cy="614268"/>
        </a:xfrm>
        <a:prstGeom prst="leftArrow">
          <a:avLst>
            <a:gd name="adj1" fmla="val 60000"/>
            <a:gd name="adj2" fmla="val 50000"/>
          </a:avLst>
        </a:prstGeom>
        <a:solidFill>
          <a:schemeClr val="accent1">
            <a:tint val="60000"/>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0010429-7EA7-D345-87DA-D3463004C772}">
      <dsp:nvSpPr>
        <dsp:cNvPr id="0" name=""/>
        <dsp:cNvSpPr/>
      </dsp:nvSpPr>
      <dsp:spPr>
        <a:xfrm>
          <a:off x="6096014" y="724153"/>
          <a:ext cx="2047561" cy="1638048"/>
        </a:xfrm>
        <a:prstGeom prst="roundRect">
          <a:avLst>
            <a:gd name="adj" fmla="val 10000"/>
          </a:avLst>
        </a:prstGeom>
        <a:solidFill>
          <a:schemeClr val="accent1">
            <a:hueOff val="0"/>
            <a:satOff val="0"/>
            <a:lumOff val="0"/>
            <a:alphaOff val="0"/>
          </a:schemeClr>
        </a:solidFill>
        <a:ln>
          <a:noFill/>
        </a:ln>
        <a:effectLst>
          <a:innerShdw blurRad="50800" dist="25400" dir="13500000">
            <a:srgbClr val="FFFFFF">
              <a:alpha val="75000"/>
            </a:srgbClr>
          </a:innerShdw>
          <a:outerShdw blurRad="101600" dist="63500" dir="4200000" algn="b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Take a Hike Program</a:t>
          </a:r>
          <a:endParaRPr lang="en-US" sz="3300" kern="1200" dirty="0"/>
        </a:p>
      </dsp:txBody>
      <dsp:txXfrm>
        <a:off x="6096014" y="724153"/>
        <a:ext cx="2047561" cy="16380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BFF30-8279-48FD-9682-E6D1D52FB20C}">
      <dsp:nvSpPr>
        <dsp:cNvPr id="0" name=""/>
        <dsp:cNvSpPr/>
      </dsp:nvSpPr>
      <dsp:spPr>
        <a:xfrm>
          <a:off x="2172224" y="48006"/>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89200">
            <a:lnSpc>
              <a:spcPct val="90000"/>
            </a:lnSpc>
            <a:spcBef>
              <a:spcPct val="0"/>
            </a:spcBef>
            <a:spcAft>
              <a:spcPct val="35000"/>
            </a:spcAft>
          </a:pPr>
          <a:r>
            <a:rPr lang="en-US" sz="5600" kern="1200" dirty="0" smtClean="0"/>
            <a:t> </a:t>
          </a:r>
          <a:endParaRPr lang="en-US" sz="5600" kern="1200" dirty="0"/>
        </a:p>
      </dsp:txBody>
      <dsp:txXfrm>
        <a:off x="2460260" y="384048"/>
        <a:ext cx="1920240" cy="792099"/>
      </dsp:txXfrm>
    </dsp:sp>
    <dsp:sp modelId="{EAA9B6A8-8550-473C-9EC0-814FDDAB6CD0}">
      <dsp:nvSpPr>
        <dsp:cNvPr id="0" name=""/>
        <dsp:cNvSpPr/>
      </dsp:nvSpPr>
      <dsp:spPr>
        <a:xfrm>
          <a:off x="3276362" y="1152144"/>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89200">
            <a:lnSpc>
              <a:spcPct val="90000"/>
            </a:lnSpc>
            <a:spcBef>
              <a:spcPct val="0"/>
            </a:spcBef>
            <a:spcAft>
              <a:spcPct val="35000"/>
            </a:spcAft>
          </a:pPr>
          <a:r>
            <a:rPr lang="en-US" sz="5600" kern="1200" dirty="0" smtClean="0"/>
            <a:t> </a:t>
          </a:r>
          <a:endParaRPr lang="en-US" sz="5600" kern="1200" dirty="0"/>
        </a:p>
      </dsp:txBody>
      <dsp:txXfrm>
        <a:off x="4620530" y="1440180"/>
        <a:ext cx="960120" cy="1920240"/>
      </dsp:txXfrm>
    </dsp:sp>
    <dsp:sp modelId="{419EA80E-11E1-4591-ABFA-A9528FBB68B5}">
      <dsp:nvSpPr>
        <dsp:cNvPr id="0" name=""/>
        <dsp:cNvSpPr/>
      </dsp:nvSpPr>
      <dsp:spPr>
        <a:xfrm>
          <a:off x="2172224" y="2256282"/>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89200">
            <a:lnSpc>
              <a:spcPct val="90000"/>
            </a:lnSpc>
            <a:spcBef>
              <a:spcPct val="0"/>
            </a:spcBef>
            <a:spcAft>
              <a:spcPct val="35000"/>
            </a:spcAft>
          </a:pPr>
          <a:r>
            <a:rPr lang="en-US" sz="5600" kern="1200" dirty="0" smtClean="0"/>
            <a:t> </a:t>
          </a:r>
          <a:endParaRPr lang="en-US" sz="5600" kern="1200" dirty="0"/>
        </a:p>
      </dsp:txBody>
      <dsp:txXfrm>
        <a:off x="2460260" y="3624453"/>
        <a:ext cx="1920240" cy="792099"/>
      </dsp:txXfrm>
    </dsp:sp>
    <dsp:sp modelId="{A2933AD1-F39B-4E24-A15A-65F01D28D4B3}">
      <dsp:nvSpPr>
        <dsp:cNvPr id="0" name=""/>
        <dsp:cNvSpPr/>
      </dsp:nvSpPr>
      <dsp:spPr>
        <a:xfrm>
          <a:off x="1068086" y="1152144"/>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89200">
            <a:lnSpc>
              <a:spcPct val="90000"/>
            </a:lnSpc>
            <a:spcBef>
              <a:spcPct val="0"/>
            </a:spcBef>
            <a:spcAft>
              <a:spcPct val="35000"/>
            </a:spcAft>
          </a:pPr>
          <a:r>
            <a:rPr lang="en-US" sz="5600" kern="1200" dirty="0" smtClean="0"/>
            <a:t> </a:t>
          </a:r>
          <a:endParaRPr lang="en-US" sz="5600" kern="1200" dirty="0"/>
        </a:p>
      </dsp:txBody>
      <dsp:txXfrm>
        <a:off x="1260110" y="1440180"/>
        <a:ext cx="960120" cy="19202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58C794-705F-4AC2-BFAF-46E906065133}">
      <dsp:nvSpPr>
        <dsp:cNvPr id="0" name=""/>
        <dsp:cNvSpPr/>
      </dsp:nvSpPr>
      <dsp:spPr>
        <a:xfrm>
          <a:off x="2172224" y="48006"/>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effectLst/>
            </a:rPr>
            <a:t>Adventure-based Learning</a:t>
          </a:r>
          <a:endParaRPr lang="en-US" sz="1600" b="1" kern="1200" dirty="0"/>
        </a:p>
      </dsp:txBody>
      <dsp:txXfrm>
        <a:off x="2460260" y="384048"/>
        <a:ext cx="1920240" cy="792099"/>
      </dsp:txXfrm>
    </dsp:sp>
    <dsp:sp modelId="{E8CE3FC9-4E4F-4EE3-BF9C-D51561BF7CE1}">
      <dsp:nvSpPr>
        <dsp:cNvPr id="0" name=""/>
        <dsp:cNvSpPr/>
      </dsp:nvSpPr>
      <dsp:spPr>
        <a:xfrm>
          <a:off x="3276362" y="1152144"/>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tabLst/>
          </a:pPr>
          <a:r>
            <a:rPr lang="en-US" sz="1600" b="1" kern="1200" dirty="0" smtClean="0">
              <a:effectLst/>
            </a:rPr>
            <a:t>Academics</a:t>
          </a:r>
          <a:endParaRPr lang="en-US" sz="1600" b="1" kern="1200" dirty="0"/>
        </a:p>
      </dsp:txBody>
      <dsp:txXfrm>
        <a:off x="4620530" y="1440180"/>
        <a:ext cx="960120" cy="1920240"/>
      </dsp:txXfrm>
    </dsp:sp>
    <dsp:sp modelId="{BF11D24D-9331-40DB-B7FE-9D00C03EA22F}">
      <dsp:nvSpPr>
        <dsp:cNvPr id="0" name=""/>
        <dsp:cNvSpPr/>
      </dsp:nvSpPr>
      <dsp:spPr>
        <a:xfrm>
          <a:off x="2172224" y="2256282"/>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effectLst/>
            </a:rPr>
            <a:t>Community Involvement</a:t>
          </a:r>
        </a:p>
      </dsp:txBody>
      <dsp:txXfrm>
        <a:off x="2460260" y="3624453"/>
        <a:ext cx="1920240" cy="792099"/>
      </dsp:txXfrm>
    </dsp:sp>
    <dsp:sp modelId="{F2FE22F1-D6C0-49A7-8D94-56335A0B750F}">
      <dsp:nvSpPr>
        <dsp:cNvPr id="0" name=""/>
        <dsp:cNvSpPr/>
      </dsp:nvSpPr>
      <dsp:spPr>
        <a:xfrm>
          <a:off x="1068086" y="1152144"/>
          <a:ext cx="2496312" cy="249631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effectLst/>
            </a:rPr>
            <a:t>Therapy</a:t>
          </a:r>
        </a:p>
      </dsp:txBody>
      <dsp:txXfrm>
        <a:off x="1260110" y="1440180"/>
        <a:ext cx="960120" cy="192024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AE8379-F189-4569-88FB-2D8134AA1F46}" type="datetimeFigureOut">
              <a:rPr lang="en-US"/>
              <a:pPr>
                <a:defRPr/>
              </a:pPr>
              <a:t>4/6/11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3E0AA2-9523-4210-B076-FA860538E4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INTRODUCTION – no need to modify</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80E805-CBFF-4B3A-A6C3-9A49DE34DCD3}"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Lindsay</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Linh</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Lindsay</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Linh</a:t>
            </a:r>
            <a:endParaRPr lang="en-US" dirty="0" smtClean="0"/>
          </a:p>
          <a:p>
            <a:r>
              <a:rPr lang="en-US" dirty="0" smtClean="0"/>
              <a:t>-out</a:t>
            </a:r>
            <a:r>
              <a:rPr lang="en-US" baseline="0" dirty="0" smtClean="0"/>
              <a:t> of 11 students last year, 2 were not motivated and as such, did not make progress though Mosaic services</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Lindsay</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Lindsay</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(Marty)</a:t>
            </a:r>
          </a:p>
        </p:txBody>
      </p:sp>
      <p:sp>
        <p:nvSpPr>
          <p:cNvPr id="4" name="Slide Number Placeholder 3"/>
          <p:cNvSpPr>
            <a:spLocks noGrp="1"/>
          </p:cNvSpPr>
          <p:nvPr>
            <p:ph type="sldNum" sz="quarter" idx="5"/>
          </p:nvPr>
        </p:nvSpPr>
        <p:spPr/>
        <p:txBody>
          <a:bodyPr/>
          <a:lstStyle/>
          <a:p>
            <a:pPr>
              <a:defRPr/>
            </a:pPr>
            <a:fld id="{B32B9A57-8908-42F5-88A6-43455EECCED7}" type="slidenum">
              <a:rPr lang="en-US" smtClean="0"/>
              <a:pPr>
                <a:defRPr/>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INTRODUCTION – no need to modify</a:t>
            </a:r>
          </a:p>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0D120-1A0E-4DC9-A397-ED31D46BDA1C}"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(Marty)</a:t>
            </a:r>
          </a:p>
          <a:p>
            <a:r>
              <a:rPr lang="en-US" smtClean="0"/>
              <a:t>Marty - #1, 2</a:t>
            </a:r>
          </a:p>
          <a:p>
            <a:r>
              <a:rPr lang="en-US" smtClean="0"/>
              <a:t>Rose - #3, 4</a:t>
            </a:r>
          </a:p>
          <a:p>
            <a:r>
              <a:rPr lang="en-US" smtClean="0"/>
              <a:t>Kate - #5, 6, 7</a:t>
            </a:r>
          </a:p>
        </p:txBody>
      </p:sp>
      <p:sp>
        <p:nvSpPr>
          <p:cNvPr id="4" name="Slide Number Placeholder 3"/>
          <p:cNvSpPr>
            <a:spLocks noGrp="1"/>
          </p:cNvSpPr>
          <p:nvPr>
            <p:ph type="sldNum" sz="quarter" idx="5"/>
          </p:nvPr>
        </p:nvSpPr>
        <p:spPr/>
        <p:txBody>
          <a:bodyPr/>
          <a:lstStyle/>
          <a:p>
            <a:pPr>
              <a:defRPr/>
            </a:pPr>
            <a:fld id="{4B2F067C-9C22-4E31-9799-74CD701A15FA}" type="slidenum">
              <a:rPr lang="en-US" smtClean="0"/>
              <a:pPr>
                <a:defRPr/>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(Marty)</a:t>
            </a:r>
          </a:p>
          <a:p>
            <a:pPr eaLnBrk="1" hangingPunct="1">
              <a:spcBef>
                <a:spcPct val="0"/>
              </a:spcBef>
            </a:pPr>
            <a:r>
              <a:rPr lang="en-US" smtClean="0"/>
              <a:t>-Also known as adventure education and adventure therapy</a:t>
            </a:r>
          </a:p>
          <a:p>
            <a:pPr eaLnBrk="1" hangingPunct="1">
              <a:spcBef>
                <a:spcPct val="0"/>
              </a:spcBef>
            </a:pPr>
            <a:r>
              <a:rPr lang="en-US" smtClean="0"/>
              <a:t>-Incorporates the concept of experiential education “people learn best by direct and purposeful contact with their learning experiences”</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(Marty)</a:t>
            </a:r>
          </a:p>
          <a:p>
            <a:pPr eaLnBrk="1" hangingPunct="1">
              <a:spcBef>
                <a:spcPct val="0"/>
              </a:spcBef>
            </a:pPr>
            <a:r>
              <a:rPr lang="en-US" smtClean="0"/>
              <a:t>-Studies have shown that there are many benefits to ABL </a:t>
            </a:r>
          </a:p>
          <a:p>
            <a:pPr eaLnBrk="1" hangingPunct="1">
              <a:spcBef>
                <a:spcPct val="0"/>
              </a:spcBef>
            </a:pPr>
            <a:r>
              <a:rPr lang="en-US" smtClean="0"/>
              <a:t>-ABL can have positive influences on students in many different ways</a:t>
            </a:r>
          </a:p>
          <a:p>
            <a:pPr eaLnBrk="1" hangingPunct="1">
              <a:spcBef>
                <a:spcPct val="0"/>
              </a:spcBef>
            </a:pPr>
            <a:r>
              <a:rPr lang="en-US" smtClean="0"/>
              <a:t>-Many ABL programs offer wilderness trips that integrate curriculum and offer therapy </a:t>
            </a:r>
          </a:p>
          <a:p>
            <a:endParaRPr lang="en-US" smtClean="0"/>
          </a:p>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p:txBody>
          <a:bodyPr wrap="square" numCol="1" anchor="t" anchorCtr="0" compatLnSpc="1">
            <a:prstTxWarp prst="textNoShape">
              <a:avLst/>
            </a:prstTxWarp>
          </a:bodyPr>
          <a:lstStyle/>
          <a:p>
            <a:pPr eaLnBrk="1" hangingPunct="1">
              <a:lnSpc>
                <a:spcPct val="80000"/>
              </a:lnSpc>
            </a:pPr>
            <a:r>
              <a:rPr lang="en-US" sz="2400" smtClean="0"/>
              <a:t>(Marty)</a:t>
            </a:r>
          </a:p>
          <a:p>
            <a:pPr eaLnBrk="1" hangingPunct="1">
              <a:lnSpc>
                <a:spcPct val="80000"/>
              </a:lnSpc>
            </a:pPr>
            <a:r>
              <a:rPr lang="en-US" sz="2200" smtClean="0">
                <a:effectLst>
                  <a:outerShdw blurRad="38100" dist="38100" dir="2700000" algn="tl">
                    <a:srgbClr val="C0C0C0"/>
                  </a:outerShdw>
                </a:effectLst>
              </a:rPr>
              <a:t>-</a:t>
            </a:r>
            <a:r>
              <a:rPr lang="en-US" b="1" smtClean="0"/>
              <a:t>Adventure-based Learning (ABL): </a:t>
            </a:r>
            <a:r>
              <a:rPr lang="en-US" smtClean="0"/>
              <a:t>An ABL Specialist guides students through outdoor day trips and multi-day expeditions. ABL uses physical activities to help youth develop self-directed goals, trust, communication, teamwork and problem-solving skills in a safe, supportive environment. </a:t>
            </a:r>
            <a:endParaRPr lang="en-US" b="1" smtClean="0"/>
          </a:p>
          <a:p>
            <a:pPr eaLnBrk="1" hangingPunct="1">
              <a:lnSpc>
                <a:spcPct val="80000"/>
              </a:lnSpc>
            </a:pPr>
            <a:endParaRPr lang="en-US" sz="2200" smtClean="0">
              <a:effectLst>
                <a:outerShdw blurRad="38100" dist="38100" dir="2700000" algn="tl">
                  <a:srgbClr val="C0C0C0"/>
                </a:outerShdw>
              </a:effectLst>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44E534-BA0F-4539-93FA-E4D3E49F84E1}" type="slidenum">
              <a:rPr lang="en-US"/>
              <a:pPr fontAlgn="base">
                <a:spcBef>
                  <a:spcPct val="0"/>
                </a:spcBef>
                <a:spcAft>
                  <a:spcPct val="0"/>
                </a:spcAft>
                <a:defRPr/>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(Marty)</a:t>
            </a:r>
          </a:p>
          <a:p>
            <a:r>
              <a:rPr lang="en-US" sz="2400" smtClean="0">
                <a:effectLst>
                  <a:outerShdw blurRad="38100" dist="38100" dir="2700000" algn="tl">
                    <a:srgbClr val="C0C0C0"/>
                  </a:outerShdw>
                </a:effectLst>
              </a:rPr>
              <a:t>-Alternative adventure education school established in 2000</a:t>
            </a:r>
          </a:p>
          <a:p>
            <a:pPr eaLnBrk="1" hangingPunct="1">
              <a:lnSpc>
                <a:spcPct val="80000"/>
              </a:lnSpc>
            </a:pPr>
            <a:r>
              <a:rPr lang="en-US" sz="2400" smtClean="0">
                <a:effectLst>
                  <a:outerShdw blurRad="38100" dist="38100" dir="2700000" algn="tl">
                    <a:srgbClr val="C0C0C0"/>
                  </a:outerShdw>
                </a:effectLst>
              </a:rPr>
              <a:t>-Partnership between the Take a Hike Youth at Risk Foundation and the Vancouver School Board</a:t>
            </a:r>
          </a:p>
          <a:p>
            <a:pPr eaLnBrk="1" hangingPunct="1">
              <a:lnSpc>
                <a:spcPct val="80000"/>
              </a:lnSpc>
            </a:pPr>
            <a:r>
              <a:rPr lang="en-US" sz="2400" smtClean="0">
                <a:effectLst>
                  <a:outerShdw blurRad="38100" dist="38100" dir="2700000" algn="tl">
                    <a:srgbClr val="C0C0C0"/>
                  </a:outerShdw>
                </a:effectLst>
              </a:rPr>
              <a:t>-40 Gr. 10-12 students who are considered ‘at risk’ – i.e. </a:t>
            </a:r>
            <a:r>
              <a:rPr lang="en-US" sz="2000" smtClean="0">
                <a:effectLst>
                  <a:outerShdw blurRad="38100" dist="38100" dir="2700000" algn="tl">
                    <a:srgbClr val="C0C0C0"/>
                  </a:outerShdw>
                </a:effectLst>
              </a:rPr>
              <a:t>Drug and/or alcohol addiction, Physical/mental abuse, Criminal activity, Low self-esteem, Depression, Trauma-</a:t>
            </a:r>
            <a:r>
              <a:rPr lang="en-US" sz="2400" smtClean="0">
                <a:effectLst>
                  <a:outerShdw blurRad="38100" dist="38100" dir="2700000" algn="tl">
                    <a:srgbClr val="C0C0C0"/>
                  </a:outerShdw>
                </a:effectLst>
              </a:rPr>
              <a:t>--Most students referred by school counselors or social workers</a:t>
            </a:r>
          </a:p>
          <a:p>
            <a:pPr eaLnBrk="1" hangingPunct="1">
              <a:spcBef>
                <a:spcPct val="0"/>
              </a:spcBef>
            </a:pPr>
            <a:r>
              <a:rPr lang="en-US" smtClean="0"/>
              <a:t>-Relies on private funding $350 000 per year</a:t>
            </a:r>
          </a:p>
          <a:p>
            <a:endParaRPr lang="en-US" smtClean="0"/>
          </a:p>
        </p:txBody>
      </p:sp>
      <p:sp>
        <p:nvSpPr>
          <p:cNvPr id="4" name="Slide Number Placeholder 3"/>
          <p:cNvSpPr>
            <a:spLocks noGrp="1"/>
          </p:cNvSpPr>
          <p:nvPr>
            <p:ph type="sldNum" sz="quarter" idx="5"/>
          </p:nvPr>
        </p:nvSpPr>
        <p:spPr/>
        <p:txBody>
          <a:bodyPr/>
          <a:lstStyle/>
          <a:p>
            <a:pPr>
              <a:defRPr/>
            </a:pPr>
            <a:fld id="{3CC8FA04-D051-4053-936C-B0248C202169}" type="slidenum">
              <a:rPr lang="en-US" smtClean="0"/>
              <a:pPr>
                <a:defRPr/>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p:txBody>
          <a:bodyPr wrap="square" numCol="1" anchor="t" anchorCtr="0" compatLnSpc="1">
            <a:prstTxWarp prst="textNoShape">
              <a:avLst/>
            </a:prstTxWarp>
          </a:bodyPr>
          <a:lstStyle/>
          <a:p>
            <a:pPr eaLnBrk="1" hangingPunct="1">
              <a:lnSpc>
                <a:spcPct val="90000"/>
              </a:lnSpc>
              <a:spcBef>
                <a:spcPts val="2000"/>
              </a:spcBef>
            </a:pPr>
            <a:r>
              <a:rPr lang="en-US" smtClean="0"/>
              <a:t>(Marty)</a:t>
            </a:r>
          </a:p>
          <a:p>
            <a:pPr eaLnBrk="1" hangingPunct="1">
              <a:lnSpc>
                <a:spcPct val="90000"/>
              </a:lnSpc>
              <a:spcBef>
                <a:spcPts val="2000"/>
              </a:spcBef>
            </a:pPr>
            <a:r>
              <a:rPr lang="en-US" b="1" smtClean="0"/>
              <a:t>Therapy:</a:t>
            </a:r>
            <a:r>
              <a:rPr lang="en-US" smtClean="0"/>
              <a:t> Two program therapists provide youth with individual, group, and family counseling in both outdoor and office settings. The therapists aim to change the negative impact the past has on the present, become a better choice maker, increase self-esteem and accept and take responsibility for their own actions.</a:t>
            </a:r>
            <a:br>
              <a:rPr lang="en-US" smtClean="0"/>
            </a:br>
            <a:r>
              <a:rPr lang="en-US" b="1" smtClean="0"/>
              <a:t>Academics:</a:t>
            </a:r>
            <a:r>
              <a:rPr lang="en-US" smtClean="0"/>
              <a:t> At the beginning of the year, the Take a Hike staff meet with each student to assess their academic level and work with them to plan a path that leads to graduation.The outdoor trips also serve to reinforce academic lessons.</a:t>
            </a:r>
            <a:endParaRPr lang="en-US" b="1" smtClean="0"/>
          </a:p>
          <a:p>
            <a:pPr eaLnBrk="1" hangingPunct="1"/>
            <a:r>
              <a:rPr lang="en-US" b="1" smtClean="0"/>
              <a:t>Community Involvement:</a:t>
            </a:r>
            <a:r>
              <a:rPr lang="en-US" smtClean="0"/>
              <a:t> Every student in the Take a Hike program performs a minimum of 60 hours of community service a year. The purpose is to demonstrate to youth that, as members of a larger community, they have a responsibility to others and that their help is needed. Valuable work experience is also gained.”</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(Marty)</a:t>
            </a:r>
          </a:p>
          <a:p>
            <a:pPr eaLnBrk="1" hangingPunct="1">
              <a:spcBef>
                <a:spcPct val="0"/>
              </a:spcBef>
            </a:pPr>
            <a:r>
              <a:rPr lang="en-US" smtClean="0"/>
              <a:t>Quotes</a:t>
            </a:r>
          </a:p>
          <a:p>
            <a:pPr eaLnBrk="1" hangingPunct="1">
              <a:spcBef>
                <a:spcPct val="0"/>
              </a:spcBef>
            </a:pPr>
            <a:r>
              <a:rPr lang="en-US" smtClean="0"/>
              <a:t>-“I've learned a lot and how to work with my peers cooperatively by listening to what my team has to say.” </a:t>
            </a:r>
          </a:p>
          <a:p>
            <a:pPr eaLnBrk="1" hangingPunct="1">
              <a:spcBef>
                <a:spcPct val="0"/>
              </a:spcBef>
            </a:pPr>
            <a:r>
              <a:rPr lang="en-US" smtClean="0"/>
              <a:t>-“I now feel that school is a positive and comfortable learning environment.”</a:t>
            </a:r>
          </a:p>
          <a:p>
            <a:pPr eaLnBrk="1" hangingPunct="1">
              <a:spcBef>
                <a:spcPct val="0"/>
              </a:spcBef>
            </a:pPr>
            <a:r>
              <a:rPr lang="en-US" smtClean="0"/>
              <a:t>-“I see myself better than I used to. I used to feel like I was going nowhere but there's a chance now for me to be successful.”</a:t>
            </a:r>
          </a:p>
        </p:txBody>
      </p:sp>
      <p:sp>
        <p:nvSpPr>
          <p:cNvPr id="409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07EBA33-DFC6-4FBC-A890-3A820ED1A919}" type="slidenum">
              <a:rPr lang="en-US" sz="1200">
                <a:latin typeface="Calibri" pitchFamily="34" charset="0"/>
              </a:rPr>
              <a:pPr algn="r"/>
              <a:t>41</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(Rose)</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8A7409-37B6-460D-8BD8-9DA1F90FA3F3}" type="slidenum">
              <a:rPr lang="en-US"/>
              <a:pPr fontAlgn="base">
                <a:spcBef>
                  <a:spcPct val="0"/>
                </a:spcBef>
                <a:spcAft>
                  <a:spcPct val="0"/>
                </a:spcAft>
                <a:defRPr/>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smtClean="0"/>
              <a:t>(Rose)</a:t>
            </a:r>
          </a:p>
          <a:p>
            <a:pPr eaLnBrk="1" hangingPunct="1">
              <a:lnSpc>
                <a:spcPct val="80000"/>
              </a:lnSpc>
              <a:spcBef>
                <a:spcPct val="0"/>
              </a:spcBef>
            </a:pPr>
            <a:endParaRPr lang="en-US" sz="1000" b="1" dirty="0" smtClean="0">
              <a:solidFill>
                <a:srgbClr val="000000"/>
              </a:solidFill>
            </a:endParaRPr>
          </a:p>
          <a:p>
            <a:pPr eaLnBrk="1" hangingPunct="1">
              <a:lnSpc>
                <a:spcPct val="80000"/>
              </a:lnSpc>
              <a:spcBef>
                <a:spcPct val="0"/>
              </a:spcBef>
            </a:pPr>
            <a:r>
              <a:rPr lang="en-US" sz="1000" b="1" dirty="0" smtClean="0">
                <a:solidFill>
                  <a:srgbClr val="000000"/>
                </a:solidFill>
              </a:rPr>
              <a:t>Academic Integration: </a:t>
            </a:r>
          </a:p>
          <a:p>
            <a:pPr marL="742950" lvl="1" indent="-285750" eaLnBrk="1" hangingPunct="1">
              <a:lnSpc>
                <a:spcPct val="80000"/>
              </a:lnSpc>
              <a:spcBef>
                <a:spcPct val="0"/>
              </a:spcBef>
              <a:buFontTx/>
              <a:buChar char="•"/>
            </a:pPr>
            <a:r>
              <a:rPr lang="en-US" sz="1000" dirty="0" smtClean="0">
                <a:solidFill>
                  <a:srgbClr val="000000"/>
                </a:solidFill>
              </a:rPr>
              <a:t>TAH receives an A, C, and T rating, as it:</a:t>
            </a:r>
          </a:p>
          <a:p>
            <a:pPr marL="1143000" lvl="2" indent="-228600" eaLnBrk="1" hangingPunct="1">
              <a:lnSpc>
                <a:spcPct val="80000"/>
              </a:lnSpc>
              <a:spcBef>
                <a:spcPct val="0"/>
              </a:spcBef>
              <a:buFontTx/>
              <a:buChar char="•"/>
            </a:pPr>
            <a:r>
              <a:rPr lang="en-US" sz="1000" dirty="0" smtClean="0">
                <a:solidFill>
                  <a:srgbClr val="000000"/>
                </a:solidFill>
              </a:rPr>
              <a:t>Applies SEL to academic content (A),</a:t>
            </a:r>
          </a:p>
          <a:p>
            <a:pPr marL="1143000" lvl="2" indent="-228600" eaLnBrk="1" hangingPunct="1">
              <a:lnSpc>
                <a:spcPct val="80000"/>
              </a:lnSpc>
              <a:spcBef>
                <a:spcPct val="0"/>
              </a:spcBef>
              <a:buFontTx/>
              <a:buChar char="•"/>
            </a:pPr>
            <a:r>
              <a:rPr lang="en-US" sz="1000" dirty="0" smtClean="0">
                <a:solidFill>
                  <a:srgbClr val="000000"/>
                </a:solidFill>
              </a:rPr>
              <a:t>Provides content promoting SEL (C), and </a:t>
            </a:r>
          </a:p>
          <a:p>
            <a:pPr marL="1143000" lvl="2" indent="-228600" eaLnBrk="1" hangingPunct="1">
              <a:lnSpc>
                <a:spcPct val="80000"/>
              </a:lnSpc>
              <a:spcBef>
                <a:spcPct val="0"/>
              </a:spcBef>
              <a:buFontTx/>
              <a:buChar char="•"/>
            </a:pPr>
            <a:r>
              <a:rPr lang="en-US" sz="1000" dirty="0" smtClean="0">
                <a:solidFill>
                  <a:srgbClr val="000000"/>
                </a:solidFill>
              </a:rPr>
              <a:t>Promotes changes in teaching strategies (T)</a:t>
            </a:r>
          </a:p>
          <a:p>
            <a:pPr eaLnBrk="1" hangingPunct="1">
              <a:lnSpc>
                <a:spcPct val="80000"/>
              </a:lnSpc>
              <a:spcBef>
                <a:spcPct val="0"/>
              </a:spcBef>
            </a:pPr>
            <a:endParaRPr lang="en-US" sz="1000" b="1" dirty="0" smtClean="0">
              <a:solidFill>
                <a:srgbClr val="000000"/>
              </a:solidFill>
            </a:endParaRPr>
          </a:p>
          <a:p>
            <a:pPr eaLnBrk="1" hangingPunct="1">
              <a:lnSpc>
                <a:spcPct val="80000"/>
              </a:lnSpc>
              <a:spcBef>
                <a:spcPct val="0"/>
              </a:spcBef>
            </a:pPr>
            <a:r>
              <a:rPr lang="en-US" sz="1000" b="1" dirty="0" smtClean="0">
                <a:solidFill>
                  <a:srgbClr val="000000"/>
                </a:solidFill>
              </a:rPr>
              <a:t>Evidence of Effectiveness:</a:t>
            </a:r>
          </a:p>
          <a:p>
            <a:pPr marL="742950" lvl="1" indent="-285750" eaLnBrk="1" hangingPunct="1">
              <a:lnSpc>
                <a:spcPct val="80000"/>
              </a:lnSpc>
              <a:spcBef>
                <a:spcPct val="0"/>
              </a:spcBef>
              <a:buFontTx/>
              <a:buChar char="•"/>
            </a:pPr>
            <a:r>
              <a:rPr lang="en-US" sz="800" dirty="0" smtClean="0"/>
              <a:t>While there was no specific research on Take a Hike, we were able to find other literature that supports programs based on adventure-based learning (as was previously discussed)</a:t>
            </a:r>
          </a:p>
          <a:p>
            <a:pPr eaLnBrk="1" hangingPunct="1">
              <a:lnSpc>
                <a:spcPct val="80000"/>
              </a:lnSpc>
              <a:spcBef>
                <a:spcPct val="0"/>
              </a:spcBef>
            </a:pPr>
            <a:endParaRPr lang="en-US" sz="1000" b="1" dirty="0" smtClean="0">
              <a:solidFill>
                <a:srgbClr val="000000"/>
              </a:solidFill>
            </a:endParaRPr>
          </a:p>
          <a:p>
            <a:pPr eaLnBrk="1" hangingPunct="1">
              <a:lnSpc>
                <a:spcPct val="80000"/>
              </a:lnSpc>
              <a:spcBef>
                <a:spcPct val="0"/>
              </a:spcBef>
            </a:pPr>
            <a:r>
              <a:rPr lang="en-US" sz="1000" b="1" dirty="0" smtClean="0">
                <a:solidFill>
                  <a:srgbClr val="000000"/>
                </a:solidFill>
              </a:rPr>
              <a:t>SEL Instruction:</a:t>
            </a:r>
            <a:endParaRPr lang="en-US" sz="1000" dirty="0" smtClean="0">
              <a:solidFill>
                <a:srgbClr val="000000"/>
              </a:solidFill>
            </a:endParaRPr>
          </a:p>
          <a:p>
            <a:pPr marL="742950" marR="0" lvl="1" indent="-285750" algn="l" defTabSz="457200" rtl="0" eaLnBrk="1" fontAlgn="base" latinLnBrk="0" hangingPunct="1">
              <a:lnSpc>
                <a:spcPct val="80000"/>
              </a:lnSpc>
              <a:spcBef>
                <a:spcPct val="0"/>
              </a:spcBef>
              <a:spcAft>
                <a:spcPct val="0"/>
              </a:spcAft>
              <a:buClrTx/>
              <a:buSzTx/>
              <a:buFontTx/>
              <a:buChar char="•"/>
              <a:tabLst/>
              <a:defRPr/>
            </a:pPr>
            <a:r>
              <a:rPr lang="en-US" sz="800" b="1" dirty="0" smtClean="0">
                <a:solidFill>
                  <a:srgbClr val="000000"/>
                </a:solidFill>
              </a:rPr>
              <a:t>Five areas of SEL Competencies: </a:t>
            </a:r>
            <a:r>
              <a:rPr lang="en-US" sz="800" dirty="0" smtClean="0">
                <a:solidFill>
                  <a:srgbClr val="000000"/>
                </a:solidFill>
              </a:rPr>
              <a:t>Self-Awareness, Emotion Regulation, Social Awareness, Relationship Skills, Responsible Decision Making</a:t>
            </a:r>
          </a:p>
          <a:p>
            <a:pPr marL="742950" marR="0" lvl="1" indent="-285750" algn="l" defTabSz="457200" rtl="0" eaLnBrk="1" fontAlgn="base" latinLnBrk="0" hangingPunct="1">
              <a:lnSpc>
                <a:spcPct val="80000"/>
              </a:lnSpc>
              <a:spcBef>
                <a:spcPct val="0"/>
              </a:spcBef>
              <a:spcAft>
                <a:spcPct val="0"/>
              </a:spcAft>
              <a:buClrTx/>
              <a:buSzTx/>
              <a:buFontTx/>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Unfortunately we were not able to obtain the information required to offer a rating in this area. </a:t>
            </a:r>
          </a:p>
          <a:p>
            <a:pPr eaLnBrk="1" hangingPunct="1">
              <a:lnSpc>
                <a:spcPct val="80000"/>
              </a:lnSpc>
            </a:pPr>
            <a:endParaRPr lang="en-US" sz="1000" b="1" dirty="0" smtClean="0">
              <a:solidFill>
                <a:srgbClr val="000000"/>
              </a:solidFill>
            </a:endParaRPr>
          </a:p>
          <a:p>
            <a:pPr eaLnBrk="1" hangingPunct="1">
              <a:lnSpc>
                <a:spcPct val="80000"/>
              </a:lnSpc>
              <a:spcBef>
                <a:spcPct val="0"/>
              </a:spcBef>
            </a:pPr>
            <a:r>
              <a:rPr lang="en-US" sz="1000" b="1" dirty="0" smtClean="0">
                <a:solidFill>
                  <a:srgbClr val="000000"/>
                </a:solidFill>
              </a:rPr>
              <a:t>Professional Development:</a:t>
            </a:r>
          </a:p>
          <a:p>
            <a:pPr marL="742950" lvl="1" indent="-285750" eaLnBrk="1" hangingPunct="1">
              <a:lnSpc>
                <a:spcPct val="80000"/>
              </a:lnSpc>
              <a:spcBef>
                <a:spcPct val="0"/>
              </a:spcBef>
              <a:buFontTx/>
              <a:buChar char="•"/>
            </a:pPr>
            <a:r>
              <a:rPr lang="en-US" sz="1000" dirty="0" smtClean="0">
                <a:solidFill>
                  <a:srgbClr val="000000"/>
                </a:solidFill>
              </a:rPr>
              <a:t>This area receives a full moon, as there is continual professional development </a:t>
            </a:r>
          </a:p>
          <a:p>
            <a:pPr eaLnBrk="1" hangingPunct="1">
              <a:lnSpc>
                <a:spcPct val="80000"/>
              </a:lnSpc>
              <a:spcBef>
                <a:spcPct val="0"/>
              </a:spcBef>
            </a:pPr>
            <a:endParaRPr lang="en-US" sz="1000" b="1" dirty="0" smtClean="0">
              <a:solidFill>
                <a:srgbClr val="000000"/>
              </a:solidFill>
            </a:endParaRPr>
          </a:p>
          <a:p>
            <a:pPr eaLnBrk="1" hangingPunct="1">
              <a:lnSpc>
                <a:spcPct val="80000"/>
              </a:lnSpc>
              <a:spcBef>
                <a:spcPct val="0"/>
              </a:spcBef>
            </a:pPr>
            <a:r>
              <a:rPr lang="en-US" sz="1000" b="1" dirty="0" smtClean="0">
                <a:solidFill>
                  <a:srgbClr val="000000"/>
                </a:solidFill>
              </a:rPr>
              <a:t>Classroom Monitoring Tools:</a:t>
            </a:r>
          </a:p>
          <a:p>
            <a:pPr marL="742950" marR="0" lvl="1" indent="-285750" algn="l" defTabSz="457200" rtl="0" eaLnBrk="1" fontAlgn="base" latinLnBrk="0" hangingPunct="1">
              <a:lnSpc>
                <a:spcPct val="80000"/>
              </a:lnSpc>
              <a:spcBef>
                <a:spcPct val="0"/>
              </a:spcBef>
              <a:spcAft>
                <a:spcPct val="0"/>
              </a:spcAft>
              <a:buClrTx/>
              <a:buSzTx/>
              <a:buFontTx/>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Unfortunately we were not able to obtain the information required to offer a rating in this area. </a:t>
            </a:r>
          </a:p>
          <a:p>
            <a:pPr marL="742950" lvl="1" indent="-285750" eaLnBrk="1" hangingPunct="1">
              <a:lnSpc>
                <a:spcPct val="80000"/>
              </a:lnSpc>
              <a:spcBef>
                <a:spcPct val="0"/>
              </a:spcBef>
              <a:buFontTx/>
              <a:buChar char="•"/>
            </a:pPr>
            <a:r>
              <a:rPr lang="en-US" sz="800" dirty="0" smtClean="0"/>
              <a:t>However,</a:t>
            </a:r>
            <a:r>
              <a:rPr lang="en-US" sz="800" baseline="0" dirty="0" smtClean="0"/>
              <a:t> as it is a school, the program and teachers would be held accountable by the ministry of education and we imagine that this would involve fairly structured monitoring of program delivery.</a:t>
            </a:r>
            <a:endParaRPr lang="en-US" sz="800"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9385B-FC2D-48C9-ACEA-2ABE0D351C57}" type="slidenum">
              <a:rPr lang="en-US"/>
              <a:pPr fontAlgn="base">
                <a:spcBef>
                  <a:spcPct val="0"/>
                </a:spcBef>
                <a:spcAft>
                  <a:spcPct val="0"/>
                </a:spcAft>
                <a:defRPr/>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400" dirty="0" smtClean="0"/>
              <a:t>(Rose)</a:t>
            </a:r>
          </a:p>
          <a:p>
            <a:pPr eaLnBrk="1" hangingPunct="1">
              <a:lnSpc>
                <a:spcPct val="80000"/>
              </a:lnSpc>
              <a:spcBef>
                <a:spcPct val="0"/>
              </a:spcBef>
            </a:pPr>
            <a:endParaRPr lang="en-US" sz="1300" b="1" dirty="0" smtClean="0">
              <a:solidFill>
                <a:srgbClr val="000000"/>
              </a:solidFill>
            </a:endParaRPr>
          </a:p>
          <a:p>
            <a:pPr eaLnBrk="1" hangingPunct="1">
              <a:lnSpc>
                <a:spcPct val="80000"/>
              </a:lnSpc>
              <a:spcBef>
                <a:spcPct val="0"/>
              </a:spcBef>
            </a:pPr>
            <a:r>
              <a:rPr lang="en-US" sz="1300" b="1" dirty="0" smtClean="0">
                <a:solidFill>
                  <a:srgbClr val="000000"/>
                </a:solidFill>
              </a:rPr>
              <a:t>Student Assessment Measures:</a:t>
            </a:r>
          </a:p>
          <a:p>
            <a:pPr lvl="1" eaLnBrk="1" hangingPunct="1">
              <a:lnSpc>
                <a:spcPct val="80000"/>
              </a:lnSpc>
              <a:spcBef>
                <a:spcPct val="0"/>
              </a:spcBef>
              <a:buFont typeface="Arial" pitchFamily="34" charset="0"/>
              <a:buChar char="•"/>
            </a:pPr>
            <a:r>
              <a:rPr lang="en-US" sz="900" b="1" baseline="0" dirty="0" smtClean="0">
                <a:solidFill>
                  <a:srgbClr val="000000"/>
                </a:solidFill>
              </a:rPr>
              <a:t> </a:t>
            </a:r>
            <a:r>
              <a:rPr lang="en-US" sz="900" dirty="0" smtClean="0">
                <a:solidFill>
                  <a:srgbClr val="000000"/>
                </a:solidFill>
              </a:rPr>
              <a:t>Ongoing performance based assessment</a:t>
            </a:r>
          </a:p>
          <a:p>
            <a:pPr eaLnBrk="1" hangingPunct="1">
              <a:lnSpc>
                <a:spcPct val="80000"/>
              </a:lnSpc>
              <a:spcBef>
                <a:spcPct val="0"/>
              </a:spcBef>
            </a:pPr>
            <a:endParaRPr lang="en-US" sz="900" dirty="0" smtClean="0">
              <a:solidFill>
                <a:srgbClr val="000000"/>
              </a:solidFill>
            </a:endParaRPr>
          </a:p>
          <a:p>
            <a:pPr eaLnBrk="1" hangingPunct="1">
              <a:lnSpc>
                <a:spcPct val="80000"/>
              </a:lnSpc>
              <a:spcBef>
                <a:spcPct val="0"/>
              </a:spcBef>
            </a:pPr>
            <a:r>
              <a:rPr lang="en-US" sz="1300" b="1" dirty="0" smtClean="0">
                <a:solidFill>
                  <a:srgbClr val="000000"/>
                </a:solidFill>
              </a:rPr>
              <a:t>School-Wide Coordination:</a:t>
            </a:r>
          </a:p>
          <a:p>
            <a:pPr lvl="1" eaLnBrk="1" hangingPunct="1">
              <a:lnSpc>
                <a:spcPct val="80000"/>
              </a:lnSpc>
              <a:spcBef>
                <a:spcPct val="0"/>
              </a:spcBef>
              <a:buFont typeface="Arial" pitchFamily="34" charset="0"/>
              <a:buChar char="•"/>
            </a:pPr>
            <a:r>
              <a:rPr lang="en-US" sz="1300" b="1" baseline="0" dirty="0" smtClean="0">
                <a:solidFill>
                  <a:srgbClr val="000000"/>
                </a:solidFill>
              </a:rPr>
              <a:t> </a:t>
            </a:r>
            <a:r>
              <a:rPr lang="en-US" sz="1300" dirty="0" smtClean="0">
                <a:solidFill>
                  <a:srgbClr val="000000"/>
                </a:solidFill>
              </a:rPr>
              <a:t>We gave this area a full moon, as all staff involved in the TAH program from therapists to teachers, are involved in the teaching and facilitation of SEL skills  </a:t>
            </a:r>
          </a:p>
          <a:p>
            <a:pPr eaLnBrk="1" hangingPunct="1">
              <a:lnSpc>
                <a:spcPct val="80000"/>
              </a:lnSpc>
              <a:spcBef>
                <a:spcPct val="0"/>
              </a:spcBef>
            </a:pPr>
            <a:endParaRPr lang="en-US" sz="1300" dirty="0" smtClean="0">
              <a:solidFill>
                <a:srgbClr val="000000"/>
              </a:solidFill>
            </a:endParaRPr>
          </a:p>
          <a:p>
            <a:pPr eaLnBrk="1" hangingPunct="1">
              <a:lnSpc>
                <a:spcPct val="80000"/>
              </a:lnSpc>
              <a:spcBef>
                <a:spcPct val="0"/>
              </a:spcBef>
            </a:pPr>
            <a:r>
              <a:rPr lang="en-US" sz="1300" b="1" dirty="0" smtClean="0">
                <a:solidFill>
                  <a:srgbClr val="000000"/>
                </a:solidFill>
              </a:rPr>
              <a:t>School-Family Partnerships:</a:t>
            </a:r>
          </a:p>
          <a:p>
            <a:pPr lvl="1" eaLnBrk="1" hangingPunct="1">
              <a:lnSpc>
                <a:spcPct val="80000"/>
              </a:lnSpc>
              <a:spcBef>
                <a:spcPct val="0"/>
              </a:spcBef>
              <a:buFontTx/>
              <a:buChar char="•"/>
            </a:pPr>
            <a:r>
              <a:rPr lang="en-US" sz="1300" dirty="0" smtClean="0">
                <a:solidFill>
                  <a:srgbClr val="000000"/>
                </a:solidFill>
              </a:rPr>
              <a:t> This area also receives a full moon, as there is a strong structure for consistent family involvement, including family counseling, consistent communication, and a website with program resources to help families stay connected to the program.</a:t>
            </a:r>
          </a:p>
          <a:p>
            <a:pPr eaLnBrk="1" hangingPunct="1">
              <a:lnSpc>
                <a:spcPct val="80000"/>
              </a:lnSpc>
              <a:spcBef>
                <a:spcPct val="0"/>
              </a:spcBef>
            </a:pPr>
            <a:endParaRPr lang="en-US" sz="1300" b="1" dirty="0" smtClean="0">
              <a:solidFill>
                <a:srgbClr val="000000"/>
              </a:solidFill>
            </a:endParaRPr>
          </a:p>
          <a:p>
            <a:pPr eaLnBrk="1" hangingPunct="1">
              <a:lnSpc>
                <a:spcPct val="80000"/>
              </a:lnSpc>
              <a:spcBef>
                <a:spcPct val="0"/>
              </a:spcBef>
            </a:pPr>
            <a:r>
              <a:rPr lang="en-US" sz="1300" b="1" dirty="0" smtClean="0">
                <a:solidFill>
                  <a:srgbClr val="000000"/>
                </a:solidFill>
              </a:rPr>
              <a:t>School-Community Partnerships:</a:t>
            </a:r>
          </a:p>
          <a:p>
            <a:pPr lvl="1" eaLnBrk="1" hangingPunct="1">
              <a:lnSpc>
                <a:spcPct val="80000"/>
              </a:lnSpc>
              <a:spcBef>
                <a:spcPct val="0"/>
              </a:spcBef>
              <a:buFontTx/>
              <a:buChar char="•"/>
            </a:pPr>
            <a:r>
              <a:rPr lang="en-US" sz="1300" dirty="0" smtClean="0">
                <a:solidFill>
                  <a:srgbClr val="000000"/>
                </a:solidFill>
              </a:rPr>
              <a:t> This area receives a full moon. Community service is one of the 4 components of the program; therefore, there is “structure provided for ongoing school-community participation” (CASEL)</a:t>
            </a:r>
          </a:p>
          <a:p>
            <a:pPr eaLnBrk="1" hangingPunct="1">
              <a:lnSpc>
                <a:spcPct val="80000"/>
              </a:lnSpc>
              <a:spcBef>
                <a:spcPct val="0"/>
              </a:spcBef>
            </a:pPr>
            <a:endParaRPr lang="en-US" sz="1300" dirty="0" smtClean="0">
              <a:solidFill>
                <a:srgbClr val="000000"/>
              </a:solidFill>
            </a:endParaRPr>
          </a:p>
          <a:p>
            <a:pPr eaLnBrk="1" hangingPunct="1">
              <a:lnSpc>
                <a:spcPct val="80000"/>
              </a:lnSpc>
              <a:spcBef>
                <a:spcPct val="0"/>
              </a:spcBef>
            </a:pPr>
            <a:r>
              <a:rPr lang="en-US" sz="1300" b="1" dirty="0" smtClean="0">
                <a:solidFill>
                  <a:srgbClr val="000000"/>
                </a:solidFill>
              </a:rPr>
              <a:t>Documented Behavioural Outcomes:</a:t>
            </a:r>
          </a:p>
          <a:p>
            <a:pPr lvl="1" eaLnBrk="1" hangingPunct="1">
              <a:lnSpc>
                <a:spcPct val="80000"/>
              </a:lnSpc>
              <a:spcBef>
                <a:spcPct val="0"/>
              </a:spcBef>
              <a:buFontTx/>
              <a:buChar char="•"/>
            </a:pPr>
            <a:r>
              <a:rPr lang="en-US" sz="1300" dirty="0" smtClean="0">
                <a:solidFill>
                  <a:srgbClr val="000000"/>
                </a:solidFill>
              </a:rPr>
              <a:t> As no research has been done on TAH, there are no formally documented behavioural outcomes; however, from our understanding of the program, it would most likely benefit the following areas: </a:t>
            </a:r>
            <a:r>
              <a:rPr lang="en-US" sz="1300" b="1" dirty="0" smtClean="0">
                <a:solidFill>
                  <a:srgbClr val="000000"/>
                </a:solidFill>
              </a:rPr>
              <a:t>academic, substance abuse prevention, violence prevention, general health promotion, and other social behaviours.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INTRODUCTION – no need to modify</a:t>
            </a:r>
          </a:p>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E931C7-CC55-407E-8059-D94A72468245}" type="slidenum">
              <a:rPr lang="en-US"/>
              <a:pPr fontAlgn="base">
                <a:spcBef>
                  <a:spcPct val="0"/>
                </a:spcBef>
                <a:spcAft>
                  <a:spcPct val="0"/>
                </a:spcAft>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(Rose)</a:t>
            </a:r>
          </a:p>
          <a:p>
            <a:endParaRPr lang="en-US" b="0" dirty="0" smtClean="0"/>
          </a:p>
          <a:p>
            <a:pPr marL="342900" marR="0" lvl="0" indent="-342900" algn="l" defTabSz="914400" rtl="0" eaLnBrk="1" fontAlgn="base" latinLnBrk="0" hangingPunct="1">
              <a:lnSpc>
                <a:spcPct val="100000"/>
              </a:lnSpc>
              <a:spcBef>
                <a:spcPts val="2000"/>
              </a:spcBef>
              <a:spcAft>
                <a:spcPct val="0"/>
              </a:spcAft>
              <a:buClr>
                <a:srgbClr val="FFB91D"/>
              </a:buClr>
              <a:buSzPct val="90000"/>
              <a:buFont typeface="Wingdings" pitchFamily="2" charset="2"/>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Prevention </a:t>
            </a:r>
            <a:r>
              <a:rPr kumimoji="0" lang="en-US" sz="2400" b="0" i="1"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and</a:t>
            </a:r>
            <a:r>
              <a:rPr kumimoji="0" lang="en-US" sz="24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 intervention</a:t>
            </a:r>
          </a:p>
          <a:p>
            <a:pPr marL="342900" marR="0" lvl="0" indent="-342900" algn="l" defTabSz="914400" rtl="0" eaLnBrk="1" fontAlgn="base" latinLnBrk="0" hangingPunct="1">
              <a:lnSpc>
                <a:spcPct val="100000"/>
              </a:lnSpc>
              <a:spcBef>
                <a:spcPts val="2000"/>
              </a:spcBef>
              <a:spcAft>
                <a:spcPct val="0"/>
              </a:spcAft>
              <a:buClr>
                <a:srgbClr val="FFB91D"/>
              </a:buClr>
              <a:buSzPct val="90000"/>
              <a:buFont typeface="Wingdings" pitchFamily="2" charset="2"/>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Access to therapy</a:t>
            </a:r>
          </a:p>
          <a:p>
            <a:pPr marL="342900" marR="0" lvl="0" indent="-342900" algn="l" defTabSz="914400" rtl="0" eaLnBrk="1" fontAlgn="base" latinLnBrk="0" hangingPunct="1">
              <a:lnSpc>
                <a:spcPct val="100000"/>
              </a:lnSpc>
              <a:spcBef>
                <a:spcPts val="2000"/>
              </a:spcBef>
              <a:spcAft>
                <a:spcPct val="0"/>
              </a:spcAft>
              <a:buClr>
                <a:srgbClr val="FFB91D"/>
              </a:buClr>
              <a:buSzPct val="90000"/>
              <a:buFont typeface="Wingdings" pitchFamily="2" charset="2"/>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Collaborative approach </a:t>
            </a:r>
          </a:p>
          <a:p>
            <a:pPr marL="342900" marR="0" lvl="0" indent="-342900" algn="l" defTabSz="914400" rtl="0" eaLnBrk="1" fontAlgn="base" latinLnBrk="0" hangingPunct="1">
              <a:lnSpc>
                <a:spcPct val="100000"/>
              </a:lnSpc>
              <a:spcBef>
                <a:spcPts val="2000"/>
              </a:spcBef>
              <a:spcAft>
                <a:spcPct val="0"/>
              </a:spcAft>
              <a:buClr>
                <a:srgbClr val="FFB91D"/>
              </a:buClr>
              <a:buSzPct val="90000"/>
              <a:buFont typeface="Wingdings" pitchFamily="2" charset="2"/>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Comprehensive program</a:t>
            </a:r>
          </a:p>
          <a:p>
            <a:pPr marL="685800" marR="0" lvl="1" indent="-336550" algn="l" defTabSz="914400" rtl="0" eaLnBrk="1" fontAlgn="base" latinLnBrk="0" hangingPunct="1">
              <a:lnSpc>
                <a:spcPct val="100000"/>
              </a:lnSpc>
              <a:spcBef>
                <a:spcPts val="600"/>
              </a:spcBef>
              <a:spcAft>
                <a:spcPct val="0"/>
              </a:spcAft>
              <a:buClr>
                <a:srgbClr val="F97817"/>
              </a:buClr>
              <a:buSzPct val="90000"/>
              <a:buFont typeface="Wingdings" pitchFamily="2" charset="2"/>
              <a:buChar char=""/>
              <a:tabLst/>
              <a:defRPr/>
            </a:pPr>
            <a:r>
              <a:rPr kumimoji="0" lang="en-US" sz="22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Dogwood</a:t>
            </a:r>
          </a:p>
          <a:p>
            <a:pPr marL="685800" marR="0" lvl="1" indent="-336550" algn="l" defTabSz="914400" rtl="0" eaLnBrk="1" fontAlgn="base" latinLnBrk="0" hangingPunct="1">
              <a:lnSpc>
                <a:spcPct val="100000"/>
              </a:lnSpc>
              <a:spcBef>
                <a:spcPts val="600"/>
              </a:spcBef>
              <a:spcAft>
                <a:spcPct val="0"/>
              </a:spcAft>
              <a:buClr>
                <a:srgbClr val="F97817"/>
              </a:buClr>
              <a:buSzPct val="90000"/>
              <a:buFont typeface="Wingdings" pitchFamily="2" charset="2"/>
              <a:buChar char=""/>
              <a:tabLst/>
              <a:defRPr/>
            </a:pPr>
            <a:r>
              <a:rPr kumimoji="0" lang="en-US" sz="2200" b="0" i="0" u="none" strike="noStrike" kern="1200" cap="none" spc="0" normalizeH="0" baseline="0" noProof="0" dirty="0" err="1" smtClean="0">
                <a:ln>
                  <a:noFill/>
                </a:ln>
                <a:solidFill>
                  <a:prstClr val="white"/>
                </a:solidFill>
                <a:effectLst>
                  <a:outerShdw blurRad="38100" dist="38100" dir="2700000" algn="tl">
                    <a:srgbClr val="0064E2"/>
                  </a:outerShdw>
                </a:effectLst>
                <a:uLnTx/>
                <a:uFillTx/>
                <a:latin typeface="Corbel"/>
                <a:ea typeface="+mn-ea"/>
                <a:cs typeface="+mn-cs"/>
              </a:rPr>
              <a:t>Lifeskills</a:t>
            </a:r>
            <a:endParaRPr kumimoji="0" lang="en-US" sz="22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endParaRPr>
          </a:p>
          <a:p>
            <a:pPr marL="685800" marR="0" lvl="1" indent="-336550" algn="l" defTabSz="914400" rtl="0" eaLnBrk="1" fontAlgn="base" latinLnBrk="0" hangingPunct="1">
              <a:lnSpc>
                <a:spcPct val="100000"/>
              </a:lnSpc>
              <a:spcBef>
                <a:spcPts val="600"/>
              </a:spcBef>
              <a:spcAft>
                <a:spcPct val="0"/>
              </a:spcAft>
              <a:buClr>
                <a:srgbClr val="F97817"/>
              </a:buClr>
              <a:buSzPct val="90000"/>
              <a:buFont typeface="Wingdings" pitchFamily="2" charset="2"/>
              <a:buChar char=""/>
              <a:tabLst/>
              <a:defRPr/>
            </a:pPr>
            <a:r>
              <a:rPr kumimoji="0" lang="en-US" sz="22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Therapy</a:t>
            </a:r>
          </a:p>
          <a:p>
            <a:pPr marL="685800" marR="0" lvl="1" indent="-336550" algn="l" defTabSz="914400" rtl="0" eaLnBrk="1" fontAlgn="base" latinLnBrk="0" hangingPunct="1">
              <a:lnSpc>
                <a:spcPct val="100000"/>
              </a:lnSpc>
              <a:spcBef>
                <a:spcPts val="600"/>
              </a:spcBef>
              <a:spcAft>
                <a:spcPct val="0"/>
              </a:spcAft>
              <a:buClr>
                <a:srgbClr val="F97817"/>
              </a:buClr>
              <a:buSzPct val="90000"/>
              <a:buFont typeface="Wingdings" pitchFamily="2" charset="2"/>
              <a:buChar char=""/>
              <a:tabLst/>
              <a:defRPr/>
            </a:pPr>
            <a:r>
              <a:rPr kumimoji="0" lang="en-US" sz="22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Community involvement  </a:t>
            </a:r>
          </a:p>
          <a:p>
            <a:pPr marL="685800" marR="0" lvl="1" indent="-336550" algn="l" defTabSz="914400" rtl="0" eaLnBrk="1" fontAlgn="base" latinLnBrk="0" hangingPunct="1">
              <a:lnSpc>
                <a:spcPct val="100000"/>
              </a:lnSpc>
              <a:spcBef>
                <a:spcPts val="600"/>
              </a:spcBef>
              <a:spcAft>
                <a:spcPct val="0"/>
              </a:spcAft>
              <a:buClr>
                <a:srgbClr val="F97817"/>
              </a:buClr>
              <a:buSzPct val="90000"/>
              <a:buFont typeface="Wingdings" pitchFamily="2" charset="2"/>
              <a:buChar char=""/>
              <a:tabLst/>
              <a:defRPr/>
            </a:pPr>
            <a:r>
              <a:rPr kumimoji="0" lang="en-US" sz="2200" b="0" i="0" u="none" strike="noStrike" kern="1200" cap="none" spc="0" normalizeH="0" baseline="0" noProof="0" dirty="0" smtClean="0">
                <a:ln>
                  <a:noFill/>
                </a:ln>
                <a:solidFill>
                  <a:prstClr val="white"/>
                </a:solidFill>
                <a:effectLst>
                  <a:outerShdw blurRad="38100" dist="38100" dir="2700000" algn="tl">
                    <a:srgbClr val="0064E2"/>
                  </a:outerShdw>
                </a:effectLst>
                <a:uLnTx/>
                <a:uFillTx/>
                <a:latin typeface="Corbel"/>
                <a:ea typeface="+mn-ea"/>
                <a:cs typeface="+mn-cs"/>
              </a:rPr>
              <a:t>Increased public awareness </a:t>
            </a:r>
          </a:p>
          <a:p>
            <a:endParaRPr lang="en-US" dirty="0" smtClean="0"/>
          </a:p>
        </p:txBody>
      </p:sp>
      <p:sp>
        <p:nvSpPr>
          <p:cNvPr id="4" name="Slide Number Placeholder 3"/>
          <p:cNvSpPr>
            <a:spLocks noGrp="1"/>
          </p:cNvSpPr>
          <p:nvPr>
            <p:ph type="sldNum" sz="quarter" idx="5"/>
          </p:nvPr>
        </p:nvSpPr>
        <p:spPr/>
        <p:txBody>
          <a:bodyPr/>
          <a:lstStyle/>
          <a:p>
            <a:pPr>
              <a:defRPr/>
            </a:pPr>
            <a:fld id="{AD49FE91-DB66-4D01-95DB-746F71E157D3}"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(Rose)</a:t>
            </a:r>
          </a:p>
          <a:p>
            <a:pPr eaLnBrk="1" hangingPunct="1"/>
            <a:endParaRPr lang="en-US" dirty="0" smtClean="0"/>
          </a:p>
          <a:p>
            <a:pPr eaLnBrk="1" hangingPunct="1">
              <a:buFont typeface="Arial" pitchFamily="34" charset="0"/>
              <a:buChar char="•"/>
            </a:pPr>
            <a:r>
              <a:rPr lang="en-US" dirty="0" smtClean="0"/>
              <a:t>Lack of research – on ABL in general and </a:t>
            </a:r>
            <a:r>
              <a:rPr lang="en-US" smtClean="0"/>
              <a:t>TAH specifically</a:t>
            </a:r>
            <a:endParaRPr lang="en-US" dirty="0" smtClean="0"/>
          </a:p>
          <a:p>
            <a:pPr eaLnBrk="1" hangingPunct="1">
              <a:buFont typeface="Arial" pitchFamily="34" charset="0"/>
              <a:buChar char="•"/>
            </a:pPr>
            <a:r>
              <a:rPr lang="en-US" dirty="0" smtClean="0"/>
              <a:t>Dependant on private funding</a:t>
            </a:r>
          </a:p>
          <a:p>
            <a:pPr eaLnBrk="1" hangingPunct="1">
              <a:buFont typeface="Arial" pitchFamily="34" charset="0"/>
              <a:buChar char="•"/>
            </a:pPr>
            <a:r>
              <a:rPr lang="en-US" dirty="0" smtClean="0"/>
              <a:t>Limited available space – only 40 students</a:t>
            </a:r>
          </a:p>
          <a:p>
            <a:pPr eaLnBrk="1" hangingPunct="1">
              <a:buFont typeface="Arial" pitchFamily="34" charset="0"/>
              <a:buChar char="•"/>
            </a:pPr>
            <a:r>
              <a:rPr lang="en-US" dirty="0" smtClean="0"/>
              <a:t>Application process – could intimidate some students</a:t>
            </a:r>
          </a:p>
          <a:p>
            <a:endParaRPr lang="en-US" dirty="0" smtClean="0"/>
          </a:p>
        </p:txBody>
      </p:sp>
      <p:sp>
        <p:nvSpPr>
          <p:cNvPr id="4" name="Slide Number Placeholder 3"/>
          <p:cNvSpPr>
            <a:spLocks noGrp="1"/>
          </p:cNvSpPr>
          <p:nvPr>
            <p:ph type="sldNum" sz="quarter" idx="5"/>
          </p:nvPr>
        </p:nvSpPr>
        <p:spPr/>
        <p:txBody>
          <a:bodyPr/>
          <a:lstStyle/>
          <a:p>
            <a:pPr>
              <a:defRPr/>
            </a:pPr>
            <a:fld id="{0BE89AA2-4371-4DC7-A723-C8188E8A39B2}" type="slidenum">
              <a:rPr lang="en-US" smtClean="0"/>
              <a:pPr>
                <a:defRPr/>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(Kate)</a:t>
            </a:r>
          </a:p>
          <a:p>
            <a:endParaRPr lang="en-US" dirty="0" smtClean="0"/>
          </a:p>
          <a:p>
            <a:pPr>
              <a:buFontTx/>
              <a:buChar char="•"/>
            </a:pPr>
            <a:r>
              <a:rPr lang="en-US" dirty="0" smtClean="0"/>
              <a:t> Adventure education programs have recently increased the amount and quality of documentation of their programs</a:t>
            </a:r>
          </a:p>
          <a:p>
            <a:pPr>
              <a:buFontTx/>
              <a:buChar char="•"/>
            </a:pPr>
            <a:r>
              <a:rPr lang="en-US" dirty="0" smtClean="0"/>
              <a:t> Regardless of this improvement, there is still a lack of accredited programs and quantitative studies in this area</a:t>
            </a:r>
          </a:p>
          <a:p>
            <a:pPr>
              <a:buFontTx/>
              <a:buChar char="•"/>
            </a:pPr>
            <a:r>
              <a:rPr lang="en-US" dirty="0" smtClean="0"/>
              <a:t> Lack of fidelity makes it difficult for this area of education to have a distinct identity that could become a respected area of education</a:t>
            </a:r>
          </a:p>
          <a:p>
            <a:pPr>
              <a:buFontTx/>
              <a:buChar char="•"/>
            </a:pPr>
            <a:r>
              <a:rPr lang="en-US" dirty="0" smtClean="0"/>
              <a:t> Without the follow through of the items noted above, adventure education programs will continue to be viewed as adjunct programs and are at risk for continued lack of support</a:t>
            </a:r>
          </a:p>
          <a:p>
            <a:endParaRPr lang="en-US" dirty="0" smtClean="0"/>
          </a:p>
        </p:txBody>
      </p:sp>
      <p:sp>
        <p:nvSpPr>
          <p:cNvPr id="4" name="Slide Number Placeholder 3"/>
          <p:cNvSpPr>
            <a:spLocks noGrp="1"/>
          </p:cNvSpPr>
          <p:nvPr>
            <p:ph type="sldNum" sz="quarter" idx="5"/>
          </p:nvPr>
        </p:nvSpPr>
        <p:spPr/>
        <p:txBody>
          <a:bodyPr/>
          <a:lstStyle/>
          <a:p>
            <a:pPr>
              <a:defRPr/>
            </a:pPr>
            <a:fld id="{3E3AEFF5-6ED6-48B9-86D5-16A05CC74C5E}" type="slidenum">
              <a:rPr lang="en-US" smtClean="0"/>
              <a:pPr>
                <a:defRPr/>
              </a:pPr>
              <a:t>47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(Kate)</a:t>
            </a:r>
          </a:p>
          <a:p>
            <a:pPr eaLnBrk="1" hangingPunct="1"/>
            <a:endParaRPr lang="en-US" dirty="0" smtClean="0"/>
          </a:p>
          <a:p>
            <a:pPr eaLnBrk="1" hangingPunct="1"/>
            <a:r>
              <a:rPr lang="en-US" dirty="0" smtClean="0"/>
              <a:t>Innovative – new experiences</a:t>
            </a:r>
          </a:p>
          <a:p>
            <a:pPr eaLnBrk="1" hangingPunct="1"/>
            <a:r>
              <a:rPr lang="en-US" dirty="0" smtClean="0"/>
              <a:t>Removes students from contexts</a:t>
            </a:r>
          </a:p>
          <a:p>
            <a:pPr eaLnBrk="1" hangingPunct="1"/>
            <a:r>
              <a:rPr lang="en-US" dirty="0" smtClean="0"/>
              <a:t>Comprehensive and collaborative approach – everything in one place/setting</a:t>
            </a:r>
          </a:p>
          <a:p>
            <a:pPr marL="457200" lvl="2">
              <a:buFontTx/>
              <a:buChar char="•"/>
            </a:pPr>
            <a:r>
              <a:rPr lang="en-US" dirty="0" smtClean="0"/>
              <a:t> Communication between staff members (as opposed to separate therapists, teachers, tutors, etc.)</a:t>
            </a:r>
          </a:p>
          <a:p>
            <a:endParaRPr lang="en-US" dirty="0" smtClean="0"/>
          </a:p>
        </p:txBody>
      </p:sp>
      <p:sp>
        <p:nvSpPr>
          <p:cNvPr id="4" name="Slide Number Placeholder 3"/>
          <p:cNvSpPr>
            <a:spLocks noGrp="1"/>
          </p:cNvSpPr>
          <p:nvPr>
            <p:ph type="sldNum" sz="quarter" idx="5"/>
          </p:nvPr>
        </p:nvSpPr>
        <p:spPr/>
        <p:txBody>
          <a:bodyPr/>
          <a:lstStyle/>
          <a:p>
            <a:pPr>
              <a:defRPr/>
            </a:pPr>
            <a:fld id="{796B1CB3-E05E-4117-A6B0-A99CC6D13602}" type="slidenum">
              <a:rPr lang="en-US" smtClean="0"/>
              <a:pPr>
                <a:defRPr/>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(Kate)</a:t>
            </a:r>
          </a:p>
          <a:p>
            <a:endParaRPr lang="en-US" smtClean="0"/>
          </a:p>
        </p:txBody>
      </p:sp>
      <p:sp>
        <p:nvSpPr>
          <p:cNvPr id="4" name="Slide Number Placeholder 3"/>
          <p:cNvSpPr>
            <a:spLocks noGrp="1"/>
          </p:cNvSpPr>
          <p:nvPr>
            <p:ph type="sldNum" sz="quarter" idx="5"/>
          </p:nvPr>
        </p:nvSpPr>
        <p:spPr/>
        <p:txBody>
          <a:bodyPr/>
          <a:lstStyle/>
          <a:p>
            <a:pPr>
              <a:defRPr/>
            </a:pPr>
            <a:fld id="{5097BCA5-A9B7-42F6-A036-AD080ACA3C73}" type="slidenum">
              <a:rPr lang="en-US" smtClean="0"/>
              <a:pPr>
                <a:defRPr/>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(Kate)</a:t>
            </a:r>
          </a:p>
          <a:p>
            <a:endParaRPr lang="en-US" smtClean="0"/>
          </a:p>
        </p:txBody>
      </p:sp>
      <p:sp>
        <p:nvSpPr>
          <p:cNvPr id="4" name="Slide Number Placeholder 3"/>
          <p:cNvSpPr>
            <a:spLocks noGrp="1"/>
          </p:cNvSpPr>
          <p:nvPr>
            <p:ph type="sldNum" sz="quarter" idx="5"/>
          </p:nvPr>
        </p:nvSpPr>
        <p:spPr/>
        <p:txBody>
          <a:bodyPr/>
          <a:lstStyle/>
          <a:p>
            <a:pPr>
              <a:defRPr/>
            </a:pPr>
            <a:fld id="{68D86749-1C61-4CB9-BC02-421C1E3D701E}" type="slidenum">
              <a:rPr lang="en-US" smtClean="0"/>
              <a:pPr>
                <a:defRPr/>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(self-regulations, perspective taking, conflict resolution, respect, positive relationships) - SEL</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8F705-7698-4C43-98D5-391A67746542}"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Linh</a:t>
            </a:r>
            <a:endParaRPr lang="en-US" dirty="0"/>
          </a:p>
        </p:txBody>
      </p:sp>
      <p:sp>
        <p:nvSpPr>
          <p:cNvPr id="4" name="Slide Number Placeholder 3"/>
          <p:cNvSpPr>
            <a:spLocks noGrp="1"/>
          </p:cNvSpPr>
          <p:nvPr>
            <p:ph type="sldNum" sz="quarter" idx="10"/>
          </p:nvPr>
        </p:nvSpPr>
        <p:spPr/>
        <p:txBody>
          <a:bodyPr/>
          <a:lstStyle/>
          <a:p>
            <a:fld id="{49C3E992-1B1A-824A-9B01-08D9A28DF418}"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Lindsay</a:t>
            </a:r>
            <a:endParaRPr lang="en-US" dirty="0"/>
          </a:p>
        </p:txBody>
      </p:sp>
      <p:sp>
        <p:nvSpPr>
          <p:cNvPr id="4" name="Slide Number Placeholder 3"/>
          <p:cNvSpPr>
            <a:spLocks noGrp="1"/>
          </p:cNvSpPr>
          <p:nvPr>
            <p:ph type="sldNum" sz="quarter" idx="10"/>
          </p:nvPr>
        </p:nvSpPr>
        <p:spPr/>
        <p:txBody>
          <a:bodyPr/>
          <a:lstStyle/>
          <a:p>
            <a:pPr>
              <a:defRPr/>
            </a:pPr>
            <a:fld id="{453E0AA2-9523-4210-B076-FA860538E463}" type="slidenum">
              <a:rPr lang="en-US" smtClean="0"/>
              <a:pPr>
                <a:defRPr/>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a:t>
            </a:r>
          </a:p>
          <a:p>
            <a:r>
              <a:rPr lang="en-US" dirty="0" smtClean="0"/>
              <a:t>A</a:t>
            </a:r>
            <a:r>
              <a:rPr lang="en-US" baseline="0" dirty="0" smtClean="0"/>
              <a:t> – applies SEL to academic content</a:t>
            </a:r>
          </a:p>
          <a:p>
            <a:r>
              <a:rPr lang="en-US" baseline="0" dirty="0" smtClean="0"/>
              <a:t>T – promotes change in </a:t>
            </a:r>
            <a:r>
              <a:rPr lang="en-US" baseline="0" smtClean="0"/>
              <a:t>teaching strategies</a:t>
            </a:r>
            <a:endParaRPr lang="en-US" dirty="0" smtClean="0"/>
          </a:p>
        </p:txBody>
      </p:sp>
      <p:sp>
        <p:nvSpPr>
          <p:cNvPr id="4" name="Slide Number Placeholder 3"/>
          <p:cNvSpPr>
            <a:spLocks noGrp="1"/>
          </p:cNvSpPr>
          <p:nvPr>
            <p:ph type="sldNum" sz="quarter" idx="10"/>
          </p:nvPr>
        </p:nvSpPr>
        <p:spPr/>
        <p:txBody>
          <a:bodyPr/>
          <a:lstStyle/>
          <a:p>
            <a:fld id="{49C3E992-1B1A-824A-9B01-08D9A28DF418}"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49C3E992-1B1A-824A-9B01-08D9A28DF41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10"/>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11"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14" name="Date Placeholder 3"/>
          <p:cNvSpPr>
            <a:spLocks noGrp="1"/>
          </p:cNvSpPr>
          <p:nvPr>
            <p:ph type="dt" sz="half" idx="10"/>
          </p:nvPr>
        </p:nvSpPr>
        <p:spPr/>
        <p:txBody>
          <a:bodyPr/>
          <a:lstStyle>
            <a:lvl1pPr>
              <a:defRPr/>
            </a:lvl1pPr>
          </a:lstStyle>
          <a:p>
            <a:pPr>
              <a:defRPr/>
            </a:pPr>
            <a:fld id="{B6BA19B1-3CC1-4140-B4EE-999106726DFF}" type="datetimeFigureOut">
              <a:rPr lang="en-US"/>
              <a:pPr>
                <a:defRPr/>
              </a:pPr>
              <a:t>4/6/11</a:t>
            </a:fld>
            <a:endParaRPr lang="en-US"/>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p:txBody>
          <a:bodyPr/>
          <a:lstStyle>
            <a:lvl1pPr>
              <a:defRPr/>
            </a:lvl1pPr>
          </a:lstStyle>
          <a:p>
            <a:pPr>
              <a:defRPr/>
            </a:pPr>
            <a:fld id="{15BD9CB5-9EAB-4D27-A449-73FEF4C877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5" name="Group 8"/>
          <p:cNvGrpSpPr>
            <a:grpSpLocks/>
          </p:cNvGrpSpPr>
          <p:nvPr/>
        </p:nvGrpSpPr>
        <p:grpSpPr bwMode="auto">
          <a:xfrm>
            <a:off x="0" y="1179513"/>
            <a:ext cx="9144000" cy="44450"/>
            <a:chOff x="0" y="1613647"/>
            <a:chExt cx="9144000" cy="45291"/>
          </a:xfrm>
        </p:grpSpPr>
        <p:cxnSp>
          <p:nvCxnSpPr>
            <p:cNvPr id="6" name="Straight Connector 9"/>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1"/>
          <p:cNvGrpSpPr>
            <a:grpSpLocks/>
          </p:cNvGrpSpPr>
          <p:nvPr/>
        </p:nvGrpSpPr>
        <p:grpSpPr bwMode="auto">
          <a:xfrm>
            <a:off x="0" y="5715000"/>
            <a:ext cx="9144000" cy="46038"/>
            <a:chOff x="0" y="1613647"/>
            <a:chExt cx="9144000" cy="45291"/>
          </a:xfrm>
        </p:grpSpPr>
        <p:cxnSp>
          <p:nvCxnSpPr>
            <p:cNvPr id="9" name="Straight Connector 12"/>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CA"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12" name="Date Placeholder 4"/>
          <p:cNvSpPr>
            <a:spLocks noGrp="1"/>
          </p:cNvSpPr>
          <p:nvPr>
            <p:ph type="dt" sz="half" idx="10"/>
          </p:nvPr>
        </p:nvSpPr>
        <p:spPr/>
        <p:txBody>
          <a:bodyPr/>
          <a:lstStyle>
            <a:lvl1pPr>
              <a:defRPr/>
            </a:lvl1pPr>
          </a:lstStyle>
          <a:p>
            <a:pPr>
              <a:defRPr/>
            </a:pPr>
            <a:fld id="{CFE44071-BCD1-4E62-BF00-287A458B02AE}" type="datetimeFigureOut">
              <a:rPr lang="en-US"/>
              <a:pPr>
                <a:defRPr/>
              </a:pPr>
              <a:t>4/6/11</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FEE630FF-C74C-415F-8D98-E26600A7603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584325"/>
            <a:ext cx="9144000" cy="44450"/>
            <a:chOff x="0" y="1613647"/>
            <a:chExt cx="9144000" cy="45291"/>
          </a:xfrm>
        </p:grpSpPr>
        <p:cxnSp>
          <p:nvCxnSpPr>
            <p:cNvPr id="5"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3"/>
          <p:cNvSpPr>
            <a:spLocks noGrp="1"/>
          </p:cNvSpPr>
          <p:nvPr>
            <p:ph type="dt" sz="half" idx="10"/>
          </p:nvPr>
        </p:nvSpPr>
        <p:spPr/>
        <p:txBody>
          <a:bodyPr/>
          <a:lstStyle>
            <a:lvl1pPr>
              <a:defRPr/>
            </a:lvl1pPr>
          </a:lstStyle>
          <a:p>
            <a:pPr>
              <a:defRPr/>
            </a:pPr>
            <a:fld id="{E52CF77E-A922-4ED0-8710-24183DE14730}" type="datetimeFigureOut">
              <a:rPr lang="en-US"/>
              <a:pPr>
                <a:defRPr/>
              </a:pPr>
              <a:t>4/6/11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8B4428-3C2D-4686-8650-01879359826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rot="5400000">
            <a:off x="4065588" y="3406775"/>
            <a:ext cx="6858000" cy="44450"/>
            <a:chOff x="0" y="1613647"/>
            <a:chExt cx="9144000" cy="45291"/>
          </a:xfrm>
        </p:grpSpPr>
        <p:cxnSp>
          <p:nvCxnSpPr>
            <p:cNvPr id="5" name="Straight Connector 7"/>
            <p:cNvCxnSpPr/>
            <p:nvPr/>
          </p:nvCxnSpPr>
          <p:spPr>
            <a:xfrm>
              <a:off x="0" y="1662173"/>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1" y="1618500"/>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3"/>
          <p:cNvSpPr>
            <a:spLocks noGrp="1"/>
          </p:cNvSpPr>
          <p:nvPr>
            <p:ph type="dt" sz="half" idx="10"/>
          </p:nvPr>
        </p:nvSpPr>
        <p:spPr>
          <a:xfrm>
            <a:off x="7556500" y="6356350"/>
            <a:ext cx="1147763" cy="365125"/>
          </a:xfrm>
        </p:spPr>
        <p:txBody>
          <a:bodyPr/>
          <a:lstStyle>
            <a:lvl1pPr>
              <a:defRPr/>
            </a:lvl1pPr>
          </a:lstStyle>
          <a:p>
            <a:pPr>
              <a:defRPr/>
            </a:pPr>
            <a:fld id="{24F1B831-E784-40AE-831A-DCD35A64CB81}" type="datetimeFigureOut">
              <a:rPr lang="en-US"/>
              <a:pPr>
                <a:defRPr/>
              </a:pPr>
              <a:t>4/6/11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6A16B3-9322-4D94-80E7-91E02C2933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3"/>
          <p:cNvSpPr>
            <a:spLocks noGrp="1"/>
          </p:cNvSpPr>
          <p:nvPr>
            <p:ph type="dt" sz="half" idx="10"/>
          </p:nvPr>
        </p:nvSpPr>
        <p:spPr/>
        <p:txBody>
          <a:bodyPr/>
          <a:lstStyle>
            <a:lvl1pPr>
              <a:defRPr/>
            </a:lvl1pPr>
          </a:lstStyle>
          <a:p>
            <a:pPr>
              <a:defRPr/>
            </a:pPr>
            <a:fld id="{1A1B803C-E820-46B0-A3FD-9A3A1B0CF1DE}" type="datetimeFigureOut">
              <a:rPr lang="en-US"/>
              <a:pPr>
                <a:defRPr/>
              </a:pPr>
              <a:t>4/6/11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ECAD56-8E3E-4248-AA72-9B6C1C913D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460500"/>
            <a:ext cx="9144000" cy="46038"/>
            <a:chOff x="0" y="1613647"/>
            <a:chExt cx="9144000" cy="45291"/>
          </a:xfrm>
        </p:grpSpPr>
        <p:cxnSp>
          <p:nvCxnSpPr>
            <p:cNvPr id="6"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4953000"/>
            <a:ext cx="9144000" cy="46038"/>
            <a:chOff x="0" y="1613647"/>
            <a:chExt cx="9144000" cy="45291"/>
          </a:xfrm>
        </p:grpSpPr>
        <p:cxnSp>
          <p:nvCxnSpPr>
            <p:cNvPr id="9" name="Straight Connector 10"/>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CA"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lstStyle>
            <a:lvl1pPr algn="r">
              <a:buNone/>
              <a:defRPr sz="1800"/>
            </a:lvl1pPr>
          </a:lstStyle>
          <a:p>
            <a:pPr lvl="0"/>
            <a:r>
              <a:rPr lang="en-CA" noProof="0" smtClean="0"/>
              <a:t>Click icon to add picture</a:t>
            </a:r>
            <a:endParaRPr noProof="0"/>
          </a:p>
        </p:txBody>
      </p:sp>
      <p:sp>
        <p:nvSpPr>
          <p:cNvPr id="13" name="Date Placeholder 3"/>
          <p:cNvSpPr>
            <a:spLocks noGrp="1"/>
          </p:cNvSpPr>
          <p:nvPr>
            <p:ph type="dt" sz="half" idx="14"/>
          </p:nvPr>
        </p:nvSpPr>
        <p:spPr/>
        <p:txBody>
          <a:bodyPr/>
          <a:lstStyle>
            <a:lvl1pPr>
              <a:defRPr/>
            </a:lvl1pPr>
          </a:lstStyle>
          <a:p>
            <a:pPr>
              <a:defRPr/>
            </a:pPr>
            <a:fld id="{054316EF-F4B0-40AF-AEAC-1A275C9563F1}" type="datetimeFigureOut">
              <a:rPr lang="en-US"/>
              <a:pPr>
                <a:defRPr/>
              </a:pPr>
              <a:t>4/6/11</a:t>
            </a:fld>
            <a:endParaRPr lang="en-US"/>
          </a:p>
        </p:txBody>
      </p:sp>
      <p:sp>
        <p:nvSpPr>
          <p:cNvPr id="14" name="Footer Placeholder 4"/>
          <p:cNvSpPr>
            <a:spLocks noGrp="1"/>
          </p:cNvSpPr>
          <p:nvPr>
            <p:ph type="ftr" sz="quarter" idx="15"/>
          </p:nvPr>
        </p:nvSpPr>
        <p:spPr>
          <a:xfrm>
            <a:off x="3124200" y="6356350"/>
            <a:ext cx="2895600" cy="365125"/>
          </a:xfrm>
        </p:spPr>
        <p:txBody>
          <a:bodyPr/>
          <a:lstStyle>
            <a:lvl1pPr algn="ct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a:off x="0" y="1447800"/>
            <a:ext cx="9144000" cy="46038"/>
            <a:chOff x="0" y="1613647"/>
            <a:chExt cx="9144000" cy="45291"/>
          </a:xfrm>
        </p:grpSpPr>
        <p:cxnSp>
          <p:nvCxnSpPr>
            <p:cNvPr id="5"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a:grpSpLocks/>
          </p:cNvGrpSpPr>
          <p:nvPr/>
        </p:nvGrpSpPr>
        <p:grpSpPr bwMode="auto">
          <a:xfrm>
            <a:off x="0" y="4940300"/>
            <a:ext cx="9144000" cy="44450"/>
            <a:chOff x="0" y="1613647"/>
            <a:chExt cx="9144000" cy="45291"/>
          </a:xfrm>
        </p:grpSpPr>
        <p:cxnSp>
          <p:nvCxnSpPr>
            <p:cNvPr id="8" name="Straight Connector 11"/>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nchorCtr="0"/>
          <a:lstStyle>
            <a:lvl1pPr algn="ctr">
              <a:defRPr sz="48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6F7FFA17-69D4-44A8-B5E7-2D04DC3FDF8E}" type="datetimeFigureOut">
              <a:rPr lang="en-US"/>
              <a:pPr>
                <a:defRPr/>
              </a:pPr>
              <a:t>4/6/11</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3AA2F6D3-95AD-42F2-9BC5-3C874A40B9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1584325"/>
            <a:ext cx="9144000" cy="44450"/>
            <a:chOff x="0" y="1613647"/>
            <a:chExt cx="9144000" cy="45291"/>
          </a:xfrm>
        </p:grpSpPr>
        <p:cxnSp>
          <p:nvCxnSpPr>
            <p:cNvPr id="6" name="Straight Connector 1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8" name="Date Placeholder 4"/>
          <p:cNvSpPr>
            <a:spLocks noGrp="1"/>
          </p:cNvSpPr>
          <p:nvPr>
            <p:ph type="dt" sz="half" idx="10"/>
          </p:nvPr>
        </p:nvSpPr>
        <p:spPr/>
        <p:txBody>
          <a:bodyPr/>
          <a:lstStyle>
            <a:lvl1pPr>
              <a:defRPr/>
            </a:lvl1pPr>
          </a:lstStyle>
          <a:p>
            <a:pPr>
              <a:defRPr/>
            </a:pPr>
            <a:fld id="{E97C3FA5-D78C-4D97-AA83-584A1D9856EE}" type="datetimeFigureOut">
              <a:rPr lang="en-US"/>
              <a:pPr>
                <a:defRPr/>
              </a:pPr>
              <a:t>4/6/11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5C391D62-C2D4-489B-86E8-47CA545C46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0" y="1584325"/>
            <a:ext cx="9144000" cy="44450"/>
            <a:chOff x="0" y="1613647"/>
            <a:chExt cx="9144000" cy="45291"/>
          </a:xfrm>
        </p:grpSpPr>
        <p:cxnSp>
          <p:nvCxnSpPr>
            <p:cNvPr id="8" name="Straight Connector 10"/>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0" name="Date Placeholder 6"/>
          <p:cNvSpPr>
            <a:spLocks noGrp="1"/>
          </p:cNvSpPr>
          <p:nvPr>
            <p:ph type="dt" sz="half" idx="10"/>
          </p:nvPr>
        </p:nvSpPr>
        <p:spPr/>
        <p:txBody>
          <a:bodyPr/>
          <a:lstStyle>
            <a:lvl1pPr>
              <a:defRPr/>
            </a:lvl1pPr>
          </a:lstStyle>
          <a:p>
            <a:pPr>
              <a:defRPr/>
            </a:pPr>
            <a:fld id="{F5FF82BC-DCC3-4C74-8EB5-E05E9DD6AF14}" type="datetimeFigureOut">
              <a:rPr lang="en-US"/>
              <a:pPr>
                <a:defRPr/>
              </a:pPr>
              <a:t>4/6/11</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4F114F2D-8E3F-484A-9121-CE95BC3DB0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CA"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fld id="{17553C33-0BAA-4613-B8EC-0A7B81A67BD5}" type="datetimeFigureOut">
              <a:rPr lang="en-US"/>
              <a:pPr>
                <a:defRPr/>
              </a:pPr>
              <a:t>4/6/11</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270CB872-21AE-4A3B-B747-3AC42E0A36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0A2029-2D55-410C-9881-78EA1D6FEE14}" type="datetimeFigureOut">
              <a:rPr lang="en-US"/>
              <a:pPr>
                <a:defRPr/>
              </a:pPr>
              <a:t>4/6/11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770E10-DD16-4C19-BEE8-9D115A2A36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CA" smtClean="0"/>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37A795-90C0-4AEC-88EF-03AA856C6A3E}" type="datetimeFigureOut">
              <a:rPr lang="en-US"/>
              <a:pPr>
                <a:defRPr/>
              </a:pPr>
              <a:t>4/6/11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13240C-E2F2-42F8-82C7-FE1326E590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45BBF4-299C-4E67-AA39-F9988D8D98E2}" type="datetimeFigureOut">
              <a:rPr lang="en-US"/>
              <a:pPr>
                <a:defRPr/>
              </a:pPr>
              <a:t>4/6/11</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8826FE18-DA15-45BF-87EC-AABEB5F2D85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vl2pPr algn="ctr" rtl="0" eaLnBrk="0" fontAlgn="base" hangingPunct="0">
        <a:spcBef>
          <a:spcPct val="0"/>
        </a:spcBef>
        <a:spcAft>
          <a:spcPct val="0"/>
        </a:spcAft>
        <a:defRPr sz="4800" b="1">
          <a:solidFill>
            <a:schemeClr val="tx1"/>
          </a:solidFill>
          <a:latin typeface="Corbel" pitchFamily="34" charset="0"/>
        </a:defRPr>
      </a:lvl2pPr>
      <a:lvl3pPr algn="ctr" rtl="0" eaLnBrk="0" fontAlgn="base" hangingPunct="0">
        <a:spcBef>
          <a:spcPct val="0"/>
        </a:spcBef>
        <a:spcAft>
          <a:spcPct val="0"/>
        </a:spcAft>
        <a:defRPr sz="4800" b="1">
          <a:solidFill>
            <a:schemeClr val="tx1"/>
          </a:solidFill>
          <a:latin typeface="Corbel" pitchFamily="34" charset="0"/>
        </a:defRPr>
      </a:lvl3pPr>
      <a:lvl4pPr algn="ctr" rtl="0" eaLnBrk="0" fontAlgn="base" hangingPunct="0">
        <a:spcBef>
          <a:spcPct val="0"/>
        </a:spcBef>
        <a:spcAft>
          <a:spcPct val="0"/>
        </a:spcAft>
        <a:defRPr sz="4800" b="1">
          <a:solidFill>
            <a:schemeClr val="tx1"/>
          </a:solidFill>
          <a:latin typeface="Corbel" pitchFamily="34" charset="0"/>
        </a:defRPr>
      </a:lvl4pPr>
      <a:lvl5pPr algn="ctr" rtl="0" eaLnBrk="0" fontAlgn="base" hangingPunct="0">
        <a:spcBef>
          <a:spcPct val="0"/>
        </a:spcBef>
        <a:spcAft>
          <a:spcPct val="0"/>
        </a:spcAft>
        <a:defRPr sz="4800" b="1">
          <a:solidFill>
            <a:schemeClr val="tx1"/>
          </a:solidFill>
          <a:latin typeface="Corbel" pitchFamily="34" charset="0"/>
        </a:defRPr>
      </a:lvl5pPr>
      <a:lvl6pPr marL="457200" algn="ctr" rtl="0" fontAlgn="base">
        <a:spcBef>
          <a:spcPct val="0"/>
        </a:spcBef>
        <a:spcAft>
          <a:spcPct val="0"/>
        </a:spcAft>
        <a:defRPr sz="4800" b="1">
          <a:solidFill>
            <a:schemeClr val="tx1"/>
          </a:solidFill>
          <a:latin typeface="Corbel" pitchFamily="34" charset="0"/>
        </a:defRPr>
      </a:lvl6pPr>
      <a:lvl7pPr marL="914400" algn="ctr" rtl="0" fontAlgn="base">
        <a:spcBef>
          <a:spcPct val="0"/>
        </a:spcBef>
        <a:spcAft>
          <a:spcPct val="0"/>
        </a:spcAft>
        <a:defRPr sz="4800" b="1">
          <a:solidFill>
            <a:schemeClr val="tx1"/>
          </a:solidFill>
          <a:latin typeface="Corbel" pitchFamily="34" charset="0"/>
        </a:defRPr>
      </a:lvl7pPr>
      <a:lvl8pPr marL="1371600" algn="ctr" rtl="0" fontAlgn="base">
        <a:spcBef>
          <a:spcPct val="0"/>
        </a:spcBef>
        <a:spcAft>
          <a:spcPct val="0"/>
        </a:spcAft>
        <a:defRPr sz="4800" b="1">
          <a:solidFill>
            <a:schemeClr val="tx1"/>
          </a:solidFill>
          <a:latin typeface="Corbel" pitchFamily="34" charset="0"/>
        </a:defRPr>
      </a:lvl8pPr>
      <a:lvl9pPr marL="1828800" algn="ctr" rtl="0" fontAlgn="base">
        <a:spcBef>
          <a:spcPct val="0"/>
        </a:spcBef>
        <a:spcAft>
          <a:spcPct val="0"/>
        </a:spcAft>
        <a:defRPr sz="4800" b="1">
          <a:solidFill>
            <a:schemeClr val="tx1"/>
          </a:solidFill>
          <a:latin typeface="Corbel" pitchFamily="34" charset="0"/>
        </a:defRPr>
      </a:lvl9pPr>
    </p:titleStyle>
    <p:bodyStyle>
      <a:lvl1pPr marL="342900" indent="-342900" algn="l" rtl="0" eaLnBrk="0" fontAlgn="base" hangingPunct="0">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rtl="0" eaLnBrk="0" fontAlgn="base" hangingPunct="0">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rtl="0" eaLnBrk="0" fontAlgn="base" hangingPunct="0">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rtl="0" eaLnBrk="0" fontAlgn="base" hangingPunct="0">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rtl="0" eaLnBrk="0" fontAlgn="base" hangingPunct="0">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ootsofempathy.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6" Type="http://schemas.openxmlformats.org/officeDocument/2006/relationships/diagramColors" Target="../diagrams/colors2.xml"/><Relationship Id="rId4" Type="http://schemas.openxmlformats.org/officeDocument/2006/relationships/diagramLayout" Target="../diagrams/layout2.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5"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pdf"/></Relationships>
</file>

<file path=ppt/slides/_rels/slide28.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1.pdf"/></Relationships>
</file>

<file path=ppt/slides/_rels/slide29.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3.pdf"/></Relationships>
</file>

<file path=ppt/slides/_rels/slide3.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5.pd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xml"/><Relationship Id="rId4" Type="http://schemas.openxmlformats.org/officeDocument/2006/relationships/diagramLayout" Target="../diagrams/layout3.xml"/><Relationship Id="rId10" Type="http://schemas.openxmlformats.org/officeDocument/2006/relationships/diagramColors" Target="../diagrams/colors4.xml"/><Relationship Id="rId5" Type="http://schemas.openxmlformats.org/officeDocument/2006/relationships/diagramQuickStyle" Target="../diagrams/quickStyle3.xml"/><Relationship Id="rId7" Type="http://schemas.openxmlformats.org/officeDocument/2006/relationships/diagramData" Target="../diagrams/data4.xml"/><Relationship Id="rId11" Type="http://schemas.microsoft.com/office/2007/relationships/diagramDrawing" Target="../diagrams/drawing2.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5.xml"/><Relationship Id="rId9" Type="http://schemas.openxmlformats.org/officeDocument/2006/relationships/diagramQuickStyle" Target="../diagrams/quickStyle4.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video" Target="file:///G:\526\Class%20Project\TAH%20Video%20Clip.wmv" TargetMode="External"/><Relationship Id="rId2" Type="http://schemas.openxmlformats.org/officeDocument/2006/relationships/slideLayout" Target="../slideLayouts/slideLayout2.xml"/><Relationship Id="rId3" Type="http://schemas.openxmlformats.org/officeDocument/2006/relationships/notesSlide" Target="../notesSlides/notesSlide35.xml"/><Relationship Id="rId5" Type="http://schemas.openxmlformats.org/officeDocument/2006/relationships/hyperlink" Target="http://www.youtube.com/watch?v=3g8uxJWhFR4" TargetMode="External"/></Relationships>
</file>

<file path=ppt/slides/_rels/slide51.xml.rels><?xml version="1.0" encoding="UTF-8" standalone="yes"?>
<Relationships xmlns="http://schemas.openxmlformats.org/package/2006/relationships"><Relationship Id="rId4" Type="http://schemas.openxmlformats.org/officeDocument/2006/relationships/hyperlink" Target="http://www.takeahikefoundation.org/?page=adventure" TargetMode="External"/><Relationship Id="rId1" Type="http://schemas.openxmlformats.org/officeDocument/2006/relationships/slideLayout" Target="../slideLayouts/slideLayout2.xml"/><Relationship Id="rId2" Type="http://schemas.openxmlformats.org/officeDocument/2006/relationships/hyperlink" Target="http://www.youtube.com/watch?v=3g8uxJWhFR4" TargetMode="External"/><Relationship Id="rId3" Type="http://schemas.openxmlformats.org/officeDocument/2006/relationships/hyperlink" Target="http://www.takeahikefoundation.org/?page=progra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8.wmf"/><Relationship Id="rId3"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573213"/>
            <a:ext cx="4910138" cy="2130425"/>
          </a:xfrm>
        </p:spPr>
        <p:txBody>
          <a:bodyPr>
            <a:normAutofit fontScale="90000"/>
          </a:bodyPr>
          <a:lstStyle/>
          <a:p>
            <a:pPr fontAlgn="auto">
              <a:spcAft>
                <a:spcPts val="0"/>
              </a:spcAft>
              <a:defRPr/>
            </a:pPr>
            <a:r>
              <a:rPr lang="en-US" dirty="0" smtClean="0"/>
              <a:t>Evaluating Programs for Struggling Youth</a:t>
            </a:r>
            <a:endParaRPr lang="en-US" dirty="0"/>
          </a:p>
        </p:txBody>
      </p:sp>
      <p:sp>
        <p:nvSpPr>
          <p:cNvPr id="3" name="Subtitle 2"/>
          <p:cNvSpPr>
            <a:spLocks noGrp="1"/>
          </p:cNvSpPr>
          <p:nvPr>
            <p:ph type="subTitle" idx="1"/>
          </p:nvPr>
        </p:nvSpPr>
        <p:spPr>
          <a:xfrm>
            <a:off x="4114800" y="3711575"/>
            <a:ext cx="4910138" cy="887413"/>
          </a:xfrm>
        </p:spPr>
        <p:txBody>
          <a:bodyPr/>
          <a:lstStyle/>
          <a:p>
            <a:pPr fontAlgn="auto">
              <a:spcAft>
                <a:spcPts val="0"/>
              </a:spcAft>
              <a:defRPr/>
            </a:pPr>
            <a:r>
              <a:rPr lang="en-US" dirty="0" smtClean="0"/>
              <a:t>EPSE 526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Description of Program</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The goals of the program are</a:t>
            </a:r>
            <a:r>
              <a:rPr lang="en-US" i="1" dirty="0" smtClean="0"/>
              <a:t> </a:t>
            </a:r>
            <a:r>
              <a:rPr lang="en-US" dirty="0" smtClean="0"/>
              <a:t>to</a:t>
            </a:r>
            <a:r>
              <a:rPr lang="en-US" i="1" dirty="0" smtClean="0"/>
              <a:t> foster the development of empathy, develop emotional literacy, reduce levels of bullying/aggression/violence, increase knowledge of human development/infant safety, and to prepare students for responsible citizenship and responsive parenting</a:t>
            </a:r>
            <a:endParaRPr lang="en-US" dirty="0" smtClean="0"/>
          </a:p>
          <a:p>
            <a:r>
              <a:rPr lang="en-US" dirty="0" smtClean="0"/>
              <a:t>ROE teaches self-awareness, social awareness, self-management, relationship skills and responsible decision-making.</a:t>
            </a:r>
          </a:p>
          <a:p>
            <a:r>
              <a:rPr lang="en-US" dirty="0" smtClean="0"/>
              <a:t>Academic activities include links with math, music, art and literacy.</a:t>
            </a:r>
          </a:p>
          <a:p>
            <a:r>
              <a:rPr lang="en-US" dirty="0" smtClean="0"/>
              <a:t>The curriculum has been recommended by Curriculum Services Canada as a “valid program…to promote understanding of human development, diversity and the uniqueness of individuals.”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Evaluation of </a:t>
            </a:r>
            <a:br>
              <a:rPr lang="en-US" dirty="0" smtClean="0"/>
            </a:br>
            <a:r>
              <a:rPr lang="en-US" i="1" dirty="0" smtClean="0"/>
              <a:t>Roots of Empathy</a:t>
            </a:r>
            <a:endParaRPr lang="en-US" i="1" dirty="0"/>
          </a:p>
        </p:txBody>
      </p:sp>
      <p:sp>
        <p:nvSpPr>
          <p:cNvPr id="8" name="Text Placeholder 7"/>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457200" y="274638"/>
          <a:ext cx="8229600" cy="6202362"/>
        </p:xfrm>
        <a:graphic>
          <a:graphicData uri="http://schemas.openxmlformats.org/drawingml/2006/table">
            <a:tbl>
              <a:tblPr firstRow="1" bandRow="1">
                <a:tableStyleId>{5C22544A-7EE6-4342-B048-85BDC9FD1C3A}</a:tableStyleId>
              </a:tblPr>
              <a:tblGrid>
                <a:gridCol w="4114800"/>
                <a:gridCol w="4114800"/>
              </a:tblGrid>
              <a:tr h="1033727">
                <a:tc>
                  <a:txBody>
                    <a:bodyPr/>
                    <a:lstStyle/>
                    <a:p>
                      <a:pPr algn="ctr"/>
                      <a:r>
                        <a:rPr lang="en-US" sz="3600" dirty="0" smtClean="0"/>
                        <a:t>Program Criteria</a:t>
                      </a:r>
                      <a:endParaRPr lang="en-US" sz="3600" dirty="0"/>
                    </a:p>
                  </a:txBody>
                  <a:tcPr/>
                </a:tc>
                <a:tc>
                  <a:txBody>
                    <a:bodyPr/>
                    <a:lstStyle/>
                    <a:p>
                      <a:pPr algn="ctr"/>
                      <a:r>
                        <a:rPr lang="en-US" sz="3600" dirty="0" smtClean="0"/>
                        <a:t>Rating</a:t>
                      </a:r>
                      <a:endParaRPr lang="en-US" sz="3600" dirty="0"/>
                    </a:p>
                  </a:txBody>
                  <a:tcPr/>
                </a:tc>
              </a:tr>
              <a:tr h="1033727">
                <a:tc>
                  <a:txBody>
                    <a:bodyPr/>
                    <a:lstStyle/>
                    <a:p>
                      <a:r>
                        <a:rPr lang="en-US" sz="2600" dirty="0" smtClean="0"/>
                        <a:t>Academic</a:t>
                      </a:r>
                      <a:r>
                        <a:rPr lang="en-US" sz="2600" baseline="0" dirty="0" smtClean="0"/>
                        <a:t> Integration</a:t>
                      </a:r>
                      <a:endParaRPr lang="en-US" sz="2600" dirty="0"/>
                    </a:p>
                  </a:txBody>
                  <a:tcPr/>
                </a:tc>
                <a:tc>
                  <a:txBody>
                    <a:bodyPr/>
                    <a:lstStyle/>
                    <a:p>
                      <a:endParaRPr lang="en-US" dirty="0"/>
                    </a:p>
                  </a:txBody>
                  <a:tcPr/>
                </a:tc>
              </a:tr>
              <a:tr h="1033727">
                <a:tc>
                  <a:txBody>
                    <a:bodyPr/>
                    <a:lstStyle/>
                    <a:p>
                      <a:r>
                        <a:rPr lang="en-US" sz="2600" dirty="0" smtClean="0"/>
                        <a:t>Evidence</a:t>
                      </a:r>
                      <a:r>
                        <a:rPr lang="en-US" sz="2600" baseline="0" dirty="0" smtClean="0"/>
                        <a:t> of Effectiveness</a:t>
                      </a:r>
                      <a:endParaRPr lang="en-US" sz="2600" dirty="0"/>
                    </a:p>
                  </a:txBody>
                  <a:tcPr/>
                </a:tc>
                <a:tc>
                  <a:txBody>
                    <a:bodyPr/>
                    <a:lstStyle/>
                    <a:p>
                      <a:endParaRPr lang="en-US" dirty="0"/>
                    </a:p>
                  </a:txBody>
                  <a:tcPr/>
                </a:tc>
              </a:tr>
              <a:tr h="1033727">
                <a:tc>
                  <a:txBody>
                    <a:bodyPr/>
                    <a:lstStyle/>
                    <a:p>
                      <a:r>
                        <a:rPr lang="en-US" sz="2600" dirty="0" smtClean="0"/>
                        <a:t>SEL Instruction</a:t>
                      </a:r>
                      <a:endParaRPr lang="en-US" sz="2600" dirty="0"/>
                    </a:p>
                  </a:txBody>
                  <a:tcPr/>
                </a:tc>
                <a:tc>
                  <a:txBody>
                    <a:bodyPr/>
                    <a:lstStyle/>
                    <a:p>
                      <a:endParaRPr lang="en-US" dirty="0"/>
                    </a:p>
                  </a:txBody>
                  <a:tcPr/>
                </a:tc>
              </a:tr>
              <a:tr h="1033727">
                <a:tc>
                  <a:txBody>
                    <a:bodyPr/>
                    <a:lstStyle/>
                    <a:p>
                      <a:r>
                        <a:rPr lang="en-US" sz="2600" dirty="0" smtClean="0"/>
                        <a:t>Professional Development</a:t>
                      </a:r>
                      <a:endParaRPr lang="en-US" sz="2600" dirty="0"/>
                    </a:p>
                  </a:txBody>
                  <a:tcPr/>
                </a:tc>
                <a:tc>
                  <a:txBody>
                    <a:bodyPr/>
                    <a:lstStyle/>
                    <a:p>
                      <a:endParaRPr lang="en-US" dirty="0"/>
                    </a:p>
                  </a:txBody>
                  <a:tcPr/>
                </a:tc>
              </a:tr>
              <a:tr h="103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Classroom</a:t>
                      </a:r>
                      <a:r>
                        <a:rPr lang="en-US" sz="2600" baseline="0" dirty="0" smtClean="0"/>
                        <a:t> Monitoring Tools</a:t>
                      </a:r>
                      <a:endParaRPr lang="en-US" sz="2600" dirty="0" smtClean="0"/>
                    </a:p>
                    <a:p>
                      <a:endParaRPr lang="en-US" sz="2600" dirty="0"/>
                    </a:p>
                  </a:txBody>
                  <a:tcPr/>
                </a:tc>
                <a:tc>
                  <a:txBody>
                    <a:bodyPr/>
                    <a:lstStyle/>
                    <a:p>
                      <a:endParaRPr lang="en-US" dirty="0"/>
                    </a:p>
                  </a:txBody>
                  <a:tcPr/>
                </a:tc>
              </a:tr>
            </a:tbl>
          </a:graphicData>
        </a:graphic>
      </p:graphicFrame>
      <p:sp>
        <p:nvSpPr>
          <p:cNvPr id="5" name="Oval 4"/>
          <p:cNvSpPr/>
          <p:nvPr/>
        </p:nvSpPr>
        <p:spPr>
          <a:xfrm>
            <a:off x="6096000" y="1295400"/>
            <a:ext cx="914400" cy="914400"/>
          </a:xfrm>
          <a:prstGeom prst="ellipse">
            <a:avLst/>
          </a:prstGeom>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96000" y="2514600"/>
            <a:ext cx="914400" cy="914400"/>
          </a:xfrm>
          <a:prstGeom prst="ellipse">
            <a:avLst/>
          </a:prstGeom>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096000" y="3429000"/>
            <a:ext cx="914400" cy="914400"/>
          </a:xfrm>
          <a:prstGeom prst="ellipse">
            <a:avLst/>
          </a:prstGeom>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87440" y="4572000"/>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187440" y="5547360"/>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8"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457200" y="274638"/>
          <a:ext cx="8229600" cy="6202362"/>
        </p:xfrm>
        <a:graphic>
          <a:graphicData uri="http://schemas.openxmlformats.org/drawingml/2006/table">
            <a:tbl>
              <a:tblPr firstRow="1" bandRow="1">
                <a:tableStyleId>{5C22544A-7EE6-4342-B048-85BDC9FD1C3A}</a:tableStyleId>
              </a:tblPr>
              <a:tblGrid>
                <a:gridCol w="4114800"/>
                <a:gridCol w="4114800"/>
              </a:tblGrid>
              <a:tr h="1033727">
                <a:tc>
                  <a:txBody>
                    <a:bodyPr/>
                    <a:lstStyle/>
                    <a:p>
                      <a:pPr algn="ctr"/>
                      <a:r>
                        <a:rPr lang="en-US" sz="3600" dirty="0" smtClean="0"/>
                        <a:t>Program Criteria</a:t>
                      </a:r>
                      <a:endParaRPr lang="en-US" sz="3600" dirty="0"/>
                    </a:p>
                  </a:txBody>
                  <a:tcPr/>
                </a:tc>
                <a:tc>
                  <a:txBody>
                    <a:bodyPr/>
                    <a:lstStyle/>
                    <a:p>
                      <a:pPr algn="ctr"/>
                      <a:r>
                        <a:rPr lang="en-US" sz="3600" dirty="0" smtClean="0"/>
                        <a:t>Rating</a:t>
                      </a:r>
                      <a:endParaRPr lang="en-US" sz="3600" dirty="0"/>
                    </a:p>
                  </a:txBody>
                  <a:tcPr/>
                </a:tc>
              </a:tr>
              <a:tr h="1033727">
                <a:tc>
                  <a:txBody>
                    <a:bodyPr/>
                    <a:lstStyle/>
                    <a:p>
                      <a:r>
                        <a:rPr lang="en-US" sz="2600" dirty="0" smtClean="0"/>
                        <a:t>Student</a:t>
                      </a:r>
                      <a:r>
                        <a:rPr lang="en-US" sz="2600" baseline="0" dirty="0" smtClean="0"/>
                        <a:t> Assessment</a:t>
                      </a:r>
                      <a:r>
                        <a:rPr lang="en-US" sz="2600" dirty="0" smtClean="0"/>
                        <a:t> Measures</a:t>
                      </a:r>
                      <a:endParaRPr lang="en-US" sz="2600" dirty="0"/>
                    </a:p>
                  </a:txBody>
                  <a:tcPr/>
                </a:tc>
                <a:tc>
                  <a:txBody>
                    <a:bodyPr/>
                    <a:lstStyle/>
                    <a:p>
                      <a:endParaRPr lang="en-US" dirty="0"/>
                    </a:p>
                  </a:txBody>
                  <a:tcPr/>
                </a:tc>
              </a:tr>
              <a:tr h="1033727">
                <a:tc>
                  <a:txBody>
                    <a:bodyPr/>
                    <a:lstStyle/>
                    <a:p>
                      <a:r>
                        <a:rPr lang="en-US" sz="2600" dirty="0" smtClean="0"/>
                        <a:t>School-Wide</a:t>
                      </a:r>
                      <a:r>
                        <a:rPr lang="en-US" sz="2600" baseline="0" dirty="0" smtClean="0"/>
                        <a:t> Coordination</a:t>
                      </a:r>
                      <a:endParaRPr lang="en-US" sz="2600" dirty="0"/>
                    </a:p>
                  </a:txBody>
                  <a:tcPr/>
                </a:tc>
                <a:tc>
                  <a:txBody>
                    <a:bodyPr/>
                    <a:lstStyle/>
                    <a:p>
                      <a:endParaRPr lang="en-US" dirty="0"/>
                    </a:p>
                  </a:txBody>
                  <a:tcPr/>
                </a:tc>
              </a:tr>
              <a:tr h="1033727">
                <a:tc>
                  <a:txBody>
                    <a:bodyPr/>
                    <a:lstStyle/>
                    <a:p>
                      <a:r>
                        <a:rPr lang="en-US" sz="2600" dirty="0" smtClean="0"/>
                        <a:t>School-Family</a:t>
                      </a:r>
                      <a:r>
                        <a:rPr lang="en-US" sz="2600" baseline="0" dirty="0" smtClean="0"/>
                        <a:t> Partnerships</a:t>
                      </a:r>
                      <a:endParaRPr lang="en-US" sz="2600" dirty="0"/>
                    </a:p>
                  </a:txBody>
                  <a:tcPr/>
                </a:tc>
                <a:tc>
                  <a:txBody>
                    <a:bodyPr/>
                    <a:lstStyle/>
                    <a:p>
                      <a:endParaRPr lang="en-US" dirty="0"/>
                    </a:p>
                  </a:txBody>
                  <a:tcPr/>
                </a:tc>
              </a:tr>
              <a:tr h="1033727">
                <a:tc>
                  <a:txBody>
                    <a:bodyPr/>
                    <a:lstStyle/>
                    <a:p>
                      <a:r>
                        <a:rPr lang="en-US" sz="2600" dirty="0" smtClean="0"/>
                        <a:t>School-Community Partnerships</a:t>
                      </a:r>
                      <a:endParaRPr lang="en-US" sz="2600" dirty="0"/>
                    </a:p>
                  </a:txBody>
                  <a:tcPr/>
                </a:tc>
                <a:tc>
                  <a:txBody>
                    <a:bodyPr/>
                    <a:lstStyle/>
                    <a:p>
                      <a:endParaRPr lang="en-US" dirty="0"/>
                    </a:p>
                  </a:txBody>
                  <a:tcPr/>
                </a:tc>
              </a:tr>
              <a:tr h="1033727">
                <a:tc>
                  <a:txBody>
                    <a:bodyPr/>
                    <a:lstStyle/>
                    <a:p>
                      <a:r>
                        <a:rPr lang="en-US" sz="2600" dirty="0" smtClean="0"/>
                        <a:t>Documented</a:t>
                      </a:r>
                      <a:r>
                        <a:rPr lang="en-US" sz="2600" baseline="0" dirty="0" smtClean="0"/>
                        <a:t> </a:t>
                      </a:r>
                      <a:r>
                        <a:rPr lang="en-US" sz="2600" baseline="0" dirty="0" err="1" smtClean="0"/>
                        <a:t>Behavioural</a:t>
                      </a:r>
                      <a:r>
                        <a:rPr lang="en-US" sz="2600" baseline="0" dirty="0" smtClean="0"/>
                        <a:t> Outcomes</a:t>
                      </a:r>
                      <a:endParaRPr lang="en-US" sz="2600" dirty="0"/>
                    </a:p>
                  </a:txBody>
                  <a:tcPr/>
                </a:tc>
                <a:tc>
                  <a:txBody>
                    <a:bodyPr/>
                    <a:lstStyle/>
                    <a:p>
                      <a:endParaRPr lang="en-US" dirty="0"/>
                    </a:p>
                  </a:txBody>
                  <a:tcPr/>
                </a:tc>
              </a:tr>
            </a:tbl>
          </a:graphicData>
        </a:graphic>
      </p:graphicFrame>
      <p:sp>
        <p:nvSpPr>
          <p:cNvPr id="3" name="Oval 2"/>
          <p:cNvSpPr/>
          <p:nvPr/>
        </p:nvSpPr>
        <p:spPr>
          <a:xfrm>
            <a:off x="6187440" y="4495800"/>
            <a:ext cx="822960" cy="822960"/>
          </a:xfrm>
          <a:prstGeom prst="ellipse">
            <a:avLst/>
          </a:prstGeom>
          <a:blipFill>
            <a:blip r:embed="rId2"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187440" y="5654040"/>
            <a:ext cx="822960" cy="822960"/>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187440" y="1412776"/>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187440" y="2492896"/>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187440" y="3315856"/>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Early intervention/prevention</a:t>
            </a:r>
          </a:p>
          <a:p>
            <a:r>
              <a:rPr lang="en-US" dirty="0" smtClean="0"/>
              <a:t>Model of social innovation</a:t>
            </a:r>
          </a:p>
          <a:p>
            <a:r>
              <a:rPr lang="en-US" dirty="0" smtClean="0"/>
              <a:t>Many aspects of the program are direct links to academic outcomes</a:t>
            </a:r>
          </a:p>
          <a:p>
            <a:r>
              <a:rPr lang="en-US" dirty="0" smtClean="0"/>
              <a:t>Curriculum has been recognized by Curriculum Services Canada as promoting understanding of human development, diversity, and individuality</a:t>
            </a:r>
          </a:p>
          <a:p>
            <a:r>
              <a:rPr lang="en-US" dirty="0" smtClean="0"/>
              <a:t>Promotes SEL</a:t>
            </a:r>
          </a:p>
          <a:p>
            <a:r>
              <a:rPr lang="en-US" dirty="0" smtClean="0"/>
              <a:t>No additional work is required of the teacher</a:t>
            </a:r>
          </a:p>
          <a:p>
            <a:r>
              <a:rPr lang="en-US" dirty="0" smtClean="0"/>
              <a:t>Research findings are supportive of the overall effectiveness of the program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Often isolated to one classroom or one grade level within a school</a:t>
            </a:r>
          </a:p>
          <a:p>
            <a:r>
              <a:rPr lang="en-US" dirty="0" smtClean="0"/>
              <a:t>No professional development available for classroom teacher</a:t>
            </a:r>
          </a:p>
          <a:p>
            <a:r>
              <a:rPr lang="en-US" dirty="0" smtClean="0"/>
              <a:t>ROE instructors are not trained classroom teachers</a:t>
            </a:r>
          </a:p>
          <a:p>
            <a:r>
              <a:rPr lang="en-US" dirty="0" smtClean="0"/>
              <a:t>Funding was cut for ROE in 2009, schools are now responsible to cover the cost of the program</a:t>
            </a:r>
          </a:p>
          <a:p>
            <a:r>
              <a:rPr lang="en-US" dirty="0" smtClean="0"/>
              <a:t>Doesn’t seem to connect school-wide or with families</a:t>
            </a:r>
          </a:p>
          <a:p>
            <a:r>
              <a:rPr lang="en-US" dirty="0" smtClean="0"/>
              <a:t>The only input that classroom teachers have is in the final online survey at the end of the program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Implications for Youth-at-Risk</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Children who participate in ROE show:</a:t>
            </a:r>
          </a:p>
          <a:p>
            <a:pPr lvl="1"/>
            <a:r>
              <a:rPr lang="en-US" dirty="0" smtClean="0"/>
              <a:t> improved pro-social </a:t>
            </a:r>
            <a:r>
              <a:rPr lang="en-US" dirty="0" err="1" smtClean="0"/>
              <a:t>behaviour</a:t>
            </a:r>
            <a:r>
              <a:rPr lang="en-US" dirty="0" smtClean="0"/>
              <a:t> (</a:t>
            </a:r>
            <a:r>
              <a:rPr lang="en-US" i="1" dirty="0" smtClean="0"/>
              <a:t>helping, sharing, including others)</a:t>
            </a:r>
            <a:endParaRPr lang="en-US" dirty="0" smtClean="0"/>
          </a:p>
          <a:p>
            <a:pPr lvl="1"/>
            <a:r>
              <a:rPr lang="en-US" dirty="0" smtClean="0"/>
              <a:t>increased levels of empathy </a:t>
            </a:r>
            <a:r>
              <a:rPr lang="en-US" i="1" dirty="0" smtClean="0"/>
              <a:t>(perspective taking, </a:t>
            </a:r>
            <a:r>
              <a:rPr lang="en-US" i="1" smtClean="0"/>
              <a:t>social/emotional understanding)</a:t>
            </a:r>
            <a:endParaRPr lang="en-US" dirty="0" smtClean="0"/>
          </a:p>
          <a:p>
            <a:pPr lvl="1"/>
            <a:r>
              <a:rPr lang="en-US" dirty="0" smtClean="0"/>
              <a:t>decreased levels of aggression </a:t>
            </a:r>
            <a:r>
              <a:rPr lang="en-US" i="1" dirty="0" smtClean="0"/>
              <a:t>(violence, drug/alcohol abuse, crime, suicide attempts, high-school dropout)</a:t>
            </a:r>
            <a:endParaRPr lang="en-US" dirty="0" smtClean="0"/>
          </a:p>
          <a:p>
            <a:pPr lvl="1"/>
            <a:r>
              <a:rPr lang="en-US" dirty="0" smtClean="0"/>
              <a:t>Lower levels of stress and depression</a:t>
            </a:r>
          </a:p>
          <a:p>
            <a:pPr lvl="1"/>
            <a:r>
              <a:rPr lang="en-US" dirty="0" smtClean="0"/>
              <a:t>Positive attitudes towards themselves and others</a:t>
            </a:r>
          </a:p>
          <a:p>
            <a:pPr lvl="1"/>
            <a:r>
              <a:rPr lang="en-US" dirty="0" smtClean="0"/>
              <a:t>Acceptance amongst peers</a:t>
            </a:r>
          </a:p>
          <a:p>
            <a:pPr lvl="1"/>
            <a:r>
              <a:rPr lang="en-US" dirty="0" smtClean="0"/>
              <a:t>Positive attitudes towards school</a:t>
            </a:r>
          </a:p>
          <a:p>
            <a:pPr lvl="1"/>
            <a:r>
              <a:rPr lang="en-US" dirty="0" smtClean="0"/>
              <a:t>Better grade point averages and standardized test scores</a:t>
            </a:r>
          </a:p>
          <a:p>
            <a:pPr lvl="1"/>
            <a:r>
              <a:rPr lang="en-US" dirty="0" smtClean="0"/>
              <a:t>Knowledge of important parenting skills</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endParaRPr lang="en-US" dirty="0"/>
          </a:p>
        </p:txBody>
      </p:sp>
      <p:sp>
        <p:nvSpPr>
          <p:cNvPr id="3" name="Content Placeholder 2"/>
          <p:cNvSpPr>
            <a:spLocks noGrp="1"/>
          </p:cNvSpPr>
          <p:nvPr>
            <p:ph idx="1"/>
          </p:nvPr>
        </p:nvSpPr>
        <p:spPr/>
        <p:txBody>
          <a:bodyPr/>
          <a:lstStyle/>
          <a:p>
            <a:r>
              <a:rPr lang="en-US" dirty="0" smtClean="0">
                <a:hlinkClick r:id="rId2"/>
              </a:rPr>
              <a:t>http://www.rootsofempathy.org/</a:t>
            </a:r>
            <a:endParaRPr lang="en-US" dirty="0" smtClean="0"/>
          </a:p>
          <a:p>
            <a:r>
              <a:rPr lang="en-US" dirty="0" smtClean="0"/>
              <a:t>Gordon, M. (2005). </a:t>
            </a:r>
            <a:r>
              <a:rPr lang="en-US" b="0" i="1" dirty="0" smtClean="0"/>
              <a:t>Roots of empathy: Changing the world</a:t>
            </a:r>
          </a:p>
          <a:p>
            <a:pPr>
              <a:buNone/>
            </a:pPr>
            <a:r>
              <a:rPr lang="en-US" b="0" i="1" dirty="0" smtClean="0"/>
              <a:t>		child by child. </a:t>
            </a:r>
            <a:r>
              <a:rPr lang="en-US" smtClean="0"/>
              <a:t>Toronto: Thomas Allen Publishers.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Mosaic Education Solutions</a:t>
            </a:r>
            <a:endParaRPr lang="en-US" dirty="0"/>
          </a:p>
        </p:txBody>
      </p:sp>
      <p:sp>
        <p:nvSpPr>
          <p:cNvPr id="5" name="Subtitle 4"/>
          <p:cNvSpPr>
            <a:spLocks noGrp="1"/>
          </p:cNvSpPr>
          <p:nvPr>
            <p:ph type="subTitle" idx="1"/>
          </p:nvPr>
        </p:nvSpPr>
        <p:spPr/>
        <p:txBody>
          <a:bodyPr/>
          <a:lstStyle/>
          <a:p>
            <a:r>
              <a:rPr lang="en-US" dirty="0" err="1" smtClean="0"/>
              <a:t>Linh</a:t>
            </a:r>
            <a:r>
              <a:rPr lang="en-US" dirty="0" smtClean="0"/>
              <a:t>, Kim </a:t>
            </a:r>
            <a:r>
              <a:rPr lang="en-US" dirty="0" err="1" smtClean="0"/>
              <a:t>Grimwood</a:t>
            </a:r>
            <a:r>
              <a:rPr lang="en-US" dirty="0" smtClean="0"/>
              <a:t>, Lindsay Willms</a:t>
            </a:r>
            <a:endParaRPr lang="en-US" dirty="0"/>
          </a:p>
        </p:txBody>
      </p:sp>
      <p:sp>
        <p:nvSpPr>
          <p:cNvPr id="6" name="Picture Placeholder 5"/>
          <p:cNvSpPr>
            <a:spLocks noGrp="1"/>
          </p:cNvSpPr>
          <p:nvPr>
            <p:ph type="pic" sz="quarter" idx="13"/>
          </p:nvPr>
        </p:nvSpPr>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Description of Mosaic Education Solutions</a:t>
            </a:r>
            <a:endParaRPr lang="en-US" dirty="0"/>
          </a:p>
        </p:txBody>
      </p:sp>
      <p:graphicFrame>
        <p:nvGraphicFramePr>
          <p:cNvPr id="8" name="Content Placeholder 7"/>
          <p:cNvGraphicFramePr>
            <a:graphicFrameLocks noGrp="1"/>
          </p:cNvGraphicFramePr>
          <p:nvPr>
            <p:ph idx="1"/>
          </p:nvPr>
        </p:nvGraphicFramePr>
        <p:xfrm>
          <a:off x="0" y="1828800"/>
          <a:ext cx="9144000"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7C3E24A-69D3-014E-B361-9466C7D651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8B15068-1E18-2E4C-9FBB-B40977E607D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69289FE4-ABF7-2749-8D7C-41E498881B5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817C95A3-BED3-254F-98B8-75D62114BC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B09FAD6-D5B8-F74E-8034-2D14D95D2B6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EB516264-61C2-BC42-8D16-8D5A487AAC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effectLst>
                  <a:outerShdw blurRad="38100" dist="38100" dir="2700000" algn="tl">
                    <a:srgbClr val="0064E2"/>
                  </a:outerShdw>
                </a:effectLst>
              </a:rPr>
              <a:t>Goals</a:t>
            </a:r>
          </a:p>
        </p:txBody>
      </p:sp>
      <p:sp>
        <p:nvSpPr>
          <p:cNvPr id="3" name="Content Placeholder 2"/>
          <p:cNvSpPr>
            <a:spLocks noGrp="1"/>
          </p:cNvSpPr>
          <p:nvPr>
            <p:ph idx="1"/>
          </p:nvPr>
        </p:nvSpPr>
        <p:spPr/>
        <p:txBody>
          <a:bodyPr/>
          <a:lstStyle/>
          <a:p>
            <a:pPr eaLnBrk="1" hangingPunct="1"/>
            <a:r>
              <a:rPr lang="en-US" sz="3200">
                <a:effectLst>
                  <a:outerShdw blurRad="38100" dist="38100" dir="2700000" algn="tl">
                    <a:srgbClr val="0064E2"/>
                  </a:outerShdw>
                </a:effectLst>
              </a:rPr>
              <a:t>Find a way to evaluate programs that tackle issues facing struggling youth.</a:t>
            </a:r>
          </a:p>
          <a:p>
            <a:pPr eaLnBrk="1" hangingPunct="1"/>
            <a:r>
              <a:rPr lang="en-US" sz="3200">
                <a:effectLst>
                  <a:outerShdw blurRad="38100" dist="38100" dir="2700000" algn="tl">
                    <a:srgbClr val="0064E2"/>
                  </a:outerShdw>
                </a:effectLst>
              </a:rPr>
              <a:t>Uncover some of the common themes that make these programs successful.</a:t>
            </a:r>
          </a:p>
          <a:p>
            <a:pPr eaLnBrk="1" hangingPunct="1"/>
            <a:r>
              <a:rPr lang="en-US" sz="3200">
                <a:effectLst>
                  <a:outerShdw blurRad="38100" dist="38100" dir="2700000" algn="tl">
                    <a:srgbClr val="0064E2"/>
                  </a:outerShdw>
                </a:effectLst>
              </a:rPr>
              <a:t>Discuss implications for our current practices and future directions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Content Placeholder 12" descr="logo.jpg"/>
          <p:cNvPicPr>
            <a:picLocks noGrp="1" noChangeAspect="1"/>
          </p:cNvPicPr>
          <p:nvPr>
            <p:ph idx="1"/>
          </p:nvPr>
        </p:nvPicPr>
        <p:blipFill>
          <a:blip r:embed="rId3"/>
          <a:stretch>
            <a:fillRect/>
          </a:stretch>
        </p:blipFill>
        <p:spPr>
          <a:xfrm>
            <a:off x="2362200" y="274638"/>
            <a:ext cx="3733800" cy="933450"/>
          </a:xfrm>
        </p:spPr>
      </p:pic>
      <p:sp>
        <p:nvSpPr>
          <p:cNvPr id="20" name="Explosion 1 19"/>
          <p:cNvSpPr/>
          <p:nvPr/>
        </p:nvSpPr>
        <p:spPr>
          <a:xfrm>
            <a:off x="0" y="1208088"/>
            <a:ext cx="9144000" cy="5649912"/>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FF0000"/>
                </a:solidFill>
              </a:rPr>
              <a:t>Services:</a:t>
            </a:r>
          </a:p>
          <a:p>
            <a:pPr algn="ctr">
              <a:buFont typeface="Arial"/>
              <a:buChar char="•"/>
            </a:pPr>
            <a:r>
              <a:rPr lang="en-US" sz="2200" dirty="0" smtClean="0"/>
              <a:t> Professional Development Workshops</a:t>
            </a:r>
          </a:p>
          <a:p>
            <a:pPr algn="ctr">
              <a:buFont typeface="Arial"/>
              <a:buChar char="•"/>
            </a:pPr>
            <a:r>
              <a:rPr lang="en-US" sz="2200" dirty="0" smtClean="0"/>
              <a:t> Parent Workshops</a:t>
            </a:r>
          </a:p>
          <a:p>
            <a:pPr algn="ctr">
              <a:buFont typeface="Arial"/>
              <a:buChar char="•"/>
            </a:pPr>
            <a:r>
              <a:rPr lang="en-US" sz="2200" dirty="0" smtClean="0"/>
              <a:t> Consultation Services (wrap-around service, transition planning, IEP meetings, “Mosaic Education Planning,” referral</a:t>
            </a:r>
            <a:endParaRPr 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Evaluation of </a:t>
            </a:r>
            <a:br>
              <a:rPr lang="en-US" dirty="0" smtClean="0"/>
            </a:br>
            <a:r>
              <a:rPr lang="en-US" dirty="0" smtClean="0"/>
              <a:t>Mosaic Education Solutions</a:t>
            </a:r>
            <a:endParaRPr lang="en-US" i="1" dirty="0"/>
          </a:p>
        </p:txBody>
      </p:sp>
      <p:sp>
        <p:nvSpPr>
          <p:cNvPr id="8" name="Text Placeholder 7"/>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457200" y="274638"/>
          <a:ext cx="8229600" cy="6202362"/>
        </p:xfrm>
        <a:graphic>
          <a:graphicData uri="http://schemas.openxmlformats.org/drawingml/2006/table">
            <a:tbl>
              <a:tblPr firstRow="1" bandRow="1">
                <a:tableStyleId>{5C22544A-7EE6-4342-B048-85BDC9FD1C3A}</a:tableStyleId>
              </a:tblPr>
              <a:tblGrid>
                <a:gridCol w="4114800"/>
                <a:gridCol w="4114800"/>
              </a:tblGrid>
              <a:tr h="1033727">
                <a:tc>
                  <a:txBody>
                    <a:bodyPr/>
                    <a:lstStyle/>
                    <a:p>
                      <a:pPr algn="ctr"/>
                      <a:r>
                        <a:rPr lang="en-US" sz="3600" dirty="0" smtClean="0"/>
                        <a:t>Program Criteria</a:t>
                      </a:r>
                      <a:endParaRPr lang="en-US" sz="3600" dirty="0"/>
                    </a:p>
                  </a:txBody>
                  <a:tcPr/>
                </a:tc>
                <a:tc>
                  <a:txBody>
                    <a:bodyPr/>
                    <a:lstStyle/>
                    <a:p>
                      <a:pPr algn="ctr"/>
                      <a:r>
                        <a:rPr lang="en-US" sz="3600" dirty="0" smtClean="0"/>
                        <a:t>Rating</a:t>
                      </a:r>
                      <a:endParaRPr lang="en-US" sz="3600" dirty="0"/>
                    </a:p>
                  </a:txBody>
                  <a:tcPr/>
                </a:tc>
              </a:tr>
              <a:tr h="1033727">
                <a:tc>
                  <a:txBody>
                    <a:bodyPr/>
                    <a:lstStyle/>
                    <a:p>
                      <a:r>
                        <a:rPr lang="en-US" sz="2600" dirty="0" smtClean="0"/>
                        <a:t>Academic</a:t>
                      </a:r>
                      <a:r>
                        <a:rPr lang="en-US" sz="2600" baseline="0" dirty="0" smtClean="0"/>
                        <a:t> Integration</a:t>
                      </a:r>
                      <a:endParaRPr lang="en-US" sz="2600" dirty="0"/>
                    </a:p>
                  </a:txBody>
                  <a:tcPr/>
                </a:tc>
                <a:tc>
                  <a:txBody>
                    <a:bodyPr/>
                    <a:lstStyle/>
                    <a:p>
                      <a:pPr algn="ctr"/>
                      <a:r>
                        <a:rPr lang="en-US" sz="3600" dirty="0" smtClean="0"/>
                        <a:t>A / T</a:t>
                      </a:r>
                      <a:endParaRPr lang="en-US" sz="3600" dirty="0"/>
                    </a:p>
                  </a:txBody>
                  <a:tcPr/>
                </a:tc>
              </a:tr>
              <a:tr h="1033727">
                <a:tc>
                  <a:txBody>
                    <a:bodyPr/>
                    <a:lstStyle/>
                    <a:p>
                      <a:r>
                        <a:rPr lang="en-US" sz="2600" dirty="0" smtClean="0"/>
                        <a:t>Evidence</a:t>
                      </a:r>
                      <a:r>
                        <a:rPr lang="en-US" sz="2600" baseline="0" dirty="0" smtClean="0"/>
                        <a:t> of Effectiveness</a:t>
                      </a:r>
                      <a:endParaRPr lang="en-US" sz="2600" dirty="0"/>
                    </a:p>
                  </a:txBody>
                  <a:tcPr/>
                </a:tc>
                <a:tc>
                  <a:txBody>
                    <a:bodyPr/>
                    <a:lstStyle/>
                    <a:p>
                      <a:endParaRPr lang="en-US" dirty="0"/>
                    </a:p>
                  </a:txBody>
                  <a:tcPr/>
                </a:tc>
              </a:tr>
              <a:tr h="1033727">
                <a:tc>
                  <a:txBody>
                    <a:bodyPr/>
                    <a:lstStyle/>
                    <a:p>
                      <a:r>
                        <a:rPr lang="en-US" sz="2600" dirty="0" smtClean="0"/>
                        <a:t>SEL Instruction</a:t>
                      </a:r>
                      <a:endParaRPr lang="en-US" sz="2600" dirty="0"/>
                    </a:p>
                  </a:txBody>
                  <a:tcPr/>
                </a:tc>
                <a:tc>
                  <a:txBody>
                    <a:bodyPr/>
                    <a:lstStyle/>
                    <a:p>
                      <a:endParaRPr lang="en-US"/>
                    </a:p>
                  </a:txBody>
                  <a:tcPr/>
                </a:tc>
              </a:tr>
              <a:tr h="1033727">
                <a:tc>
                  <a:txBody>
                    <a:bodyPr/>
                    <a:lstStyle/>
                    <a:p>
                      <a:r>
                        <a:rPr lang="en-US" sz="2600" dirty="0" smtClean="0"/>
                        <a:t>Professional Development</a:t>
                      </a:r>
                      <a:endParaRPr lang="en-US" sz="2600" dirty="0"/>
                    </a:p>
                  </a:txBody>
                  <a:tcPr/>
                </a:tc>
                <a:tc>
                  <a:txBody>
                    <a:bodyPr/>
                    <a:lstStyle/>
                    <a:p>
                      <a:endParaRPr lang="en-US" dirty="0"/>
                    </a:p>
                  </a:txBody>
                  <a:tcPr/>
                </a:tc>
              </a:tr>
              <a:tr h="103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Classroom</a:t>
                      </a:r>
                      <a:r>
                        <a:rPr lang="en-US" sz="2600" baseline="0" dirty="0" smtClean="0"/>
                        <a:t> Monitoring Tools</a:t>
                      </a:r>
                      <a:endParaRPr lang="en-US" sz="2600" dirty="0" smtClean="0"/>
                    </a:p>
                    <a:p>
                      <a:endParaRPr lang="en-US" sz="2600" dirty="0"/>
                    </a:p>
                  </a:txBody>
                  <a:tcPr/>
                </a:tc>
                <a:tc>
                  <a:txBody>
                    <a:bodyPr/>
                    <a:lstStyle/>
                    <a:p>
                      <a:endParaRPr lang="en-US" dirty="0"/>
                    </a:p>
                  </a:txBody>
                  <a:tcPr/>
                </a:tc>
              </a:tr>
            </a:tbl>
          </a:graphicData>
        </a:graphic>
      </p:graphicFrame>
      <p:sp>
        <p:nvSpPr>
          <p:cNvPr id="3" name="Oval 2"/>
          <p:cNvSpPr/>
          <p:nvPr/>
        </p:nvSpPr>
        <p:spPr>
          <a:xfrm>
            <a:off x="6172200" y="2390016"/>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172200" y="3429000"/>
            <a:ext cx="822960" cy="822960"/>
          </a:xfrm>
          <a:prstGeom prst="ellipse">
            <a:avLst/>
          </a:prstGeom>
          <a:blipFill>
            <a:blip r:embed="rId3"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172200" y="4495800"/>
            <a:ext cx="822960" cy="822960"/>
          </a:xfrm>
          <a:prstGeom prst="ellipse">
            <a:avLst/>
          </a:prstGeom>
          <a:blipFill>
            <a:blip r:embed="rId3"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172200" y="5486400"/>
            <a:ext cx="822960" cy="822960"/>
          </a:xfrm>
          <a:prstGeom prst="ellipse">
            <a:avLst/>
          </a:prstGeom>
          <a:blipFill>
            <a:blip r:embed="rId4"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457200" y="274638"/>
          <a:ext cx="8229600" cy="6202362"/>
        </p:xfrm>
        <a:graphic>
          <a:graphicData uri="http://schemas.openxmlformats.org/drawingml/2006/table">
            <a:tbl>
              <a:tblPr firstRow="1" bandRow="1">
                <a:tableStyleId>{5C22544A-7EE6-4342-B048-85BDC9FD1C3A}</a:tableStyleId>
              </a:tblPr>
              <a:tblGrid>
                <a:gridCol w="4114800"/>
                <a:gridCol w="4114800"/>
              </a:tblGrid>
              <a:tr h="1033727">
                <a:tc>
                  <a:txBody>
                    <a:bodyPr/>
                    <a:lstStyle/>
                    <a:p>
                      <a:pPr algn="ctr"/>
                      <a:r>
                        <a:rPr lang="en-US" sz="3600" dirty="0" smtClean="0"/>
                        <a:t>Program Criteria</a:t>
                      </a:r>
                      <a:endParaRPr lang="en-US" sz="3600" dirty="0"/>
                    </a:p>
                  </a:txBody>
                  <a:tcPr/>
                </a:tc>
                <a:tc>
                  <a:txBody>
                    <a:bodyPr/>
                    <a:lstStyle/>
                    <a:p>
                      <a:pPr algn="ctr"/>
                      <a:r>
                        <a:rPr lang="en-US" sz="3600" dirty="0" smtClean="0"/>
                        <a:t>Rating</a:t>
                      </a:r>
                      <a:endParaRPr lang="en-US" sz="3600" dirty="0"/>
                    </a:p>
                  </a:txBody>
                  <a:tcPr/>
                </a:tc>
              </a:tr>
              <a:tr h="1033727">
                <a:tc>
                  <a:txBody>
                    <a:bodyPr/>
                    <a:lstStyle/>
                    <a:p>
                      <a:r>
                        <a:rPr lang="en-US" sz="2600" dirty="0" smtClean="0"/>
                        <a:t>Student</a:t>
                      </a:r>
                      <a:r>
                        <a:rPr lang="en-US" sz="2600" baseline="0" dirty="0" smtClean="0"/>
                        <a:t> Assessment</a:t>
                      </a:r>
                      <a:r>
                        <a:rPr lang="en-US" sz="2600" dirty="0" smtClean="0"/>
                        <a:t> Measures</a:t>
                      </a:r>
                      <a:endParaRPr lang="en-US" sz="2600" dirty="0"/>
                    </a:p>
                  </a:txBody>
                  <a:tcPr/>
                </a:tc>
                <a:tc>
                  <a:txBody>
                    <a:bodyPr/>
                    <a:lstStyle/>
                    <a:p>
                      <a:endParaRPr lang="en-US" dirty="0"/>
                    </a:p>
                  </a:txBody>
                  <a:tcPr/>
                </a:tc>
              </a:tr>
              <a:tr h="1033727">
                <a:tc>
                  <a:txBody>
                    <a:bodyPr/>
                    <a:lstStyle/>
                    <a:p>
                      <a:r>
                        <a:rPr lang="en-US" sz="2600" dirty="0" smtClean="0"/>
                        <a:t>School-Wide</a:t>
                      </a:r>
                      <a:r>
                        <a:rPr lang="en-US" sz="2600" baseline="0" dirty="0" smtClean="0"/>
                        <a:t> Coordination</a:t>
                      </a:r>
                      <a:endParaRPr lang="en-US" sz="2600" dirty="0"/>
                    </a:p>
                  </a:txBody>
                  <a:tcPr/>
                </a:tc>
                <a:tc>
                  <a:txBody>
                    <a:bodyPr/>
                    <a:lstStyle/>
                    <a:p>
                      <a:endParaRPr lang="en-US" dirty="0"/>
                    </a:p>
                  </a:txBody>
                  <a:tcPr/>
                </a:tc>
              </a:tr>
              <a:tr h="1033727">
                <a:tc>
                  <a:txBody>
                    <a:bodyPr/>
                    <a:lstStyle/>
                    <a:p>
                      <a:r>
                        <a:rPr lang="en-US" sz="2600" dirty="0" smtClean="0"/>
                        <a:t>School-Family</a:t>
                      </a:r>
                      <a:r>
                        <a:rPr lang="en-US" sz="2600" baseline="0" dirty="0" smtClean="0"/>
                        <a:t> Partnerships</a:t>
                      </a:r>
                      <a:endParaRPr lang="en-US" sz="2600" dirty="0"/>
                    </a:p>
                  </a:txBody>
                  <a:tcPr/>
                </a:tc>
                <a:tc>
                  <a:txBody>
                    <a:bodyPr/>
                    <a:lstStyle/>
                    <a:p>
                      <a:endParaRPr lang="en-US"/>
                    </a:p>
                  </a:txBody>
                  <a:tcPr/>
                </a:tc>
              </a:tr>
              <a:tr h="1033727">
                <a:tc>
                  <a:txBody>
                    <a:bodyPr/>
                    <a:lstStyle/>
                    <a:p>
                      <a:r>
                        <a:rPr lang="en-US" sz="2600" dirty="0" smtClean="0"/>
                        <a:t>School-Community Partnerships</a:t>
                      </a:r>
                      <a:endParaRPr lang="en-US" sz="2600" dirty="0"/>
                    </a:p>
                  </a:txBody>
                  <a:tcPr/>
                </a:tc>
                <a:tc>
                  <a:txBody>
                    <a:bodyPr/>
                    <a:lstStyle/>
                    <a:p>
                      <a:endParaRPr lang="en-US" dirty="0"/>
                    </a:p>
                  </a:txBody>
                  <a:tcPr/>
                </a:tc>
              </a:tr>
              <a:tr h="1033727">
                <a:tc>
                  <a:txBody>
                    <a:bodyPr/>
                    <a:lstStyle/>
                    <a:p>
                      <a:r>
                        <a:rPr lang="en-US" sz="2600" dirty="0" smtClean="0"/>
                        <a:t>Documented</a:t>
                      </a:r>
                      <a:r>
                        <a:rPr lang="en-US" sz="2600" baseline="0" dirty="0" smtClean="0"/>
                        <a:t> </a:t>
                      </a:r>
                      <a:r>
                        <a:rPr lang="en-US" sz="2600" baseline="0" dirty="0" err="1" smtClean="0"/>
                        <a:t>Behavioural</a:t>
                      </a:r>
                      <a:r>
                        <a:rPr lang="en-US" sz="2600" baseline="0" dirty="0" smtClean="0"/>
                        <a:t> Outcomes</a:t>
                      </a:r>
                      <a:endParaRPr lang="en-US" sz="2600" dirty="0"/>
                    </a:p>
                  </a:txBody>
                  <a:tcPr/>
                </a:tc>
                <a:tc>
                  <a:txBody>
                    <a:bodyPr/>
                    <a:lstStyle/>
                    <a:p>
                      <a:pPr algn="ctr"/>
                      <a:r>
                        <a:rPr lang="en-US" dirty="0" smtClean="0"/>
                        <a:t>Non-documented ACAD</a:t>
                      </a:r>
                      <a:r>
                        <a:rPr lang="en-US" baseline="0" dirty="0" smtClean="0"/>
                        <a:t> (academic) </a:t>
                      </a:r>
                      <a:r>
                        <a:rPr lang="en-US" dirty="0" smtClean="0"/>
                        <a:t>and</a:t>
                      </a:r>
                      <a:r>
                        <a:rPr lang="en-US" baseline="0" dirty="0" smtClean="0"/>
                        <a:t> SOC (social </a:t>
                      </a:r>
                      <a:r>
                        <a:rPr lang="en-US" baseline="0" dirty="0" err="1" smtClean="0"/>
                        <a:t>behaviours</a:t>
                      </a:r>
                      <a:r>
                        <a:rPr lang="en-US" baseline="0" dirty="0" smtClean="0"/>
                        <a:t>)</a:t>
                      </a:r>
                      <a:endParaRPr lang="en-US" dirty="0"/>
                    </a:p>
                  </a:txBody>
                  <a:tcPr/>
                </a:tc>
              </a:tr>
            </a:tbl>
          </a:graphicData>
        </a:graphic>
      </p:graphicFrame>
      <p:sp>
        <p:nvSpPr>
          <p:cNvPr id="3" name="Oval 2"/>
          <p:cNvSpPr/>
          <p:nvPr/>
        </p:nvSpPr>
        <p:spPr>
          <a:xfrm>
            <a:off x="6172200" y="1371600"/>
            <a:ext cx="822960" cy="822960"/>
          </a:xfrm>
          <a:prstGeom prst="ellipse">
            <a:avLst/>
          </a:prstGeom>
          <a:blipFill>
            <a:blip r:embed="rId3"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172200" y="2390016"/>
            <a:ext cx="822960" cy="822960"/>
          </a:xfrm>
          <a:prstGeom prst="ellipse">
            <a:avLst/>
          </a:prstGeom>
          <a:blipFill>
            <a:blip r:embed="rId3"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172200" y="3505200"/>
            <a:ext cx="822960" cy="822960"/>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172200" y="4572000"/>
            <a:ext cx="822960" cy="822960"/>
          </a:xfrm>
          <a:prstGeom prst="ellipse">
            <a:avLst/>
          </a:prstGeom>
          <a:blipFill>
            <a:blip r:embed="rId3"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7975"/>
            <a:ext cx="3602039" cy="1162050"/>
          </a:xfrm>
        </p:spPr>
        <p:txBody>
          <a:bodyPr/>
          <a:lstStyle/>
          <a:p>
            <a:r>
              <a:rPr lang="en-US" dirty="0" smtClean="0"/>
              <a:t>Strengths</a:t>
            </a:r>
            <a:endParaRPr lang="en-US" dirty="0"/>
          </a:p>
        </p:txBody>
      </p:sp>
      <p:sp>
        <p:nvSpPr>
          <p:cNvPr id="5" name="Content Placeholder 4"/>
          <p:cNvSpPr>
            <a:spLocks noGrp="1"/>
          </p:cNvSpPr>
          <p:nvPr>
            <p:ph idx="1"/>
          </p:nvPr>
        </p:nvSpPr>
        <p:spPr>
          <a:xfrm>
            <a:off x="4059238" y="273050"/>
            <a:ext cx="4779962" cy="6280149"/>
          </a:xfrm>
        </p:spPr>
        <p:txBody>
          <a:bodyPr>
            <a:normAutofit/>
          </a:bodyPr>
          <a:lstStyle/>
          <a:p>
            <a:r>
              <a:rPr lang="en-US" dirty="0" smtClean="0">
                <a:solidFill>
                  <a:srgbClr val="FFB91D"/>
                </a:solidFill>
              </a:rPr>
              <a:t>Individualized approach for each student</a:t>
            </a:r>
          </a:p>
          <a:p>
            <a:pPr lvl="1"/>
            <a:r>
              <a:rPr lang="en-US" dirty="0" smtClean="0"/>
              <a:t>Responds to learning and social emotional needs</a:t>
            </a:r>
          </a:p>
          <a:p>
            <a:pPr lvl="1"/>
            <a:r>
              <a:rPr lang="en-US" dirty="0" smtClean="0"/>
              <a:t>Whole child approach</a:t>
            </a:r>
          </a:p>
          <a:p>
            <a:r>
              <a:rPr lang="en-US" dirty="0" smtClean="0">
                <a:solidFill>
                  <a:schemeClr val="accent1"/>
                </a:solidFill>
              </a:rPr>
              <a:t>Wrap-around approach to intervention evidence-based:</a:t>
            </a:r>
          </a:p>
          <a:p>
            <a:pPr lvl="1"/>
            <a:r>
              <a:rPr lang="en-US" dirty="0" err="1" smtClean="0"/>
              <a:t>Eber</a:t>
            </a:r>
            <a:r>
              <a:rPr lang="en-US" dirty="0" smtClean="0"/>
              <a:t>, </a:t>
            </a:r>
            <a:r>
              <a:rPr lang="en-US" dirty="0" err="1" smtClean="0"/>
              <a:t>Sugai</a:t>
            </a:r>
            <a:r>
              <a:rPr lang="en-US" dirty="0" smtClean="0"/>
              <a:t>, Smith and Scott (2002)  see wraparound as a planning process “used to build consensus within a team of professionals, family members, and natural support providers to improve the effectiveness…of supports and services from children and their families.” (</a:t>
            </a:r>
            <a:r>
              <a:rPr lang="en-US" dirty="0" err="1" smtClean="0"/>
              <a:t>p</a:t>
            </a:r>
            <a:r>
              <a:rPr lang="en-US" dirty="0" smtClean="0"/>
              <a:t>. 173) </a:t>
            </a:r>
            <a:endParaRPr lang="en-US" dirty="0"/>
          </a:p>
        </p:txBody>
      </p:sp>
      <p:sp>
        <p:nvSpPr>
          <p:cNvPr id="6" name="Text Placeholder 5"/>
          <p:cNvSpPr>
            <a:spLocks noGrp="1"/>
          </p:cNvSpPr>
          <p:nvPr>
            <p:ph type="body" sz="half" idx="2"/>
          </p:nvPr>
        </p:nvSpPr>
        <p:spPr>
          <a:xfrm>
            <a:off x="457199" y="854075"/>
            <a:ext cx="3602039" cy="3733800"/>
          </a:xfrm>
        </p:spPr>
        <p:txBody>
          <a:bodyPr/>
          <a:lstStyle/>
          <a:p>
            <a:r>
              <a:rPr lang="en-US" dirty="0" smtClean="0"/>
              <a:t>Sarah Howard, </a:t>
            </a:r>
          </a:p>
          <a:p>
            <a:r>
              <a:rPr lang="en-US" dirty="0" smtClean="0"/>
              <a:t>Mosaic Education Consultant</a:t>
            </a:r>
            <a:endParaRPr lang="en-US" dirty="0"/>
          </a:p>
        </p:txBody>
      </p:sp>
      <p:pic>
        <p:nvPicPr>
          <p:cNvPr id="7" name="Picture 6" descr="sarahhoward.jpg"/>
          <p:cNvPicPr>
            <a:picLocks noChangeAspect="1"/>
          </p:cNvPicPr>
          <p:nvPr/>
        </p:nvPicPr>
        <p:blipFill>
          <a:blip r:embed="rId3"/>
          <a:stretch>
            <a:fillRect/>
          </a:stretch>
        </p:blipFill>
        <p:spPr>
          <a:xfrm>
            <a:off x="990600" y="1752600"/>
            <a:ext cx="2514600" cy="3209813"/>
          </a:xfrm>
          <a:prstGeom prst="rect">
            <a:avLst/>
          </a:prstGeom>
        </p:spPr>
      </p:pic>
      <p:sp>
        <p:nvSpPr>
          <p:cNvPr id="8" name="TextBox 7"/>
          <p:cNvSpPr txBox="1"/>
          <p:nvPr/>
        </p:nvSpPr>
        <p:spPr>
          <a:xfrm>
            <a:off x="457199" y="5103673"/>
            <a:ext cx="4267201" cy="1754327"/>
          </a:xfrm>
          <a:prstGeom prst="rect">
            <a:avLst/>
          </a:prstGeom>
          <a:noFill/>
        </p:spPr>
        <p:txBody>
          <a:bodyPr wrap="square" rtlCol="0">
            <a:spAutoFit/>
          </a:bodyPr>
          <a:lstStyle/>
          <a:p>
            <a:r>
              <a:rPr lang="en-US" dirty="0" smtClean="0"/>
              <a:t>“If a child’s highest risk is the learning pieces, we need to look more at all the other pieces and how we can address those through a multi-faceted approach with a multi-disciplinary team.”</a:t>
            </a:r>
          </a:p>
          <a:p>
            <a:r>
              <a:rPr lang="en-US" dirty="0" smtClean="0"/>
              <a:t>(Sarah Howard, March 28,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660288"/>
            <a:ext cx="3602039" cy="1162050"/>
          </a:xfrm>
        </p:spPr>
        <p:txBody>
          <a:bodyPr/>
          <a:lstStyle/>
          <a:p>
            <a:r>
              <a:rPr lang="en-US" dirty="0" smtClean="0"/>
              <a:t>Strengths</a:t>
            </a:r>
            <a:endParaRPr lang="en-US" dirty="0"/>
          </a:p>
        </p:txBody>
      </p:sp>
      <p:sp>
        <p:nvSpPr>
          <p:cNvPr id="5" name="Content Placeholder 4"/>
          <p:cNvSpPr>
            <a:spLocks noGrp="1"/>
          </p:cNvSpPr>
          <p:nvPr>
            <p:ph idx="1"/>
          </p:nvPr>
        </p:nvSpPr>
        <p:spPr>
          <a:xfrm>
            <a:off x="4059238" y="1822338"/>
            <a:ext cx="4779962" cy="6280149"/>
          </a:xfrm>
        </p:spPr>
        <p:txBody>
          <a:bodyPr>
            <a:normAutofit/>
          </a:bodyPr>
          <a:lstStyle/>
          <a:p>
            <a:pPr lvl="0" eaLnBrk="1" hangingPunct="1">
              <a:lnSpc>
                <a:spcPct val="80000"/>
              </a:lnSpc>
              <a:buFont typeface="Wingdings" charset="2"/>
              <a:buChar char=""/>
              <a:defRPr/>
            </a:pPr>
            <a:r>
              <a:rPr lang="en-US" dirty="0" smtClean="0">
                <a:solidFill>
                  <a:srgbClr val="FFB91D"/>
                </a:solidFill>
                <a:effectLst>
                  <a:outerShdw blurRad="38100" dist="38100" dir="2700000" algn="tl">
                    <a:srgbClr val="0064E2"/>
                  </a:outerShdw>
                </a:effectLst>
                <a:ea typeface="ＭＳ Ｐゴシック" charset="-128"/>
              </a:rPr>
              <a:t>Emphasizes need for transition planning</a:t>
            </a:r>
          </a:p>
          <a:p>
            <a:pPr lvl="1" eaLnBrk="1" hangingPunct="1">
              <a:lnSpc>
                <a:spcPct val="80000"/>
              </a:lnSpc>
              <a:buFont typeface="Wingdings" charset="2"/>
              <a:buChar char=""/>
              <a:defRPr/>
            </a:pPr>
            <a:r>
              <a:rPr lang="en-US" dirty="0" err="1" smtClean="0">
                <a:effectLst>
                  <a:outerShdw blurRad="38100" dist="38100" dir="2700000" algn="tl">
                    <a:srgbClr val="0064E2"/>
                  </a:outerShdw>
                </a:effectLst>
                <a:ea typeface="ＭＳ Ｐゴシック" charset="-128"/>
              </a:rPr>
              <a:t>Weidenthal</a:t>
            </a:r>
            <a:r>
              <a:rPr lang="en-US" dirty="0" smtClean="0">
                <a:effectLst>
                  <a:outerShdw blurRad="38100" dist="38100" dir="2700000" algn="tl">
                    <a:srgbClr val="0064E2"/>
                  </a:outerShdw>
                </a:effectLst>
                <a:ea typeface="ＭＳ Ｐゴシック" charset="-128"/>
              </a:rPr>
              <a:t> and </a:t>
            </a:r>
            <a:r>
              <a:rPr lang="en-US" dirty="0" err="1" smtClean="0">
                <a:effectLst>
                  <a:outerShdw blurRad="38100" dist="38100" dir="2700000" algn="tl">
                    <a:srgbClr val="0064E2"/>
                  </a:outerShdw>
                </a:effectLst>
                <a:ea typeface="ＭＳ Ｐゴシック" charset="-128"/>
              </a:rPr>
              <a:t>Kochhar</a:t>
            </a:r>
            <a:r>
              <a:rPr lang="en-US" dirty="0" smtClean="0">
                <a:effectLst>
                  <a:outerShdw blurRad="38100" dist="38100" dir="2700000" algn="tl">
                    <a:srgbClr val="0064E2"/>
                  </a:outerShdw>
                </a:effectLst>
                <a:ea typeface="ＭＳ Ｐゴシック" charset="-128"/>
              </a:rPr>
              <a:t>-Bryant  (2007) states that early and ongoing transition planning reduces student alienation, improve attendance and prevents school dropout.  Youth with disabilities are at the greatest risk.</a:t>
            </a:r>
          </a:p>
          <a:p>
            <a:endParaRPr lang="en-US" dirty="0"/>
          </a:p>
        </p:txBody>
      </p:sp>
      <p:sp>
        <p:nvSpPr>
          <p:cNvPr id="6" name="Text Placeholder 5"/>
          <p:cNvSpPr>
            <a:spLocks noGrp="1"/>
          </p:cNvSpPr>
          <p:nvPr>
            <p:ph type="body" sz="half" idx="2"/>
          </p:nvPr>
        </p:nvSpPr>
        <p:spPr>
          <a:xfrm>
            <a:off x="457199" y="1822338"/>
            <a:ext cx="3602039" cy="3733800"/>
          </a:xfrm>
        </p:spPr>
        <p:txBody>
          <a:bodyPr/>
          <a:lstStyle/>
          <a:p>
            <a:r>
              <a:rPr lang="en-US" dirty="0" smtClean="0"/>
              <a:t>Sarah Howard, </a:t>
            </a:r>
          </a:p>
          <a:p>
            <a:r>
              <a:rPr lang="en-US" dirty="0" smtClean="0"/>
              <a:t>Mosaic Education Consultant</a:t>
            </a:r>
            <a:endParaRPr lang="en-US" dirty="0"/>
          </a:p>
        </p:txBody>
      </p:sp>
      <p:pic>
        <p:nvPicPr>
          <p:cNvPr id="7" name="Picture 6" descr="sarahhoward.jpg"/>
          <p:cNvPicPr>
            <a:picLocks noChangeAspect="1"/>
          </p:cNvPicPr>
          <p:nvPr/>
        </p:nvPicPr>
        <p:blipFill>
          <a:blip r:embed="rId3"/>
          <a:stretch>
            <a:fillRect/>
          </a:stretch>
        </p:blipFill>
        <p:spPr>
          <a:xfrm>
            <a:off x="990600" y="2819400"/>
            <a:ext cx="2514600" cy="3209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7974"/>
            <a:ext cx="3602039" cy="1162050"/>
          </a:xfrm>
        </p:spPr>
        <p:txBody>
          <a:bodyPr/>
          <a:lstStyle/>
          <a:p>
            <a:r>
              <a:rPr lang="en-US" dirty="0" smtClean="0"/>
              <a:t>Strengths</a:t>
            </a:r>
            <a:endParaRPr lang="en-US" dirty="0"/>
          </a:p>
        </p:txBody>
      </p:sp>
      <p:sp>
        <p:nvSpPr>
          <p:cNvPr id="6" name="Text Placeholder 5"/>
          <p:cNvSpPr>
            <a:spLocks noGrp="1"/>
          </p:cNvSpPr>
          <p:nvPr>
            <p:ph type="body" sz="half" idx="2"/>
          </p:nvPr>
        </p:nvSpPr>
        <p:spPr>
          <a:xfrm>
            <a:off x="457199" y="854076"/>
            <a:ext cx="3602039" cy="3733800"/>
          </a:xfrm>
        </p:spPr>
        <p:txBody>
          <a:bodyPr/>
          <a:lstStyle/>
          <a:p>
            <a:r>
              <a:rPr lang="en-US" dirty="0" smtClean="0"/>
              <a:t>Sarah Howard, </a:t>
            </a:r>
          </a:p>
          <a:p>
            <a:r>
              <a:rPr lang="en-US" dirty="0" smtClean="0"/>
              <a:t>Mosaic Education Consultant</a:t>
            </a:r>
            <a:endParaRPr lang="en-US" dirty="0"/>
          </a:p>
        </p:txBody>
      </p:sp>
      <p:pic>
        <p:nvPicPr>
          <p:cNvPr id="7" name="Picture 6" descr="sarahhoward.jpg"/>
          <p:cNvPicPr>
            <a:picLocks noChangeAspect="1"/>
          </p:cNvPicPr>
          <p:nvPr/>
        </p:nvPicPr>
        <p:blipFill>
          <a:blip r:embed="rId3"/>
          <a:stretch>
            <a:fillRect/>
          </a:stretch>
        </p:blipFill>
        <p:spPr>
          <a:xfrm>
            <a:off x="990600" y="1676400"/>
            <a:ext cx="2514600" cy="3209813"/>
          </a:xfrm>
          <a:prstGeom prst="rect">
            <a:avLst/>
          </a:prstGeom>
        </p:spPr>
      </p:pic>
      <p:sp>
        <p:nvSpPr>
          <p:cNvPr id="8" name="TextBox 7"/>
          <p:cNvSpPr txBox="1"/>
          <p:nvPr/>
        </p:nvSpPr>
        <p:spPr>
          <a:xfrm>
            <a:off x="457199" y="4886213"/>
            <a:ext cx="4016189" cy="1631216"/>
          </a:xfrm>
          <a:prstGeom prst="rect">
            <a:avLst/>
          </a:prstGeom>
          <a:noFill/>
        </p:spPr>
        <p:txBody>
          <a:bodyPr wrap="square" rtlCol="0">
            <a:spAutoFit/>
          </a:bodyPr>
          <a:lstStyle/>
          <a:p>
            <a:r>
              <a:rPr lang="en-US" sz="2000" dirty="0" smtClean="0"/>
              <a:t>“I always go in with the attitude of ‘I am here to help the family interpret what’s happening, I am not here to tell you what to do.’” </a:t>
            </a:r>
          </a:p>
          <a:p>
            <a:r>
              <a:rPr lang="en-US" sz="2000" dirty="0" smtClean="0"/>
              <a:t>(Sarah Howard, March 28, 2011)</a:t>
            </a:r>
            <a:endParaRPr lang="en-US" sz="2000" dirty="0"/>
          </a:p>
        </p:txBody>
      </p:sp>
      <p:sp>
        <p:nvSpPr>
          <p:cNvPr id="9" name="Content Placeholder 4"/>
          <p:cNvSpPr txBox="1">
            <a:spLocks/>
          </p:cNvSpPr>
          <p:nvPr/>
        </p:nvSpPr>
        <p:spPr>
          <a:xfrm>
            <a:off x="4267200" y="-307974"/>
            <a:ext cx="4619625" cy="6629400"/>
          </a:xfrm>
          <a:prstGeom prst="rect">
            <a:avLst/>
          </a:prstGeom>
        </p:spPr>
        <p:txBody>
          <a:bodyPr vert="horz" wrap="square" lIns="91440" tIns="45720" rIns="91440" bIns="45720" numCol="1" anchor="t" anchorCtr="0" compatLnSpc="1">
            <a:prstTxWarp prst="textNoShape">
              <a:avLst/>
            </a:prstTxWarp>
            <a:noAutofit/>
          </a:bodyPr>
          <a:lstStyle/>
          <a:p>
            <a:pPr marL="685800" marR="0" lvl="1" indent="-336550" algn="l" defTabSz="914400" rtl="0" eaLnBrk="1" fontAlgn="base" latinLnBrk="0" hangingPunct="1">
              <a:lnSpc>
                <a:spcPct val="80000"/>
              </a:lnSpc>
              <a:spcBef>
                <a:spcPct val="20000"/>
              </a:spcBef>
              <a:spcAft>
                <a:spcPct val="0"/>
              </a:spcAft>
              <a:buClr>
                <a:schemeClr val="accent2"/>
              </a:buClr>
              <a:buSzPct val="90000"/>
              <a:buFont typeface="Wingdings" charset="2"/>
              <a:buNone/>
              <a:tabLst/>
              <a:defRPr/>
            </a:pPr>
            <a:endPar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90000"/>
              <a:buFont typeface="Wingdings" charset="2"/>
              <a:buChar char=""/>
              <a:tabLst/>
              <a:defRPr/>
            </a:pPr>
            <a:r>
              <a:rPr lang="en-US" sz="2200" b="1" dirty="0" smtClean="0">
                <a:solidFill>
                  <a:schemeClr val="accent1"/>
                </a:solidFill>
                <a:effectLst>
                  <a:outerShdw blurRad="38100" dist="38100" dir="2700000" algn="tl">
                    <a:srgbClr val="0064E2"/>
                  </a:outerShdw>
                </a:effectLst>
                <a:latin typeface="+mn-lt"/>
                <a:ea typeface="ＭＳ Ｐゴシック" charset="-128"/>
              </a:rPr>
              <a:t>Promotes student self-advocacy and parent advocacy</a:t>
            </a:r>
          </a:p>
          <a:p>
            <a:pPr marL="685800" marR="0" lvl="1" indent="-336550" algn="l" defTabSz="914400" rtl="0" eaLnBrk="1" fontAlgn="base" latinLnBrk="0" hangingPunct="1">
              <a:lnSpc>
                <a:spcPct val="80000"/>
              </a:lnSpc>
              <a:spcBef>
                <a:spcPct val="20000"/>
              </a:spcBef>
              <a:spcAft>
                <a:spcPct val="0"/>
              </a:spcAft>
              <a:buClr>
                <a:schemeClr val="accent2"/>
              </a:buClr>
              <a:buSzPct val="90000"/>
              <a:buFont typeface="Wingdings" charset="2"/>
              <a:buChar char=""/>
              <a:tabLst/>
              <a:defRPr/>
            </a:pPr>
            <a:r>
              <a:rPr kumimoji="0" lang="en-US" sz="2200" b="1" i="0" u="none" strike="noStrike" kern="1200" cap="none" spc="0" normalizeH="0" baseline="0" noProof="0" dirty="0" err="1" smtClean="0">
                <a:ln>
                  <a:noFill/>
                </a:ln>
                <a:solidFill>
                  <a:schemeClr val="tx1"/>
                </a:solidFill>
                <a:effectLst>
                  <a:outerShdw blurRad="38100" dist="38100" dir="2700000" algn="tl">
                    <a:srgbClr val="0064E2"/>
                  </a:outerShdw>
                </a:effectLst>
                <a:uLnTx/>
                <a:uFillTx/>
                <a:latin typeface="+mn-lt"/>
                <a:ea typeface="ＭＳ Ｐゴシック" charset="-128"/>
                <a:cs typeface="+mn-cs"/>
              </a:rPr>
              <a:t>Weidenthal</a:t>
            </a:r>
            <a:r>
              <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mn-cs"/>
              </a:rPr>
              <a:t> and </a:t>
            </a:r>
            <a:r>
              <a:rPr kumimoji="0" lang="en-US" sz="2200" b="1" i="0" u="none" strike="noStrike" kern="1200" cap="none" spc="0" normalizeH="0" baseline="0" noProof="0" dirty="0" err="1" smtClean="0">
                <a:ln>
                  <a:noFill/>
                </a:ln>
                <a:solidFill>
                  <a:schemeClr val="tx1"/>
                </a:solidFill>
                <a:effectLst>
                  <a:outerShdw blurRad="38100" dist="38100" dir="2700000" algn="tl">
                    <a:srgbClr val="0064E2"/>
                  </a:outerShdw>
                </a:effectLst>
                <a:uLnTx/>
                <a:uFillTx/>
                <a:latin typeface="+mn-lt"/>
                <a:ea typeface="ＭＳ Ｐゴシック" charset="-128"/>
                <a:cs typeface="+mn-cs"/>
              </a:rPr>
              <a:t>Kochhar</a:t>
            </a:r>
            <a:r>
              <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mn-cs"/>
              </a:rPr>
              <a:t>-Bryant  (2007) claims that students who   are engaged in self-determination activities also take greater responsibility for their lives after high school.</a:t>
            </a:r>
          </a:p>
          <a:p>
            <a:pPr marL="685800" marR="0" lvl="1" indent="-336550" algn="l" defTabSz="914400" rtl="0" eaLnBrk="1" fontAlgn="base" latinLnBrk="0" hangingPunct="1">
              <a:lnSpc>
                <a:spcPct val="80000"/>
              </a:lnSpc>
              <a:spcBef>
                <a:spcPct val="20000"/>
              </a:spcBef>
              <a:spcAft>
                <a:spcPct val="0"/>
              </a:spcAft>
              <a:buClr>
                <a:schemeClr val="accent2"/>
              </a:buClr>
              <a:buSzPct val="90000"/>
              <a:buFont typeface="Wingdings" charset="2"/>
              <a:buChar char=""/>
              <a:tabLst/>
              <a:defRPr/>
            </a:pPr>
            <a:r>
              <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mn-cs"/>
              </a:rPr>
              <a:t>Ensuring that family members remain connected and engaged with the student and school helps to prevent students with disabilities from dropping out of high school  (Test et al., 2009).</a:t>
            </a:r>
          </a:p>
          <a:p>
            <a:pPr marL="685800" marR="0" lvl="1" indent="-336550" algn="l" defTabSz="914400" rtl="0" eaLnBrk="1" fontAlgn="base" latinLnBrk="0" hangingPunct="1">
              <a:lnSpc>
                <a:spcPct val="80000"/>
              </a:lnSpc>
              <a:spcBef>
                <a:spcPct val="20000"/>
              </a:spcBef>
              <a:spcAft>
                <a:spcPct val="0"/>
              </a:spcAft>
              <a:buClr>
                <a:schemeClr val="accent2"/>
              </a:buClr>
              <a:buSzPct val="90000"/>
              <a:buFont typeface="Wingdings" charset="2"/>
              <a:buChar char=""/>
              <a:tabLst/>
              <a:defRPr/>
            </a:pPr>
            <a:r>
              <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mn-cs"/>
              </a:rPr>
              <a:t>According to Fiedler and </a:t>
            </a:r>
            <a:r>
              <a:rPr kumimoji="0" lang="en-US" sz="2200" b="1" i="0" u="none" strike="noStrike" kern="1200" cap="none" spc="0" normalizeH="0" baseline="0" noProof="0" dirty="0" err="1" smtClean="0">
                <a:ln>
                  <a:noFill/>
                </a:ln>
                <a:solidFill>
                  <a:schemeClr val="tx1"/>
                </a:solidFill>
                <a:effectLst>
                  <a:outerShdw blurRad="38100" dist="38100" dir="2700000" algn="tl">
                    <a:srgbClr val="0064E2"/>
                  </a:outerShdw>
                </a:effectLst>
                <a:uLnTx/>
                <a:uFillTx/>
                <a:latin typeface="+mn-lt"/>
                <a:ea typeface="ＭＳ Ｐゴシック" charset="-128"/>
                <a:cs typeface="+mn-cs"/>
              </a:rPr>
              <a:t>Danneker</a:t>
            </a:r>
            <a:r>
              <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mn-cs"/>
              </a:rPr>
              <a:t> (2007), students with self-advocacy skills are better able to transition to post-secondary education and other adult pursuits including employment and social connections</a:t>
            </a:r>
            <a:endParaRPr kumimoji="0" lang="en-US" sz="2200" b="1" i="0" u="none" strike="noStrike" kern="1200" cap="none" spc="0" normalizeH="0" baseline="0" noProof="0" dirty="0" smtClean="0">
              <a:ln>
                <a:noFill/>
              </a:ln>
              <a:solidFill>
                <a:schemeClr val="tx1"/>
              </a:solidFill>
              <a:effectLst>
                <a:outerShdw blurRad="38100" dist="38100" dir="2700000" algn="tl">
                  <a:srgbClr val="0064E2"/>
                </a:outerShdw>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80000"/>
              </a:lnSpc>
              <a:spcBef>
                <a:spcPct val="20000"/>
              </a:spcBef>
              <a:spcAft>
                <a:spcPct val="0"/>
              </a:spcAft>
              <a:buClr>
                <a:schemeClr val="accent1"/>
              </a:buClr>
              <a:buSzPct val="90000"/>
              <a:buFont typeface="Wingdings" charset="2"/>
              <a:buChar char=""/>
              <a:tabLst/>
              <a:defRPr/>
            </a:pPr>
            <a:endParaRPr kumimoji="0" lang="en-US" sz="2200" b="1" i="0" u="none" strike="noStrike" kern="1200" cap="none" spc="0" normalizeH="0" baseline="0" noProof="0" dirty="0">
              <a:ln>
                <a:noFill/>
              </a:ln>
              <a:solidFill>
                <a:schemeClr val="tx1"/>
              </a:solidFill>
              <a:effectLst>
                <a:outerShdw blurRad="38100" dist="38100" dir="2700000" algn="tl">
                  <a:srgbClr val="0064E2"/>
                </a:outerShdw>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69961" y="1079500"/>
            <a:ext cx="3602039" cy="1162050"/>
          </a:xfrm>
        </p:spPr>
        <p:txBody>
          <a:bodyPr/>
          <a:lstStyle/>
          <a:p>
            <a:r>
              <a:rPr lang="en-US" dirty="0" smtClean="0"/>
              <a:t>Strengths</a:t>
            </a:r>
            <a:endParaRPr lang="en-US" dirty="0"/>
          </a:p>
        </p:txBody>
      </p:sp>
      <p:sp>
        <p:nvSpPr>
          <p:cNvPr id="5" name="Content Placeholder 4"/>
          <p:cNvSpPr>
            <a:spLocks noGrp="1"/>
          </p:cNvSpPr>
          <p:nvPr>
            <p:ph idx="1"/>
          </p:nvPr>
        </p:nvSpPr>
        <p:spPr>
          <a:xfrm>
            <a:off x="4724400" y="584207"/>
            <a:ext cx="4206240" cy="5778500"/>
          </a:xfrm>
        </p:spPr>
        <p:txBody>
          <a:bodyPr/>
          <a:lstStyle/>
          <a:p>
            <a:r>
              <a:rPr lang="en-US" dirty="0" smtClean="0"/>
              <a:t>Able to connect with families, students and teachers around the globe through the use of </a:t>
            </a:r>
            <a:r>
              <a:rPr lang="en-US" dirty="0" err="1" smtClean="0"/>
              <a:t>webinars</a:t>
            </a:r>
            <a:r>
              <a:rPr lang="en-US" dirty="0" smtClean="0"/>
              <a:t> and web-conferencing</a:t>
            </a:r>
          </a:p>
          <a:p>
            <a:pPr lvl="0"/>
            <a:r>
              <a:rPr lang="en-US" dirty="0" smtClean="0"/>
              <a:t>Targets families, students and teachers (through professional development)</a:t>
            </a:r>
          </a:p>
          <a:p>
            <a:r>
              <a:rPr lang="en-US" dirty="0" smtClean="0"/>
              <a:t> </a:t>
            </a:r>
          </a:p>
          <a:p>
            <a:endParaRPr lang="en-US" dirty="0"/>
          </a:p>
        </p:txBody>
      </p:sp>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7199" y="2657863"/>
            <a:ext cx="4953001" cy="370484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643062"/>
            <a:ext cx="3581400" cy="1252538"/>
          </a:xfrm>
        </p:spPr>
        <p:txBody>
          <a:bodyPr/>
          <a:lstStyle/>
          <a:p>
            <a:r>
              <a:rPr lang="en-US" dirty="0" smtClean="0"/>
              <a:t>Limitations</a:t>
            </a:r>
            <a:endParaRPr lang="en-US" dirty="0"/>
          </a:p>
        </p:txBody>
      </p:sp>
      <p:sp>
        <p:nvSpPr>
          <p:cNvPr id="5" name="Content Placeholder 4"/>
          <p:cNvSpPr>
            <a:spLocks noGrp="1"/>
          </p:cNvSpPr>
          <p:nvPr>
            <p:ph type="body" sz="half" idx="2"/>
          </p:nvPr>
        </p:nvSpPr>
        <p:spPr>
          <a:xfrm>
            <a:off x="228600" y="2895600"/>
            <a:ext cx="4038600" cy="2687388"/>
          </a:xfrm>
        </p:spPr>
        <p:txBody>
          <a:bodyPr>
            <a:normAutofit fontScale="92500"/>
          </a:bodyPr>
          <a:lstStyle/>
          <a:p>
            <a:pPr>
              <a:buFont typeface="Arial"/>
              <a:buChar char="•"/>
            </a:pPr>
            <a:r>
              <a:rPr lang="en-US" sz="2600" dirty="0" smtClean="0"/>
              <a:t> Program has not been   </a:t>
            </a:r>
          </a:p>
          <a:p>
            <a:r>
              <a:rPr lang="en-US" sz="2600" dirty="0" smtClean="0"/>
              <a:t>   evaluated</a:t>
            </a:r>
          </a:p>
          <a:p>
            <a:pPr>
              <a:buFont typeface="Arial"/>
              <a:buChar char="•"/>
            </a:pPr>
            <a:r>
              <a:rPr lang="en-US" sz="2600" dirty="0" smtClean="0"/>
              <a:t> Difficulty in reaching a  </a:t>
            </a:r>
          </a:p>
          <a:p>
            <a:r>
              <a:rPr lang="en-US" sz="2600" dirty="0" smtClean="0"/>
              <a:t>   wide group of at-risk </a:t>
            </a:r>
          </a:p>
          <a:p>
            <a:r>
              <a:rPr lang="en-US" sz="2600" dirty="0" smtClean="0"/>
              <a:t>   youth (one-to-one </a:t>
            </a:r>
          </a:p>
          <a:p>
            <a:r>
              <a:rPr lang="en-US" sz="2600" dirty="0" smtClean="0"/>
              <a:t>   services)   </a:t>
            </a:r>
            <a:endParaRPr lang="en-US" sz="2600" dirty="0"/>
          </a:p>
        </p:txBody>
      </p:sp>
      <p:pic>
        <p:nvPicPr>
          <p:cNvPr id="9" name="Picture Placeholder 8"/>
          <p:cNvPicPr>
            <a:picLocks noGrp="1" noChangeAspect="1"/>
          </p:cNvPicPr>
          <p:nvPr>
            <p:ph type="pic" idx="1"/>
          </p:nvPr>
        </p:nvPicPr>
        <mc:AlternateContent>
          <mc:Choice xmlns:ma="http://schemas.microsoft.com/office/mac/drawingml/2008/main" Requires="ma">
            <p:blipFill>
              <a:blip r:embed="rId3"/>
              <a:srcRect t="4150" b="4150"/>
              <a:stretch>
                <a:fillRect/>
              </a:stretch>
            </p:blipFill>
          </mc:Choice>
          <mc:Fallback>
            <p:blipFill>
              <a:blip r:embed="rId4"/>
              <a:srcRect t="4150" b="4150"/>
              <a:stretch>
                <a:fillRect/>
              </a:stretch>
            </p:blipFill>
          </mc:Fallback>
        </mc:AlternateContent>
        <p:spPr>
          <a:xfrm>
            <a:off x="4473386" y="1148001"/>
            <a:ext cx="4434840" cy="443498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16793"/>
            <a:ext cx="3581400" cy="1252538"/>
          </a:xfrm>
        </p:spPr>
        <p:txBody>
          <a:bodyPr/>
          <a:lstStyle/>
          <a:p>
            <a:r>
              <a:rPr lang="en-US" dirty="0" smtClean="0"/>
              <a:t>Limitations</a:t>
            </a:r>
            <a:endParaRPr lang="en-US" dirty="0"/>
          </a:p>
        </p:txBody>
      </p:sp>
      <p:sp>
        <p:nvSpPr>
          <p:cNvPr id="5" name="Content Placeholder 4"/>
          <p:cNvSpPr>
            <a:spLocks noGrp="1"/>
          </p:cNvSpPr>
          <p:nvPr>
            <p:ph type="body" sz="half" idx="2"/>
          </p:nvPr>
        </p:nvSpPr>
        <p:spPr>
          <a:xfrm>
            <a:off x="228600" y="2269330"/>
            <a:ext cx="4038600" cy="3313657"/>
          </a:xfrm>
        </p:spPr>
        <p:txBody>
          <a:bodyPr>
            <a:normAutofit/>
          </a:bodyPr>
          <a:lstStyle/>
          <a:p>
            <a:pPr>
              <a:buFont typeface="Arial"/>
              <a:buChar char="•"/>
            </a:pPr>
            <a:r>
              <a:rPr lang="en-US" sz="2600" dirty="0" smtClean="0"/>
              <a:t> </a:t>
            </a:r>
            <a:r>
              <a:rPr lang="en-US" sz="2800" dirty="0" smtClean="0"/>
              <a:t>Expense: </a:t>
            </a:r>
          </a:p>
          <a:p>
            <a:pPr lvl="1">
              <a:buFont typeface="Arial"/>
              <a:buChar char="•"/>
            </a:pPr>
            <a:r>
              <a:rPr lang="en-US" sz="2200" dirty="0" smtClean="0"/>
              <a:t> Difficult for many families to afford consulting </a:t>
            </a:r>
          </a:p>
          <a:p>
            <a:pPr lvl="1">
              <a:buFont typeface="Arial"/>
              <a:buChar char="•"/>
            </a:pPr>
            <a:r>
              <a:rPr lang="en-US" sz="2200" dirty="0" smtClean="0"/>
              <a:t> Difficult for families to follow some suggestions for private options (</a:t>
            </a:r>
            <a:r>
              <a:rPr lang="en-US" sz="2200" dirty="0" err="1" smtClean="0"/>
              <a:t>eg</a:t>
            </a:r>
            <a:r>
              <a:rPr lang="en-US" sz="2200" dirty="0" smtClean="0"/>
              <a:t>: Fraser Academy or Eton-</a:t>
            </a:r>
            <a:r>
              <a:rPr lang="en-US" sz="2200" dirty="0" err="1" smtClean="0"/>
              <a:t>Arrowsmith</a:t>
            </a:r>
            <a:r>
              <a:rPr lang="en-US" sz="2200" dirty="0" smtClean="0"/>
              <a:t>)</a:t>
            </a:r>
          </a:p>
          <a:p>
            <a:pPr>
              <a:buFont typeface="Arial"/>
              <a:buChar char="•"/>
            </a:pPr>
            <a:endParaRPr lang="en-US" sz="2600" dirty="0"/>
          </a:p>
        </p:txBody>
      </p:sp>
      <p:pic>
        <p:nvPicPr>
          <p:cNvPr id="7" name="Picture Placeholder 6"/>
          <p:cNvPicPr>
            <a:picLocks noGrp="1" noChangeAspect="1"/>
          </p:cNvPicPr>
          <p:nvPr>
            <p:ph type="pic" idx="1"/>
          </p:nvPr>
        </p:nvPicPr>
        <mc:AlternateContent>
          <mc:Choice xmlns:ma="http://schemas.microsoft.com/office/mac/drawingml/2008/main" Requires="ma">
            <p:blipFill>
              <a:blip r:embed="rId3"/>
              <a:srcRect t="3065" b="3065"/>
              <a:stretch>
                <a:fillRect/>
              </a:stretch>
            </p:blipFill>
          </mc:Choice>
          <mc:Fallback>
            <p:blipFill>
              <a:blip r:embed="rId4"/>
              <a:srcRect t="3065" b="3065"/>
              <a:stretch>
                <a:fillRect/>
              </a:stretch>
            </p:blipFill>
          </mc:Fallback>
        </mc:AlternateContent>
        <p:spPr/>
      </p:pic>
      <p:sp>
        <p:nvSpPr>
          <p:cNvPr id="6" name="TextBox 5"/>
          <p:cNvSpPr txBox="1"/>
          <p:nvPr/>
        </p:nvSpPr>
        <p:spPr>
          <a:xfrm>
            <a:off x="685800" y="5934670"/>
            <a:ext cx="8001000" cy="923330"/>
          </a:xfrm>
          <a:prstGeom prst="rect">
            <a:avLst/>
          </a:prstGeom>
          <a:noFill/>
        </p:spPr>
        <p:txBody>
          <a:bodyPr wrap="square" rtlCol="0">
            <a:spAutoFit/>
          </a:bodyPr>
          <a:lstStyle/>
          <a:p>
            <a:r>
              <a:rPr lang="en-US" dirty="0" smtClean="0"/>
              <a:t>“A lot of the families whose kids end up becoming more high risk have those multiple factors including socio-economic status...and the private options become unavailable.” (Sarah Howard, March 28, 2011)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Method of Evaluation</a:t>
            </a:r>
            <a:endParaRPr lang="en-US" dirty="0"/>
          </a:p>
        </p:txBody>
      </p:sp>
      <p:graphicFrame>
        <p:nvGraphicFramePr>
          <p:cNvPr id="4" name="Content Placeholder 3"/>
          <p:cNvGraphicFramePr>
            <a:graphicFrameLocks noGrp="1"/>
          </p:cNvGraphicFramePr>
          <p:nvPr>
            <p:ph idx="1"/>
          </p:nvPr>
        </p:nvGraphicFramePr>
        <p:xfrm>
          <a:off x="228600" y="1752600"/>
          <a:ext cx="86868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16793"/>
            <a:ext cx="3581400" cy="1252538"/>
          </a:xfrm>
        </p:spPr>
        <p:txBody>
          <a:bodyPr/>
          <a:lstStyle/>
          <a:p>
            <a:r>
              <a:rPr lang="en-US" dirty="0" smtClean="0"/>
              <a:t>Limitations</a:t>
            </a:r>
            <a:endParaRPr lang="en-US" dirty="0"/>
          </a:p>
        </p:txBody>
      </p:sp>
      <p:sp>
        <p:nvSpPr>
          <p:cNvPr id="5" name="Content Placeholder 4"/>
          <p:cNvSpPr>
            <a:spLocks noGrp="1"/>
          </p:cNvSpPr>
          <p:nvPr>
            <p:ph type="body" sz="half" idx="2"/>
          </p:nvPr>
        </p:nvSpPr>
        <p:spPr>
          <a:xfrm>
            <a:off x="228600" y="2269330"/>
            <a:ext cx="4038600" cy="3313657"/>
          </a:xfrm>
        </p:spPr>
        <p:txBody>
          <a:bodyPr>
            <a:normAutofit/>
          </a:bodyPr>
          <a:lstStyle/>
          <a:p>
            <a:pPr>
              <a:buFont typeface="Arial"/>
              <a:buChar char="•"/>
            </a:pPr>
            <a:r>
              <a:rPr lang="en-US" sz="2800" dirty="0" smtClean="0"/>
              <a:t> Motivation:</a:t>
            </a:r>
          </a:p>
          <a:p>
            <a:pPr lvl="1">
              <a:buFont typeface="Arial"/>
              <a:buChar char="•"/>
            </a:pPr>
            <a:r>
              <a:rPr lang="en-US" sz="2400" dirty="0" smtClean="0"/>
              <a:t>Why are students going to a consultancy?</a:t>
            </a:r>
          </a:p>
          <a:p>
            <a:pPr lvl="1">
              <a:buFont typeface="Arial"/>
              <a:buChar char="•"/>
            </a:pPr>
            <a:r>
              <a:rPr lang="en-US" sz="2400" dirty="0" smtClean="0"/>
              <a:t>Is there student buy-in?</a:t>
            </a:r>
          </a:p>
          <a:p>
            <a:endParaRPr lang="en-US" sz="2600" dirty="0"/>
          </a:p>
        </p:txBody>
      </p:sp>
      <p:pic>
        <p:nvPicPr>
          <p:cNvPr id="8" name="Picture Placeholder 7"/>
          <p:cNvPicPr>
            <a:picLocks noGrp="1" noChangeAspect="1"/>
          </p:cNvPicPr>
          <p:nvPr>
            <p:ph type="pic" idx="1"/>
          </p:nvPr>
        </p:nvPicPr>
        <mc:AlternateContent>
          <mc:Choice xmlns:ma="http://schemas.microsoft.com/office/mac/drawingml/2008/main" Requires="ma">
            <p:blipFill>
              <a:blip r:embed="rId3"/>
              <a:srcRect l="-19327" t="-7874" r="-12885" b="1969"/>
              <a:stretch>
                <a:fillRect/>
              </a:stretch>
            </p:blipFill>
          </mc:Choice>
          <mc:Fallback>
            <p:blipFill>
              <a:blip r:embed="rId4"/>
              <a:srcRect l="-19327" t="-7874" r="-12885" b="1969"/>
              <a:stretch>
                <a:fillRect/>
              </a:stretch>
            </p:blipFill>
          </mc:Fallback>
        </mc:AlternateContent>
        <p:spPr>
          <a:xfrm>
            <a:off x="4267200" y="1016793"/>
            <a:ext cx="4462420" cy="467795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Implications for Youth-at-Risk</a:t>
            </a:r>
            <a:endParaRPr lang="en-US" dirty="0"/>
          </a:p>
        </p:txBody>
      </p:sp>
      <p:sp>
        <p:nvSpPr>
          <p:cNvPr id="6" name="Content Placeholder 5"/>
          <p:cNvSpPr>
            <a:spLocks noGrp="1"/>
          </p:cNvSpPr>
          <p:nvPr>
            <p:ph idx="1"/>
          </p:nvPr>
        </p:nvSpPr>
        <p:spPr>
          <a:xfrm>
            <a:off x="457200" y="2057400"/>
            <a:ext cx="8229600" cy="4571999"/>
          </a:xfrm>
        </p:spPr>
        <p:txBody>
          <a:bodyPr>
            <a:normAutofit/>
          </a:bodyPr>
          <a:lstStyle/>
          <a:p>
            <a:r>
              <a:rPr lang="en-US" sz="3000" dirty="0" smtClean="0"/>
              <a:t>Public school system could benefit from a Mosaic-like approach to better serve youth-at-risk</a:t>
            </a:r>
          </a:p>
          <a:p>
            <a:r>
              <a:rPr lang="en-US" sz="3000" dirty="0" smtClean="0"/>
              <a:t>There is a lack of knowledge about effective programs to meet students unique needs</a:t>
            </a:r>
          </a:p>
          <a:p>
            <a:r>
              <a:rPr lang="en-US" sz="3000" dirty="0" smtClean="0"/>
              <a:t>Our education system needs to become more flexible in what it is able to offer our students in terms of options </a:t>
            </a:r>
          </a:p>
          <a:p>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Youth-at-Risk</a:t>
            </a:r>
            <a:endParaRPr lang="en-US" dirty="0"/>
          </a:p>
        </p:txBody>
      </p:sp>
      <p:sp>
        <p:nvSpPr>
          <p:cNvPr id="3" name="Content Placeholder 2"/>
          <p:cNvSpPr>
            <a:spLocks noGrp="1"/>
          </p:cNvSpPr>
          <p:nvPr>
            <p:ph idx="1"/>
          </p:nvPr>
        </p:nvSpPr>
        <p:spPr/>
        <p:txBody>
          <a:bodyPr>
            <a:normAutofit/>
          </a:bodyPr>
          <a:lstStyle/>
          <a:p>
            <a:r>
              <a:rPr lang="en-US" sz="2800" dirty="0" smtClean="0"/>
              <a:t>There needs to improved communications across and between:</a:t>
            </a:r>
          </a:p>
          <a:p>
            <a:pPr lvl="1"/>
            <a:r>
              <a:rPr lang="en-US" sz="2800" dirty="0" smtClean="0"/>
              <a:t>School districts</a:t>
            </a:r>
          </a:p>
          <a:p>
            <a:pPr lvl="1"/>
            <a:r>
              <a:rPr lang="en-US" sz="2800" dirty="0" smtClean="0"/>
              <a:t>Support workers and teachers</a:t>
            </a:r>
          </a:p>
          <a:p>
            <a:pPr lvl="1"/>
            <a:r>
              <a:rPr lang="en-US" sz="2800" dirty="0" smtClean="0"/>
              <a:t>Communities</a:t>
            </a:r>
          </a:p>
          <a:p>
            <a:pPr lvl="1"/>
            <a:r>
              <a:rPr lang="en-US" sz="2800" dirty="0" smtClean="0"/>
              <a:t>Families</a:t>
            </a:r>
          </a:p>
          <a:p>
            <a:pPr lvl="1"/>
            <a:r>
              <a:rPr lang="en-US" sz="2800" dirty="0" smtClean="0"/>
              <a:t>Students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p:txBody>
          <a:bodyPr>
            <a:normAutofit/>
          </a:bodyPr>
          <a:lstStyle/>
          <a:p>
            <a:pPr>
              <a:buNone/>
            </a:pPr>
            <a:r>
              <a:rPr lang="en-US" sz="1800" dirty="0" err="1" smtClean="0">
                <a:effectLst>
                  <a:outerShdw blurRad="38100" dist="38100" dir="2700000" algn="tl">
                    <a:srgbClr val="0064E2"/>
                  </a:outerShdw>
                </a:effectLst>
              </a:rPr>
              <a:t>Eber</a:t>
            </a:r>
            <a:r>
              <a:rPr lang="en-US" sz="1800" dirty="0" smtClean="0">
                <a:effectLst>
                  <a:outerShdw blurRad="38100" dist="38100" dir="2700000" algn="tl">
                    <a:srgbClr val="0064E2"/>
                  </a:outerShdw>
                </a:effectLst>
              </a:rPr>
              <a:t>, L., </a:t>
            </a:r>
            <a:r>
              <a:rPr lang="en-US" sz="1800" dirty="0" err="1" smtClean="0">
                <a:effectLst>
                  <a:outerShdw blurRad="38100" dist="38100" dir="2700000" algn="tl">
                    <a:srgbClr val="0064E2"/>
                  </a:outerShdw>
                </a:effectLst>
              </a:rPr>
              <a:t>Sugai</a:t>
            </a:r>
            <a:r>
              <a:rPr lang="en-US" sz="1800" dirty="0" smtClean="0">
                <a:effectLst>
                  <a:outerShdw blurRad="38100" dist="38100" dir="2700000" algn="tl">
                    <a:srgbClr val="0064E2"/>
                  </a:outerShdw>
                </a:effectLst>
              </a:rPr>
              <a:t>, G., Smith, C., &amp; Scott, T. (2002). Wraparound and positive behavioral interventions and supports 	in the schools. </a:t>
            </a:r>
            <a:r>
              <a:rPr lang="en-US" sz="1800" i="1" dirty="0" smtClean="0">
                <a:effectLst>
                  <a:outerShdw blurRad="38100" dist="38100" dir="2700000" algn="tl">
                    <a:srgbClr val="0064E2"/>
                  </a:outerShdw>
                </a:effectLst>
              </a:rPr>
              <a:t>Journal of Emotional and Behavioral </a:t>
            </a:r>
            <a:r>
              <a:rPr lang="en-US" sz="1800" i="1" dirty="0" err="1" smtClean="0">
                <a:effectLst>
                  <a:outerShdw blurRad="38100" dist="38100" dir="2700000" algn="tl">
                    <a:srgbClr val="0064E2"/>
                  </a:outerShdw>
                </a:effectLst>
              </a:rPr>
              <a:t>Discorders</a:t>
            </a:r>
            <a:r>
              <a:rPr lang="en-US" sz="1800" i="1" dirty="0" smtClean="0">
                <a:effectLst>
                  <a:outerShdw blurRad="38100" dist="38100" dir="2700000" algn="tl">
                    <a:srgbClr val="0064E2"/>
                  </a:outerShdw>
                </a:effectLst>
              </a:rPr>
              <a:t>. 10, </a:t>
            </a:r>
            <a:r>
              <a:rPr lang="en-US" sz="1800" dirty="0" smtClean="0">
                <a:effectLst>
                  <a:outerShdw blurRad="38100" dist="38100" dir="2700000" algn="tl">
                    <a:srgbClr val="0064E2"/>
                  </a:outerShdw>
                </a:effectLst>
              </a:rPr>
              <a:t>171-180.</a:t>
            </a:r>
          </a:p>
          <a:p>
            <a:pPr eaLnBrk="1" hangingPunct="1">
              <a:buFont typeface="Wingdings" charset="2"/>
              <a:buNone/>
            </a:pPr>
            <a:r>
              <a:rPr lang="en-US" sz="1800" dirty="0" smtClean="0">
                <a:effectLst>
                  <a:outerShdw blurRad="38100" dist="38100" dir="2700000" algn="tl">
                    <a:srgbClr val="0064E2"/>
                  </a:outerShdw>
                </a:effectLst>
              </a:rPr>
              <a:t>Fiedler, G.R. &amp; </a:t>
            </a:r>
            <a:r>
              <a:rPr lang="en-US" sz="1800" dirty="0" err="1" smtClean="0">
                <a:effectLst>
                  <a:outerShdw blurRad="38100" dist="38100" dir="2700000" algn="tl">
                    <a:srgbClr val="0064E2"/>
                  </a:outerShdw>
                </a:effectLst>
              </a:rPr>
              <a:t>Danneker</a:t>
            </a:r>
            <a:r>
              <a:rPr lang="en-US" sz="1800" dirty="0" smtClean="0">
                <a:effectLst>
                  <a:outerShdw blurRad="38100" dist="38100" dir="2700000" algn="tl">
                    <a:srgbClr val="0064E2"/>
                  </a:outerShdw>
                </a:effectLst>
              </a:rPr>
              <a:t>, J.E. (2007). Self-advocacy instruction: bridging the research-to-practice gap. </a:t>
            </a:r>
            <a:r>
              <a:rPr lang="en-US" sz="1800" i="1" dirty="0" smtClean="0">
                <a:effectLst>
                  <a:outerShdw blurRad="38100" dist="38100" dir="2700000" algn="tl">
                    <a:srgbClr val="0064E2"/>
                  </a:outerShdw>
                </a:effectLst>
              </a:rPr>
              <a:t> Focus on exceptional children, 39, 1-20.</a:t>
            </a:r>
            <a:endParaRPr lang="en-US" sz="1800" dirty="0" smtClean="0">
              <a:effectLst>
                <a:outerShdw blurRad="38100" dist="38100" dir="2700000" algn="tl">
                  <a:srgbClr val="0064E2"/>
                </a:outerShdw>
              </a:effectLst>
            </a:endParaRPr>
          </a:p>
          <a:p>
            <a:pPr eaLnBrk="1" hangingPunct="1">
              <a:buFont typeface="Wingdings" charset="2"/>
              <a:buNone/>
            </a:pPr>
            <a:r>
              <a:rPr lang="en-US" sz="1800" dirty="0" smtClean="0">
                <a:effectLst>
                  <a:outerShdw blurRad="38100" dist="38100" dir="2700000" algn="tl">
                    <a:srgbClr val="0064E2"/>
                  </a:outerShdw>
                </a:effectLst>
              </a:rPr>
              <a:t>Test, D., Fowler, C., White, J., Richter, S., &amp; Walker, A. (2009).  Evidence-Based Secondary Transition Practices for Enhancing School Completion.  </a:t>
            </a:r>
            <a:r>
              <a:rPr lang="en-US" sz="1800" i="1" dirty="0" smtClean="0">
                <a:effectLst>
                  <a:outerShdw blurRad="38100" dist="38100" dir="2700000" algn="tl">
                    <a:srgbClr val="0064E2"/>
                  </a:outerShdw>
                </a:effectLst>
              </a:rPr>
              <a:t>Exceptionality</a:t>
            </a:r>
            <a:r>
              <a:rPr lang="en-US" sz="1800" dirty="0" smtClean="0">
                <a:effectLst>
                  <a:outerShdw blurRad="38100" dist="38100" dir="2700000" algn="tl">
                    <a:srgbClr val="0064E2"/>
                  </a:outerShdw>
                </a:effectLst>
              </a:rPr>
              <a:t>, 17, 16-29.</a:t>
            </a:r>
          </a:p>
          <a:p>
            <a:pPr eaLnBrk="1" hangingPunct="1">
              <a:buFont typeface="Wingdings" charset="2"/>
              <a:buNone/>
            </a:pPr>
            <a:r>
              <a:rPr lang="en-US" sz="1800" dirty="0" err="1" smtClean="0">
                <a:effectLst>
                  <a:outerShdw blurRad="38100" dist="38100" dir="2700000" algn="tl">
                    <a:srgbClr val="0064E2"/>
                  </a:outerShdw>
                </a:effectLst>
              </a:rPr>
              <a:t>Weidenthal</a:t>
            </a:r>
            <a:r>
              <a:rPr lang="en-US" sz="1800" dirty="0" smtClean="0">
                <a:effectLst>
                  <a:outerShdw blurRad="38100" dist="38100" dir="2700000" algn="tl">
                    <a:srgbClr val="0064E2"/>
                  </a:outerShdw>
                </a:effectLst>
              </a:rPr>
              <a:t>, C. &amp; </a:t>
            </a:r>
            <a:r>
              <a:rPr lang="en-US" sz="1800" dirty="0" err="1" smtClean="0">
                <a:effectLst>
                  <a:outerShdw blurRad="38100" dist="38100" dir="2700000" algn="tl">
                    <a:srgbClr val="0064E2"/>
                  </a:outerShdw>
                </a:effectLst>
              </a:rPr>
              <a:t>Kochhar</a:t>
            </a:r>
            <a:r>
              <a:rPr lang="en-US" sz="1800" dirty="0" smtClean="0">
                <a:effectLst>
                  <a:outerShdw blurRad="38100" dist="38100" dir="2700000" algn="tl">
                    <a:srgbClr val="0064E2"/>
                  </a:outerShdw>
                </a:effectLst>
              </a:rPr>
              <a:t>-Bryant, C.  (2007).  An Investigation of Transition Practices for Middle School Youth.  </a:t>
            </a:r>
            <a:r>
              <a:rPr lang="en-US" sz="1800" i="1" dirty="0" smtClean="0">
                <a:effectLst>
                  <a:outerShdw blurRad="38100" dist="38100" dir="2700000" algn="tl">
                    <a:srgbClr val="0064E2"/>
                  </a:outerShdw>
                </a:effectLst>
              </a:rPr>
              <a:t>Career Development for Exceptional Individuals</a:t>
            </a:r>
            <a:r>
              <a:rPr lang="en-US" sz="1800" dirty="0" smtClean="0">
                <a:effectLst>
                  <a:outerShdw blurRad="38100" dist="38100" dir="2700000" algn="tl">
                    <a:srgbClr val="0064E2"/>
                  </a:outerShdw>
                </a:effectLst>
              </a:rPr>
              <a:t>, 30, 147-157.</a:t>
            </a:r>
          </a:p>
          <a:p>
            <a:pPr>
              <a:buNone/>
            </a:pP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5365750" y="1573213"/>
            <a:ext cx="3652838" cy="2133600"/>
          </a:xfrm>
        </p:spPr>
        <p:txBody>
          <a:bodyPr/>
          <a:lstStyle/>
          <a:p>
            <a:pPr eaLnBrk="1" fontAlgn="auto" hangingPunct="1">
              <a:spcAft>
                <a:spcPts val="0"/>
              </a:spcAft>
              <a:defRPr/>
            </a:pPr>
            <a:r>
              <a:rPr lang="en-US" dirty="0" smtClean="0"/>
              <a:t>Take A Hike</a:t>
            </a:r>
            <a:endParaRPr lang="en-US" dirty="0"/>
          </a:p>
        </p:txBody>
      </p:sp>
      <p:sp>
        <p:nvSpPr>
          <p:cNvPr id="5" name="Subtitle 4"/>
          <p:cNvSpPr>
            <a:spLocks noGrp="1"/>
          </p:cNvSpPr>
          <p:nvPr>
            <p:ph type="subTitle" idx="1"/>
          </p:nvPr>
        </p:nvSpPr>
        <p:spPr>
          <a:xfrm>
            <a:off x="5365750" y="3998913"/>
            <a:ext cx="3652838" cy="882650"/>
          </a:xfrm>
        </p:spPr>
        <p:txBody>
          <a:bodyPr/>
          <a:lstStyle/>
          <a:p>
            <a:pPr eaLnBrk="1" fontAlgn="auto" hangingPunct="1">
              <a:spcAft>
                <a:spcPts val="0"/>
              </a:spcAft>
              <a:defRPr/>
            </a:pPr>
            <a:r>
              <a:rPr lang="en-US" dirty="0" smtClean="0"/>
              <a:t>Rose Atkins, Kate Kelsey and Marty </a:t>
            </a:r>
            <a:r>
              <a:rPr lang="en-US" dirty="0" err="1" smtClean="0"/>
              <a:t>Routley</a:t>
            </a:r>
            <a:r>
              <a:rPr lang="en-US" dirty="0" smtClean="0"/>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effectLst/>
              </a:rPr>
              <a:t>Introduction / Overview</a:t>
            </a:r>
          </a:p>
        </p:txBody>
      </p:sp>
      <p:sp>
        <p:nvSpPr>
          <p:cNvPr id="27650" name="Rectangle 3"/>
          <p:cNvSpPr>
            <a:spLocks noGrp="1"/>
          </p:cNvSpPr>
          <p:nvPr>
            <p:ph type="body" idx="4294967295"/>
          </p:nvPr>
        </p:nvSpPr>
        <p:spPr bwMode="auto">
          <a:xfrm>
            <a:off x="457200" y="2014538"/>
            <a:ext cx="4546600" cy="4478337"/>
          </a:xfrm>
          <a:noFill/>
        </p:spPr>
        <p:txBody>
          <a:bodyPr wrap="square" numCol="1" anchor="t" anchorCtr="0" compatLnSpc="1">
            <a:prstTxWarp prst="textNoShape">
              <a:avLst/>
            </a:prstTxWarp>
          </a:bodyPr>
          <a:lstStyle/>
          <a:p>
            <a:pPr marL="457200" indent="-457200" eaLnBrk="1" hangingPunct="1">
              <a:lnSpc>
                <a:spcPct val="130000"/>
              </a:lnSpc>
              <a:buFont typeface="Wingdings" pitchFamily="2" charset="2"/>
              <a:buAutoNum type="arabicPeriod"/>
            </a:pPr>
            <a:r>
              <a:rPr lang="en-US" dirty="0" smtClean="0">
                <a:effectLst/>
              </a:rPr>
              <a:t>Adventure Based Learning</a:t>
            </a:r>
          </a:p>
          <a:p>
            <a:pPr marL="457200" indent="-457200" eaLnBrk="1" hangingPunct="1">
              <a:lnSpc>
                <a:spcPct val="130000"/>
              </a:lnSpc>
              <a:buFont typeface="Wingdings" pitchFamily="2" charset="2"/>
              <a:buAutoNum type="arabicPeriod"/>
            </a:pPr>
            <a:r>
              <a:rPr lang="en-US" dirty="0" smtClean="0">
                <a:effectLst/>
              </a:rPr>
              <a:t>Take A Hike (TAH)</a:t>
            </a:r>
          </a:p>
          <a:p>
            <a:pPr marL="457200" indent="-457200" eaLnBrk="1" hangingPunct="1">
              <a:lnSpc>
                <a:spcPct val="130000"/>
              </a:lnSpc>
              <a:buFont typeface="Wingdings" pitchFamily="2" charset="2"/>
              <a:buAutoNum type="arabicPeriod"/>
            </a:pPr>
            <a:r>
              <a:rPr lang="en-US" dirty="0" smtClean="0">
                <a:effectLst/>
              </a:rPr>
              <a:t>CASEL Ratings for TAH</a:t>
            </a:r>
          </a:p>
          <a:p>
            <a:pPr marL="457200" indent="-457200" eaLnBrk="1" hangingPunct="1">
              <a:lnSpc>
                <a:spcPct val="130000"/>
              </a:lnSpc>
              <a:buFont typeface="Wingdings" pitchFamily="2" charset="2"/>
              <a:buAutoNum type="arabicPeriod"/>
            </a:pPr>
            <a:r>
              <a:rPr lang="en-US" dirty="0" smtClean="0">
                <a:effectLst/>
              </a:rPr>
              <a:t>TAH Strengths &amp; Limitations</a:t>
            </a:r>
          </a:p>
          <a:p>
            <a:pPr marL="457200" indent="-457200" eaLnBrk="1" hangingPunct="1">
              <a:lnSpc>
                <a:spcPct val="130000"/>
              </a:lnSpc>
              <a:buFont typeface="Wingdings" pitchFamily="2" charset="2"/>
              <a:buAutoNum type="arabicPeriod"/>
            </a:pPr>
            <a:r>
              <a:rPr lang="en-US" dirty="0" smtClean="0">
                <a:effectLst/>
              </a:rPr>
              <a:t>More Research Required</a:t>
            </a:r>
          </a:p>
          <a:p>
            <a:pPr marL="457200" indent="-457200" eaLnBrk="1" hangingPunct="1">
              <a:lnSpc>
                <a:spcPct val="130000"/>
              </a:lnSpc>
              <a:buFont typeface="Wingdings" pitchFamily="2" charset="2"/>
              <a:buAutoNum type="arabicPeriod"/>
            </a:pPr>
            <a:r>
              <a:rPr lang="en-US" dirty="0" smtClean="0">
                <a:effectLst/>
              </a:rPr>
              <a:t>Implications for Youth at Risk</a:t>
            </a:r>
          </a:p>
          <a:p>
            <a:pPr marL="457200" indent="-457200" eaLnBrk="1" hangingPunct="1">
              <a:lnSpc>
                <a:spcPct val="130000"/>
              </a:lnSpc>
              <a:buFont typeface="Wingdings" pitchFamily="2" charset="2"/>
              <a:buAutoNum type="arabicPeriod"/>
            </a:pPr>
            <a:r>
              <a:rPr lang="en-US" dirty="0" smtClean="0">
                <a:effectLst/>
              </a:rPr>
              <a:t>Conclusions and Recommendations</a:t>
            </a:r>
          </a:p>
        </p:txBody>
      </p:sp>
      <p:pic>
        <p:nvPicPr>
          <p:cNvPr id="27651" name="Picture 2" descr="G:\526\Class Project\Pics\IMG_1229.jpg"/>
          <p:cNvPicPr>
            <a:picLocks noChangeAspect="1" noChangeArrowheads="1"/>
          </p:cNvPicPr>
          <p:nvPr/>
        </p:nvPicPr>
        <p:blipFill>
          <a:blip r:embed="rId3"/>
          <a:srcRect l="17545" r="24400"/>
          <a:stretch>
            <a:fillRect/>
          </a:stretch>
        </p:blipFill>
        <p:spPr bwMode="auto">
          <a:xfrm>
            <a:off x="5367338" y="2092325"/>
            <a:ext cx="3319462" cy="428942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z="4400" smtClean="0">
                <a:effectLst/>
              </a:rPr>
              <a:t>Adventure Based Learning (ABL)</a:t>
            </a:r>
          </a:p>
        </p:txBody>
      </p:sp>
      <p:sp>
        <p:nvSpPr>
          <p:cNvPr id="27650" name="Rectangle 3"/>
          <p:cNvSpPr>
            <a:spLocks noGrp="1"/>
          </p:cNvSpPr>
          <p:nvPr>
            <p:ph type="body" idx="4294967295"/>
          </p:nvPr>
        </p:nvSpPr>
        <p:spPr bwMode="auto"/>
        <p:txBody>
          <a:bodyPr wrap="square" numCol="1" anchor="t" anchorCtr="0" compatLnSpc="1">
            <a:prstTxWarp prst="textNoShape">
              <a:avLst/>
            </a:prstTxWarp>
          </a:bodyPr>
          <a:lstStyle/>
          <a:p>
            <a:pPr marL="0" indent="0" algn="ctr" eaLnBrk="1" hangingPunct="1">
              <a:buFont typeface="Wingdings" pitchFamily="2" charset="2"/>
              <a:buNone/>
              <a:defRPr/>
            </a:pPr>
            <a:r>
              <a:rPr lang="en-US" sz="1800" i="1" smtClean="0">
                <a:effectLst/>
              </a:rPr>
              <a:t>“</a:t>
            </a:r>
            <a:r>
              <a:rPr lang="en-US" sz="1800" smtClean="0">
                <a:effectLst>
                  <a:outerShdw blurRad="38100" dist="38100" dir="2700000" algn="tl">
                    <a:srgbClr val="0064E2"/>
                  </a:outerShdw>
                </a:effectLst>
              </a:rPr>
              <a:t>Adventure-based learning is a type of educational and/or therapeutic program in which adventure pursuits that are physically and/or psychologically demanding are used within a framework of safety and skills development to promote interpersonal and intrapersonal growth</a:t>
            </a:r>
            <a:r>
              <a:rPr lang="en-US" sz="1800" smtClean="0">
                <a:effectLst/>
              </a:rPr>
              <a:t>.” </a:t>
            </a:r>
          </a:p>
          <a:p>
            <a:pPr marL="0" indent="0" algn="r" eaLnBrk="1" hangingPunct="1">
              <a:buFont typeface="Wingdings" pitchFamily="2" charset="2"/>
              <a:buNone/>
              <a:defRPr/>
            </a:pPr>
            <a:r>
              <a:rPr lang="en-US" sz="1600" smtClean="0">
                <a:effectLst/>
              </a:rPr>
              <a:t>(</a:t>
            </a:r>
            <a:r>
              <a:rPr lang="en-US" sz="1600" smtClean="0">
                <a:effectLst>
                  <a:outerShdw blurRad="38100" dist="38100" dir="2700000" algn="tl">
                    <a:srgbClr val="0064E2"/>
                  </a:outerShdw>
                </a:effectLst>
              </a:rPr>
              <a:t>Nadler &amp; Luckner, 1992, p. 7</a:t>
            </a:r>
            <a:r>
              <a:rPr lang="en-US" altLang="zh-TW" sz="1600" smtClean="0">
                <a:effectLst/>
                <a:ea typeface="PMingLiU" pitchFamily="18" charset="-120"/>
              </a:rPr>
              <a:t>)</a:t>
            </a:r>
            <a:r>
              <a:rPr lang="en-US" altLang="zh-TW" smtClean="0">
                <a:effectLst/>
                <a:ea typeface="PMingLiU" pitchFamily="18" charset="-120"/>
              </a:rPr>
              <a:t> </a:t>
            </a:r>
            <a:endParaRPr lang="en-US" smtClean="0">
              <a:effectLst/>
            </a:endParaRPr>
          </a:p>
        </p:txBody>
      </p:sp>
      <p:pic>
        <p:nvPicPr>
          <p:cNvPr id="29699" name="Picture 4" descr="1268086588P2090386"/>
          <p:cNvPicPr>
            <a:picLocks noChangeAspect="1" noChangeArrowheads="1"/>
          </p:cNvPicPr>
          <p:nvPr/>
        </p:nvPicPr>
        <p:blipFill>
          <a:blip r:embed="rId3"/>
          <a:srcRect b="20604"/>
          <a:stretch>
            <a:fillRect/>
          </a:stretch>
        </p:blipFill>
        <p:spPr bwMode="auto">
          <a:xfrm>
            <a:off x="2124075" y="3760788"/>
            <a:ext cx="4895850" cy="29083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z="4400" smtClean="0">
                <a:effectLst/>
              </a:rPr>
              <a:t>Adventure Based Learning (ABL)</a:t>
            </a:r>
          </a:p>
        </p:txBody>
      </p:sp>
      <p:sp>
        <p:nvSpPr>
          <p:cNvPr id="29698" name="Rectangle 5"/>
          <p:cNvSpPr>
            <a:spLocks noGrp="1"/>
          </p:cNvSpPr>
          <p:nvPr>
            <p:ph type="body" idx="4294967295"/>
          </p:nvPr>
        </p:nvSpPr>
        <p:spPr bwMode="auto"/>
        <p:txBody>
          <a:bodyPr wrap="square" numCol="1" anchor="t" anchorCtr="0" compatLnSpc="1">
            <a:prstTxWarp prst="textNoShape">
              <a:avLst/>
            </a:prstTxWarp>
            <a:normAutofit lnSpcReduction="10000"/>
          </a:bodyPr>
          <a:lstStyle/>
          <a:p>
            <a:pPr marL="457200" indent="-457200" eaLnBrk="1" hangingPunct="1">
              <a:lnSpc>
                <a:spcPct val="90000"/>
              </a:lnSpc>
              <a:defRPr/>
            </a:pPr>
            <a:r>
              <a:rPr lang="en-US" smtClean="0">
                <a:effectLst>
                  <a:outerShdw blurRad="38100" dist="38100" dir="2700000" algn="tl">
                    <a:srgbClr val="0064E2"/>
                  </a:outerShdw>
                </a:effectLst>
              </a:rPr>
              <a:t>Positive self-perception </a:t>
            </a:r>
          </a:p>
          <a:p>
            <a:pPr marL="457200" indent="-457200" eaLnBrk="1" hangingPunct="1">
              <a:lnSpc>
                <a:spcPct val="90000"/>
              </a:lnSpc>
              <a:defRPr/>
            </a:pPr>
            <a:r>
              <a:rPr lang="en-US" smtClean="0">
                <a:effectLst>
                  <a:outerShdw blurRad="38100" dist="38100" dir="2700000" algn="tl">
                    <a:srgbClr val="0064E2"/>
                  </a:outerShdw>
                </a:effectLst>
              </a:rPr>
              <a:t>Increased knowledge, skills, and abilities </a:t>
            </a:r>
          </a:p>
          <a:p>
            <a:pPr marL="457200" indent="-457200" eaLnBrk="1" hangingPunct="1">
              <a:lnSpc>
                <a:spcPct val="90000"/>
              </a:lnSpc>
              <a:defRPr/>
            </a:pPr>
            <a:r>
              <a:rPr lang="en-US" smtClean="0">
                <a:effectLst>
                  <a:outerShdw blurRad="38100" dist="38100" dir="2700000" algn="tl">
                    <a:srgbClr val="0064E2"/>
                  </a:outerShdw>
                </a:effectLst>
              </a:rPr>
              <a:t>Positive peer relationships and social skills</a:t>
            </a:r>
          </a:p>
          <a:p>
            <a:pPr marL="457200" indent="-457200">
              <a:lnSpc>
                <a:spcPct val="90000"/>
              </a:lnSpc>
              <a:defRPr/>
            </a:pPr>
            <a:r>
              <a:rPr lang="en-US" smtClean="0">
                <a:solidFill>
                  <a:srgbClr val="FFFFFF"/>
                </a:solidFill>
                <a:effectLst>
                  <a:outerShdw blurRad="38100" dist="38100" dir="2700000" algn="tl">
                    <a:srgbClr val="0064E2"/>
                  </a:outerShdw>
                </a:effectLst>
              </a:rPr>
              <a:t>Novelty and “escape”</a:t>
            </a:r>
          </a:p>
          <a:p>
            <a:pPr marL="876300" lvl="1" indent="-419100">
              <a:lnSpc>
                <a:spcPct val="90000"/>
              </a:lnSpc>
              <a:defRPr/>
            </a:pPr>
            <a:r>
              <a:rPr lang="en-US" smtClean="0">
                <a:solidFill>
                  <a:srgbClr val="FFFFFF"/>
                </a:solidFill>
                <a:effectLst>
                  <a:outerShdw blurRad="38100" dist="38100" dir="2700000" algn="tl">
                    <a:srgbClr val="0064E2"/>
                  </a:outerShdw>
                </a:effectLst>
              </a:rPr>
              <a:t>New environments (removal from everyday stressors)</a:t>
            </a:r>
          </a:p>
          <a:p>
            <a:pPr marL="876300" lvl="1" indent="-419100">
              <a:lnSpc>
                <a:spcPct val="90000"/>
              </a:lnSpc>
              <a:defRPr/>
            </a:pPr>
            <a:r>
              <a:rPr lang="en-US" smtClean="0">
                <a:solidFill>
                  <a:srgbClr val="FFFFFF"/>
                </a:solidFill>
                <a:effectLst>
                  <a:outerShdw blurRad="38100" dist="38100" dir="2700000" algn="tl">
                    <a:srgbClr val="0064E2"/>
                  </a:outerShdw>
                </a:effectLst>
              </a:rPr>
              <a:t>New Perspectives</a:t>
            </a:r>
          </a:p>
          <a:p>
            <a:pPr marL="876300" lvl="1" indent="-419100">
              <a:lnSpc>
                <a:spcPct val="90000"/>
              </a:lnSpc>
              <a:defRPr/>
            </a:pPr>
            <a:r>
              <a:rPr lang="en-US" smtClean="0">
                <a:solidFill>
                  <a:srgbClr val="FFFFFF"/>
                </a:solidFill>
                <a:effectLst>
                  <a:outerShdw blurRad="38100" dist="38100" dir="2700000" algn="tl">
                    <a:srgbClr val="0064E2"/>
                  </a:outerShdw>
                </a:effectLst>
              </a:rPr>
              <a:t>Structure</a:t>
            </a:r>
          </a:p>
          <a:p>
            <a:pPr marL="457200" indent="-457200">
              <a:lnSpc>
                <a:spcPct val="90000"/>
              </a:lnSpc>
              <a:defRPr/>
            </a:pPr>
            <a:r>
              <a:rPr lang="en-US" smtClean="0">
                <a:solidFill>
                  <a:srgbClr val="FFFFFF"/>
                </a:solidFill>
                <a:effectLst>
                  <a:outerShdw blurRad="38100" dist="38100" dir="2700000" algn="tl">
                    <a:srgbClr val="0064E2"/>
                  </a:outerShdw>
                </a:effectLst>
              </a:rPr>
              <a:t>Focus on teamwork</a:t>
            </a:r>
          </a:p>
          <a:p>
            <a:pPr marL="457200" indent="-457200">
              <a:lnSpc>
                <a:spcPct val="90000"/>
              </a:lnSpc>
              <a:defRPr/>
            </a:pPr>
            <a:r>
              <a:rPr lang="en-US" smtClean="0">
                <a:solidFill>
                  <a:srgbClr val="FFFFFF"/>
                </a:solidFill>
                <a:effectLst>
                  <a:outerShdw blurRad="38100" dist="38100" dir="2700000" algn="tl">
                    <a:srgbClr val="0064E2"/>
                  </a:outerShdw>
                </a:effectLst>
              </a:rPr>
              <a:t>Risk-taking and Challenge</a:t>
            </a:r>
          </a:p>
          <a:p>
            <a:pPr marL="457200" indent="-457200">
              <a:lnSpc>
                <a:spcPct val="90000"/>
              </a:lnSpc>
              <a:defRPr/>
            </a:pPr>
            <a:r>
              <a:rPr lang="en-US" smtClean="0">
                <a:solidFill>
                  <a:srgbClr val="FFFFFF"/>
                </a:solidFill>
                <a:effectLst>
                  <a:outerShdw blurRad="38100" dist="38100" dir="2700000" algn="tl">
                    <a:srgbClr val="0064E2"/>
                  </a:outerShdw>
                </a:effectLst>
              </a:rPr>
              <a:t>Duration and intensity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numCol="1" anchorCtr="0" compatLnSpc="1">
            <a:prstTxWarp prst="textNoShape">
              <a:avLst/>
            </a:prstTxWarp>
          </a:bodyPr>
          <a:lstStyle/>
          <a:p>
            <a:pPr eaLnBrk="1" hangingPunct="1">
              <a:defRPr/>
            </a:pPr>
            <a:r>
              <a:rPr lang="en-US" dirty="0" smtClean="0">
                <a:effectLst>
                  <a:outerShdw blurRad="38100" dist="38100" dir="2700000" algn="tl">
                    <a:srgbClr val="0064E2"/>
                  </a:outerShdw>
                </a:effectLst>
              </a:rPr>
              <a:t>ABL and Take a Hike</a:t>
            </a:r>
          </a:p>
        </p:txBody>
      </p:sp>
      <p:sp>
        <p:nvSpPr>
          <p:cNvPr id="6" name="Content Placeholder 5"/>
          <p:cNvSpPr>
            <a:spLocks noGrp="1"/>
          </p:cNvSpPr>
          <p:nvPr>
            <p:ph idx="1"/>
          </p:nvPr>
        </p:nvSpPr>
        <p:spPr>
          <a:xfrm>
            <a:off x="457200" y="2057400"/>
            <a:ext cx="8229600" cy="4419600"/>
          </a:xfrm>
        </p:spPr>
        <p:txBody>
          <a:bodyPr wrap="square" numCol="1" anchor="t" anchorCtr="0" compatLnSpc="1">
            <a:prstTxWarp prst="textNoShape">
              <a:avLst/>
            </a:prstTxWarp>
          </a:bodyPr>
          <a:lstStyle/>
          <a:p>
            <a:pPr marL="0" indent="0" algn="ctr" eaLnBrk="1" hangingPunct="1">
              <a:spcBef>
                <a:spcPct val="20000"/>
              </a:spcBef>
              <a:buClr>
                <a:srgbClr val="FFB91D"/>
              </a:buClr>
              <a:buFont typeface="Wingdings" pitchFamily="2" charset="2"/>
              <a:buNone/>
              <a:defRPr/>
            </a:pPr>
            <a:r>
              <a:rPr lang="en-US" sz="1800" smtClean="0">
                <a:solidFill>
                  <a:srgbClr val="FFFFFF"/>
                </a:solidFill>
                <a:effectLst/>
              </a:rPr>
              <a:t>“Adventure-based learning uses physical activities to help youth develop self-directed goals, trust, communication, teamwork and problem-solving skills. It also provides a safe and supportive environment for building self-esteem and self-motivation, and is instrumental to the successful turnaround of students' lives.” </a:t>
            </a:r>
          </a:p>
          <a:p>
            <a:pPr marL="0" indent="0" algn="r" eaLnBrk="1" hangingPunct="1">
              <a:spcBef>
                <a:spcPct val="20000"/>
              </a:spcBef>
              <a:buClr>
                <a:srgbClr val="FFB91D"/>
              </a:buClr>
              <a:buFont typeface="Wingdings" pitchFamily="2" charset="2"/>
              <a:buNone/>
              <a:defRPr/>
            </a:pPr>
            <a:r>
              <a:rPr lang="en-US" sz="1600" smtClean="0">
                <a:solidFill>
                  <a:srgbClr val="FFFFFF"/>
                </a:solidFill>
                <a:effectLst/>
              </a:rPr>
              <a:t>(</a:t>
            </a:r>
            <a:r>
              <a:rPr lang="en-US" altLang="zh-TW" sz="1600" smtClean="0">
                <a:solidFill>
                  <a:srgbClr val="FFFFFF"/>
                </a:solidFill>
                <a:effectLst/>
                <a:ea typeface="PMingLiU" pitchFamily="18" charset="-120"/>
              </a:rPr>
              <a:t>Take a Hike Youth at Risk Foundation, 2011b, para. 1)</a:t>
            </a:r>
            <a:r>
              <a:rPr lang="en-US" altLang="zh-TW" smtClean="0">
                <a:solidFill>
                  <a:srgbClr val="FFFFFF"/>
                </a:solidFill>
                <a:effectLst/>
                <a:ea typeface="PMingLiU" pitchFamily="18" charset="-120"/>
              </a:rPr>
              <a:t> </a:t>
            </a:r>
            <a:endParaRPr lang="en-US" smtClean="0">
              <a:solidFill>
                <a:srgbClr val="FFFFFF"/>
              </a:solidFill>
              <a:effectLst/>
            </a:endParaRPr>
          </a:p>
          <a:p>
            <a:pPr marL="0" indent="0" eaLnBrk="1" hangingPunct="1">
              <a:lnSpc>
                <a:spcPct val="80000"/>
              </a:lnSpc>
              <a:buFont typeface="Wingdings" pitchFamily="2" charset="2"/>
              <a:buNone/>
              <a:defRPr/>
            </a:pPr>
            <a:endParaRPr lang="en-US" sz="2200" smtClean="0">
              <a:effectLst>
                <a:outerShdw blurRad="38100" dist="38100" dir="2700000" algn="tl">
                  <a:srgbClr val="0064E2"/>
                </a:outerShdw>
              </a:effectLst>
            </a:endParaRPr>
          </a:p>
        </p:txBody>
      </p:sp>
      <p:pic>
        <p:nvPicPr>
          <p:cNvPr id="35843" name="Picture 2" descr="G:\526\Class Project\Pics\IMG_4627.JPG"/>
          <p:cNvPicPr>
            <a:picLocks noChangeAspect="1" noChangeArrowheads="1"/>
          </p:cNvPicPr>
          <p:nvPr/>
        </p:nvPicPr>
        <p:blipFill>
          <a:blip r:embed="rId3"/>
          <a:srcRect t="13158" b="19659"/>
          <a:stretch>
            <a:fillRect/>
          </a:stretch>
        </p:blipFill>
        <p:spPr bwMode="auto">
          <a:xfrm>
            <a:off x="1763713" y="3841750"/>
            <a:ext cx="5616575" cy="2830513"/>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noFill/>
        </p:spPr>
        <p:txBody>
          <a:bodyPr wrap="square" numCol="1" anchorCtr="0" compatLnSpc="1">
            <a:prstTxWarp prst="textNoShape">
              <a:avLst/>
            </a:prstTxWarp>
          </a:bodyPr>
          <a:lstStyle/>
          <a:p>
            <a:pPr algn="l" eaLnBrk="1" hangingPunct="1"/>
            <a:r>
              <a:rPr lang="en-US" smtClean="0">
                <a:effectLst/>
              </a:rPr>
              <a:t>            Take A Hike</a:t>
            </a:r>
          </a:p>
        </p:txBody>
      </p:sp>
      <p:sp>
        <p:nvSpPr>
          <p:cNvPr id="57347" name="Rectangle 3"/>
          <p:cNvSpPr>
            <a:spLocks noGrp="1"/>
          </p:cNvSpPr>
          <p:nvPr>
            <p:ph type="body" idx="4294967295"/>
          </p:nvPr>
        </p:nvSpPr>
        <p:spPr bwMode="auto"/>
        <p:txBody>
          <a:bodyPr wrap="square" numCol="1" anchor="t" anchorCtr="0" compatLnSpc="1">
            <a:prstTxWarp prst="textNoShape">
              <a:avLst/>
            </a:prstTxWarp>
          </a:bodyPr>
          <a:lstStyle/>
          <a:p>
            <a:pPr marL="0" indent="0" algn="ctr" eaLnBrk="1" hangingPunct="1">
              <a:buFont typeface="Wingdings" pitchFamily="2" charset="2"/>
              <a:buNone/>
              <a:defRPr/>
            </a:pPr>
            <a:r>
              <a:rPr lang="en-US" sz="2200" smtClean="0">
                <a:effectLst>
                  <a:outerShdw blurRad="38100" dist="38100" dir="2700000" algn="tl">
                    <a:srgbClr val="0064E2"/>
                  </a:outerShdw>
                </a:effectLst>
              </a:rPr>
              <a:t>“Take a Hike is an alternative education program that engages at-risk youth through a unique combination of adventure-based learning, academics, counseling, and community involvement.” </a:t>
            </a:r>
          </a:p>
          <a:p>
            <a:pPr marL="0" indent="0" algn="r" eaLnBrk="1" hangingPunct="1">
              <a:buFont typeface="Wingdings" pitchFamily="2" charset="2"/>
              <a:buNone/>
              <a:defRPr/>
            </a:pPr>
            <a:r>
              <a:rPr lang="en-US" sz="1600" smtClean="0">
                <a:effectLst/>
              </a:rPr>
              <a:t>(</a:t>
            </a:r>
            <a:r>
              <a:rPr lang="en-US" altLang="zh-TW" sz="1600" smtClean="0">
                <a:effectLst/>
                <a:ea typeface="PMingLiU" pitchFamily="18" charset="-120"/>
              </a:rPr>
              <a:t>Take a Hike Youth at Risk Foundation, 2011a, </a:t>
            </a:r>
            <a:r>
              <a:rPr lang="en-US" sz="1600" smtClean="0">
                <a:effectLst/>
                <a:ea typeface="PMingLiU" pitchFamily="18" charset="-120"/>
              </a:rPr>
              <a:t>para. 1</a:t>
            </a:r>
            <a:r>
              <a:rPr lang="en-US" altLang="zh-TW" sz="1600" smtClean="0">
                <a:effectLst/>
                <a:ea typeface="PMingLiU" pitchFamily="18" charset="-120"/>
              </a:rPr>
              <a:t>)</a:t>
            </a:r>
            <a:r>
              <a:rPr lang="en-US" altLang="zh-TW" smtClean="0">
                <a:effectLst/>
                <a:ea typeface="PMingLiU" pitchFamily="18" charset="-120"/>
              </a:rPr>
              <a:t> </a:t>
            </a:r>
            <a:endParaRPr lang="en-US" smtClean="0">
              <a:effectLst/>
              <a:ea typeface="PMingLiU" pitchFamily="18" charset="-120"/>
            </a:endParaRPr>
          </a:p>
        </p:txBody>
      </p:sp>
      <p:pic>
        <p:nvPicPr>
          <p:cNvPr id="33795" name="Picture 4" descr="1286135879DSC_0435"/>
          <p:cNvPicPr>
            <a:picLocks noChangeAspect="1" noChangeArrowheads="1"/>
          </p:cNvPicPr>
          <p:nvPr/>
        </p:nvPicPr>
        <p:blipFill>
          <a:blip r:embed="rId3"/>
          <a:srcRect t="5891" b="11781"/>
          <a:stretch>
            <a:fillRect/>
          </a:stretch>
        </p:blipFill>
        <p:spPr bwMode="auto">
          <a:xfrm>
            <a:off x="1944688" y="3743325"/>
            <a:ext cx="5256212" cy="2854325"/>
          </a:xfrm>
          <a:prstGeom prst="rect">
            <a:avLst/>
          </a:prstGeom>
          <a:noFill/>
          <a:ln w="12700">
            <a:solidFill>
              <a:schemeClr val="tx1"/>
            </a:solidFill>
            <a:miter lim="800000"/>
            <a:headEnd/>
            <a:tailEnd/>
          </a:ln>
        </p:spPr>
      </p:pic>
      <p:pic>
        <p:nvPicPr>
          <p:cNvPr id="33796" name="Picture 5" descr="logo-take-a-hike-foundation"/>
          <p:cNvPicPr>
            <a:picLocks noChangeAspect="1" noChangeArrowheads="1"/>
          </p:cNvPicPr>
          <p:nvPr/>
        </p:nvPicPr>
        <p:blipFill>
          <a:blip r:embed="rId4"/>
          <a:srcRect/>
          <a:stretch>
            <a:fillRect/>
          </a:stretch>
        </p:blipFill>
        <p:spPr bwMode="auto">
          <a:xfrm>
            <a:off x="5580063" y="260350"/>
            <a:ext cx="2962275" cy="114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chemeClr val="accent1"/>
                </a:solidFill>
              </a:rPr>
              <a:t>CASEL:</a:t>
            </a:r>
            <a:r>
              <a:rPr lang="en-US" sz="2600" dirty="0" smtClean="0"/>
              <a:t/>
            </a:r>
            <a:br>
              <a:rPr lang="en-US" sz="2600" dirty="0" smtClean="0"/>
            </a:br>
            <a:r>
              <a:rPr lang="en-US" sz="2600" dirty="0" smtClean="0"/>
              <a:t>Collaborative for Academic and Social and Emotional Learning (CASEL)</a:t>
            </a:r>
            <a:br>
              <a:rPr lang="en-US" sz="2600" dirty="0" smtClean="0"/>
            </a:br>
            <a:endParaRPr lang="en-US" sz="2600" dirty="0"/>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t>Mission statement is to “establish social and emotional learning (SEL) as an essential part of education.”   </a:t>
            </a:r>
          </a:p>
          <a:p>
            <a:pPr eaLnBrk="1" fontAlgn="auto" hangingPunct="1">
              <a:spcAft>
                <a:spcPts val="0"/>
              </a:spcAft>
              <a:defRPr/>
            </a:pPr>
            <a:r>
              <a:rPr lang="en-US" dirty="0" smtClean="0"/>
              <a:t>Established in 1994 by </a:t>
            </a:r>
            <a:r>
              <a:rPr lang="en-US" dirty="0" smtClean="0">
                <a:solidFill>
                  <a:srgbClr val="FFB91D"/>
                </a:solidFill>
              </a:rPr>
              <a:t>Daniel </a:t>
            </a:r>
            <a:r>
              <a:rPr lang="en-US" dirty="0" err="1" smtClean="0">
                <a:solidFill>
                  <a:srgbClr val="FFB91D"/>
                </a:solidFill>
              </a:rPr>
              <a:t>Goleman</a:t>
            </a:r>
            <a:r>
              <a:rPr lang="en-US" dirty="0" smtClean="0"/>
              <a:t>, the author of </a:t>
            </a:r>
            <a:r>
              <a:rPr lang="en-US" i="1" dirty="0" smtClean="0"/>
              <a:t>Emotional Intelligence</a:t>
            </a:r>
          </a:p>
          <a:p>
            <a:pPr eaLnBrk="1" fontAlgn="auto" hangingPunct="1">
              <a:spcAft>
                <a:spcPts val="0"/>
              </a:spcAft>
              <a:defRPr/>
            </a:pPr>
            <a:r>
              <a:rPr lang="en-US" dirty="0" smtClean="0"/>
              <a:t>Evaluate Social and Emotional Programs in their 2003 resource called </a:t>
            </a:r>
            <a:r>
              <a:rPr lang="en-US" i="1" dirty="0" smtClean="0"/>
              <a:t>Safe and sound: An educational leader’s guide to social and emotional learning programs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1043608" y="1911193"/>
          <a:ext cx="684076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1442" name="Rectangle 2"/>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en-US" dirty="0" smtClean="0">
                <a:effectLst>
                  <a:outerShdw blurRad="38100" dist="38100" dir="2700000" algn="tl">
                    <a:srgbClr val="0064E2"/>
                  </a:outerShdw>
                </a:effectLst>
              </a:rPr>
              <a:t>Take a Hike</a:t>
            </a:r>
          </a:p>
        </p:txBody>
      </p:sp>
      <p:sp>
        <p:nvSpPr>
          <p:cNvPr id="37891" name="Rectangle 3"/>
          <p:cNvSpPr>
            <a:spLocks noGrp="1"/>
          </p:cNvSpPr>
          <p:nvPr>
            <p:ph type="body" sz="half" idx="4294967295"/>
          </p:nvPr>
        </p:nvSpPr>
        <p:spPr bwMode="auto">
          <a:xfrm>
            <a:off x="-180975" y="1557338"/>
            <a:ext cx="9086850" cy="4679950"/>
          </a:xfrm>
          <a:noFill/>
        </p:spPr>
        <p:txBody>
          <a:bodyPr wrap="square" numCol="1" anchor="t" anchorCtr="0" compatLnSpc="1">
            <a:prstTxWarp prst="textNoShape">
              <a:avLst/>
            </a:prstTxWarp>
          </a:bodyPr>
          <a:lstStyle/>
          <a:p>
            <a:pPr marL="0" indent="0" eaLnBrk="1" hangingPunct="1">
              <a:lnSpc>
                <a:spcPct val="90000"/>
              </a:lnSpc>
              <a:spcBef>
                <a:spcPts val="2000"/>
              </a:spcBef>
              <a:buFont typeface="Wingdings" pitchFamily="2" charset="2"/>
              <a:buNone/>
            </a:pPr>
            <a:endParaRPr lang="en-US" sz="2000" smtClean="0">
              <a:effectLst/>
            </a:endParaRPr>
          </a:p>
          <a:p>
            <a:pPr marL="179388" lvl="1" indent="0" eaLnBrk="1" hangingPunct="1">
              <a:buFont typeface="Wingdings" pitchFamily="2" charset="2"/>
              <a:buNone/>
            </a:pPr>
            <a:endParaRPr lang="en-US" sz="2000" smtClean="0">
              <a:effectLst/>
            </a:endParaRPr>
          </a:p>
          <a:p>
            <a:pPr marL="0" indent="0" algn="r" eaLnBrk="1" hangingPunct="1">
              <a:buFont typeface="Wingdings" pitchFamily="2" charset="2"/>
              <a:buNone/>
            </a:pPr>
            <a:endParaRPr lang="en-US" sz="1600" i="1" smtClean="0">
              <a:effectLst/>
            </a:endParaRPr>
          </a:p>
          <a:p>
            <a:pPr marL="0" indent="0" eaLnBrk="1" hangingPunct="1">
              <a:buFont typeface="Wingdings" pitchFamily="2" charset="2"/>
              <a:buNone/>
            </a:pPr>
            <a:endParaRPr lang="en-US" sz="2000" smtClean="0">
              <a:effectLst/>
            </a:endParaRPr>
          </a:p>
        </p:txBody>
      </p:sp>
      <p:graphicFrame>
        <p:nvGraphicFramePr>
          <p:cNvPr id="4" name="Diagram 3"/>
          <p:cNvGraphicFramePr/>
          <p:nvPr/>
        </p:nvGraphicFramePr>
        <p:xfrm>
          <a:off x="1043608" y="1911193"/>
          <a:ext cx="6840760" cy="480060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wrap="square" numCol="1" anchorCtr="0" compatLnSpc="1">
            <a:prstTxWarp prst="textNoShape">
              <a:avLst/>
            </a:prstTxWarp>
          </a:bodyPr>
          <a:lstStyle/>
          <a:p>
            <a:pPr eaLnBrk="1" hangingPunct="1">
              <a:defRPr/>
            </a:pPr>
            <a:r>
              <a:rPr lang="en-US" dirty="0" smtClean="0">
                <a:effectLst>
                  <a:outerShdw blurRad="38100" dist="38100" dir="2700000" algn="tl">
                    <a:srgbClr val="0064E2"/>
                  </a:outerShdw>
                </a:effectLst>
              </a:rPr>
              <a:t>Take a Hike</a:t>
            </a:r>
          </a:p>
        </p:txBody>
      </p:sp>
      <p:sp>
        <p:nvSpPr>
          <p:cNvPr id="6" name="Content Placeholder 5"/>
          <p:cNvSpPr>
            <a:spLocks noGrp="1"/>
          </p:cNvSpPr>
          <p:nvPr>
            <p:ph idx="4294967295"/>
          </p:nvPr>
        </p:nvSpPr>
        <p:spPr>
          <a:xfrm>
            <a:off x="684213" y="2057400"/>
            <a:ext cx="7775575" cy="4419600"/>
          </a:xfrm>
        </p:spPr>
        <p:txBody>
          <a:bodyPr wrap="square" numCol="1" anchor="t" anchorCtr="0" compatLnSpc="1">
            <a:prstTxWarp prst="textNoShape">
              <a:avLst/>
            </a:prstTxWarp>
          </a:bodyPr>
          <a:lstStyle/>
          <a:p>
            <a:pPr marL="0" indent="0" algn="ctr" eaLnBrk="1" hangingPunct="1">
              <a:buFont typeface="Wingdings" pitchFamily="2" charset="2"/>
              <a:buNone/>
              <a:defRPr/>
            </a:pPr>
            <a:r>
              <a:rPr lang="en-US" sz="2200" smtClean="0">
                <a:effectLst/>
              </a:rPr>
              <a:t>“The ultimate goal of the Take a Hike alternative education program is that barriers to learning are minimized, personal issues are addressed, and students achieve a greater level of social and academic success.”</a:t>
            </a:r>
          </a:p>
          <a:p>
            <a:pPr marL="0" indent="0" algn="r" eaLnBrk="1" hangingPunct="1">
              <a:buFont typeface="Wingdings" pitchFamily="2" charset="2"/>
              <a:buNone/>
              <a:defRPr/>
            </a:pPr>
            <a:r>
              <a:rPr lang="en-US" sz="1600" smtClean="0">
                <a:effectLst/>
              </a:rPr>
              <a:t>(</a:t>
            </a:r>
            <a:r>
              <a:rPr lang="en-US" altLang="zh-TW" sz="1600" smtClean="0">
                <a:effectLst/>
                <a:ea typeface="PMingLiU" pitchFamily="18" charset="-120"/>
              </a:rPr>
              <a:t>Take a Hike Youth at Risk Foundation, 2011a, para. 5)</a:t>
            </a:r>
            <a:r>
              <a:rPr lang="en-US" altLang="zh-TW" smtClean="0">
                <a:effectLst/>
                <a:ea typeface="PMingLiU" pitchFamily="18" charset="-120"/>
              </a:rPr>
              <a:t> </a:t>
            </a:r>
            <a:endParaRPr lang="en-US" smtClean="0">
              <a:effectLst/>
            </a:endParaRPr>
          </a:p>
          <a:p>
            <a:pPr marL="0" indent="0" algn="ctr" eaLnBrk="1" hangingPunct="1">
              <a:buFont typeface="Wingdings" pitchFamily="2" charset="2"/>
              <a:buNone/>
              <a:defRPr/>
            </a:pPr>
            <a:endParaRPr lang="en-US" sz="2200" i="1" smtClean="0">
              <a:effectLst>
                <a:outerShdw blurRad="38100" dist="38100" dir="2700000" algn="tl">
                  <a:srgbClr val="0064E2"/>
                </a:outerShdw>
              </a:effectLst>
            </a:endParaRPr>
          </a:p>
        </p:txBody>
      </p:sp>
      <p:pic>
        <p:nvPicPr>
          <p:cNvPr id="39939" name="Picture 4" descr="1286135798DSC_0386"/>
          <p:cNvPicPr>
            <a:picLocks noChangeAspect="1" noChangeArrowheads="1"/>
          </p:cNvPicPr>
          <p:nvPr/>
        </p:nvPicPr>
        <p:blipFill>
          <a:blip r:embed="rId3"/>
          <a:srcRect t="7587" b="15175"/>
          <a:stretch>
            <a:fillRect/>
          </a:stretch>
        </p:blipFill>
        <p:spPr bwMode="auto">
          <a:xfrm>
            <a:off x="2051050" y="4046538"/>
            <a:ext cx="5041900" cy="260667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smtClean="0"/>
              <a:t>Evaluation of </a:t>
            </a:r>
            <a:br>
              <a:rPr lang="en-US" dirty="0" smtClean="0"/>
            </a:br>
            <a:r>
              <a:rPr lang="en-US" i="1" dirty="0" smtClean="0"/>
              <a:t>Take a Hike </a:t>
            </a:r>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1789" name="Group 45"/>
          <p:cNvGraphicFramePr>
            <a:graphicFrameLocks noGrp="1"/>
          </p:cNvGraphicFramePr>
          <p:nvPr>
            <p:ph idx="4294967295"/>
          </p:nvPr>
        </p:nvGraphicFramePr>
        <p:xfrm>
          <a:off x="457200" y="274638"/>
          <a:ext cx="8229600" cy="6200778"/>
        </p:xfrm>
        <a:graphic>
          <a:graphicData uri="http://schemas.openxmlformats.org/drawingml/2006/table">
            <a:tbl>
              <a:tblPr/>
              <a:tblGrid>
                <a:gridCol w="4114800"/>
                <a:gridCol w="4114800"/>
              </a:tblGrid>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Corbel" pitchFamily="34" charset="0"/>
                        </a:rPr>
                        <a:t>Program Criteria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FF"/>
                          </a:solidFill>
                          <a:effectLst/>
                          <a:latin typeface="Corbel" pitchFamily="34" charset="0"/>
                        </a:rPr>
                        <a:t>Rating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Academic 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rPr>
                        <a:t>A, C,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Evidence of Effectiveness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SEL Instruction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rbe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rbel" pitchFamily="34" charset="0"/>
                        </a:rPr>
                        <a:t>(Insufficient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Professional Development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Classroom Monitoring Tools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orbe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rbel" pitchFamily="34" charset="0"/>
                        </a:rPr>
                        <a:t>(Insufficient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r>
            </a:tbl>
          </a:graphicData>
        </a:graphic>
      </p:graphicFrame>
      <p:sp>
        <p:nvSpPr>
          <p:cNvPr id="20" name="Oval 19"/>
          <p:cNvSpPr/>
          <p:nvPr/>
        </p:nvSpPr>
        <p:spPr>
          <a:xfrm>
            <a:off x="6181899" y="2389089"/>
            <a:ext cx="822960" cy="822959"/>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Oval 18"/>
          <p:cNvSpPr/>
          <p:nvPr/>
        </p:nvSpPr>
        <p:spPr>
          <a:xfrm>
            <a:off x="6179839" y="4456014"/>
            <a:ext cx="822961" cy="822959"/>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3826" name="Group 34"/>
          <p:cNvGraphicFramePr>
            <a:graphicFrameLocks noGrp="1"/>
          </p:cNvGraphicFramePr>
          <p:nvPr>
            <p:ph idx="4294967295"/>
          </p:nvPr>
        </p:nvGraphicFramePr>
        <p:xfrm>
          <a:off x="457200" y="274638"/>
          <a:ext cx="8229600" cy="6200778"/>
        </p:xfrm>
        <a:graphic>
          <a:graphicData uri="http://schemas.openxmlformats.org/drawingml/2006/table">
            <a:tbl>
              <a:tblPr/>
              <a:tblGrid>
                <a:gridCol w="4114800"/>
                <a:gridCol w="4114800"/>
              </a:tblGrid>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FF"/>
                          </a:solidFill>
                          <a:effectLst/>
                          <a:latin typeface="Corbel" pitchFamily="34" charset="0"/>
                        </a:rPr>
                        <a:t>Program Criteria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FF"/>
                          </a:solidFill>
                          <a:effectLst/>
                          <a:latin typeface="Corbel" pitchFamily="34" charset="0"/>
                        </a:rPr>
                        <a:t>Rating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Student Assessment Measures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School-Wide Coordination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School-Family Partnerships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School-Community Partnerships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7"/>
                    </a:solidFill>
                  </a:tcPr>
                </a:tc>
              </a:tr>
              <a:tr h="103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Corbel" pitchFamily="34" charset="0"/>
                        </a:rPr>
                        <a:t>Documented Behavioural Outcomes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rbe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rPr>
                        <a:t>(No formal reviews of TAH program)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CC"/>
                    </a:solidFill>
                  </a:tcPr>
                </a:tc>
              </a:tr>
            </a:tbl>
          </a:graphicData>
        </a:graphic>
      </p:graphicFrame>
      <p:sp>
        <p:nvSpPr>
          <p:cNvPr id="19" name="Oval 18"/>
          <p:cNvSpPr/>
          <p:nvPr/>
        </p:nvSpPr>
        <p:spPr>
          <a:xfrm>
            <a:off x="6168727" y="2389089"/>
            <a:ext cx="822960" cy="822959"/>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Oval 18"/>
          <p:cNvSpPr/>
          <p:nvPr/>
        </p:nvSpPr>
        <p:spPr>
          <a:xfrm>
            <a:off x="6168727" y="3438426"/>
            <a:ext cx="822960" cy="822960"/>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18"/>
          <p:cNvSpPr/>
          <p:nvPr/>
        </p:nvSpPr>
        <p:spPr>
          <a:xfrm>
            <a:off x="6168727" y="4441726"/>
            <a:ext cx="822960" cy="822960"/>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18"/>
          <p:cNvSpPr/>
          <p:nvPr/>
        </p:nvSpPr>
        <p:spPr>
          <a:xfrm>
            <a:off x="6168727" y="1355626"/>
            <a:ext cx="822960" cy="822960"/>
          </a:xfrm>
          <a:prstGeom prst="ellipse">
            <a:avLst/>
          </a:prstGeom>
          <a:solidFill>
            <a:srgbClr val="FFC000"/>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Strengths </a:t>
            </a:r>
            <a:endParaRPr lang="en-US" dirty="0"/>
          </a:p>
        </p:txBody>
      </p:sp>
      <p:sp>
        <p:nvSpPr>
          <p:cNvPr id="3" name="Content Placeholder 2"/>
          <p:cNvSpPr>
            <a:spLocks noGrp="1"/>
          </p:cNvSpPr>
          <p:nvPr>
            <p:ph idx="1"/>
          </p:nvPr>
        </p:nvSpPr>
        <p:spPr>
          <a:xfrm>
            <a:off x="457200" y="1871663"/>
            <a:ext cx="8229600" cy="4725987"/>
          </a:xfrm>
        </p:spPr>
        <p:txBody>
          <a:bodyPr wrap="square" numCol="1" anchor="t" anchorCtr="0" compatLnSpc="1">
            <a:prstTxWarp prst="textNoShape">
              <a:avLst/>
            </a:prstTxWarp>
          </a:bodyPr>
          <a:lstStyle/>
          <a:p>
            <a:pPr eaLnBrk="1" hangingPunct="1"/>
            <a:r>
              <a:rPr lang="en-US" dirty="0" smtClean="0">
                <a:effectLst>
                  <a:outerShdw blurRad="38100" dist="38100" dir="2700000" algn="tl">
                    <a:srgbClr val="0064E2"/>
                  </a:outerShdw>
                </a:effectLst>
              </a:rPr>
              <a:t>Prevention </a:t>
            </a:r>
            <a:r>
              <a:rPr lang="en-US" i="1" dirty="0" smtClean="0">
                <a:effectLst>
                  <a:outerShdw blurRad="38100" dist="38100" dir="2700000" algn="tl">
                    <a:srgbClr val="0064E2"/>
                  </a:outerShdw>
                </a:effectLst>
              </a:rPr>
              <a:t>and</a:t>
            </a:r>
            <a:r>
              <a:rPr lang="en-US" dirty="0" smtClean="0">
                <a:effectLst>
                  <a:outerShdw blurRad="38100" dist="38100" dir="2700000" algn="tl">
                    <a:srgbClr val="0064E2"/>
                  </a:outerShdw>
                </a:effectLst>
              </a:rPr>
              <a:t> intervention</a:t>
            </a:r>
          </a:p>
          <a:p>
            <a:pPr eaLnBrk="1" hangingPunct="1"/>
            <a:r>
              <a:rPr lang="en-US" dirty="0" smtClean="0">
                <a:effectLst>
                  <a:outerShdw blurRad="38100" dist="38100" dir="2700000" algn="tl">
                    <a:srgbClr val="0064E2"/>
                  </a:outerShdw>
                </a:effectLst>
              </a:rPr>
              <a:t>Access to therapy</a:t>
            </a:r>
          </a:p>
          <a:p>
            <a:pPr eaLnBrk="1" hangingPunct="1"/>
            <a:r>
              <a:rPr lang="en-US" dirty="0" smtClean="0">
                <a:effectLst>
                  <a:outerShdw blurRad="38100" dist="38100" dir="2700000" algn="tl">
                    <a:srgbClr val="0064E2"/>
                  </a:outerShdw>
                </a:effectLst>
              </a:rPr>
              <a:t>Collaborative approach </a:t>
            </a:r>
          </a:p>
          <a:p>
            <a:pPr eaLnBrk="1" hangingPunct="1"/>
            <a:r>
              <a:rPr lang="en-US" dirty="0" smtClean="0">
                <a:effectLst>
                  <a:outerShdw blurRad="38100" dist="38100" dir="2700000" algn="tl">
                    <a:srgbClr val="0064E2"/>
                  </a:outerShdw>
                </a:effectLst>
              </a:rPr>
              <a:t>Comprehensive program</a:t>
            </a:r>
          </a:p>
          <a:p>
            <a:pPr lvl="1" eaLnBrk="1" hangingPunct="1"/>
            <a:r>
              <a:rPr lang="en-US" dirty="0" smtClean="0">
                <a:effectLst>
                  <a:outerShdw blurRad="38100" dist="38100" dir="2700000" algn="tl">
                    <a:srgbClr val="0064E2"/>
                  </a:outerShdw>
                </a:effectLst>
              </a:rPr>
              <a:t>Dogwood</a:t>
            </a:r>
          </a:p>
          <a:p>
            <a:pPr lvl="1" eaLnBrk="1" hangingPunct="1"/>
            <a:r>
              <a:rPr lang="en-US" dirty="0" err="1" smtClean="0">
                <a:effectLst>
                  <a:outerShdw blurRad="38100" dist="38100" dir="2700000" algn="tl">
                    <a:srgbClr val="0064E2"/>
                  </a:outerShdw>
                </a:effectLst>
              </a:rPr>
              <a:t>Lifeskills</a:t>
            </a:r>
            <a:endParaRPr lang="en-US" dirty="0" smtClean="0">
              <a:effectLst>
                <a:outerShdw blurRad="38100" dist="38100" dir="2700000" algn="tl">
                  <a:srgbClr val="0064E2"/>
                </a:outerShdw>
              </a:effectLst>
            </a:endParaRPr>
          </a:p>
          <a:p>
            <a:pPr lvl="1" eaLnBrk="1" hangingPunct="1"/>
            <a:r>
              <a:rPr lang="en-US" dirty="0" smtClean="0">
                <a:effectLst>
                  <a:outerShdw blurRad="38100" dist="38100" dir="2700000" algn="tl">
                    <a:srgbClr val="0064E2"/>
                  </a:outerShdw>
                </a:effectLst>
              </a:rPr>
              <a:t>Therapy</a:t>
            </a:r>
          </a:p>
          <a:p>
            <a:pPr lvl="1" eaLnBrk="1" hangingPunct="1"/>
            <a:r>
              <a:rPr lang="en-US" dirty="0" smtClean="0">
                <a:effectLst>
                  <a:outerShdw blurRad="38100" dist="38100" dir="2700000" algn="tl">
                    <a:srgbClr val="0064E2"/>
                  </a:outerShdw>
                </a:effectLst>
              </a:rPr>
              <a:t>Community involvement  </a:t>
            </a:r>
          </a:p>
          <a:p>
            <a:pPr lvl="1" eaLnBrk="1" hangingPunct="1"/>
            <a:r>
              <a:rPr lang="en-US" dirty="0" smtClean="0">
                <a:effectLst>
                  <a:outerShdw blurRad="38100" dist="38100" dir="2700000" algn="tl">
                    <a:srgbClr val="0064E2"/>
                  </a:outerShdw>
                </a:effectLst>
              </a:rPr>
              <a:t>Increased public awareness </a:t>
            </a:r>
          </a:p>
        </p:txBody>
      </p:sp>
      <p:pic>
        <p:nvPicPr>
          <p:cNvPr id="48131" name="Picture 4" descr="1286136764DSC_0503"/>
          <p:cNvPicPr>
            <a:picLocks noChangeAspect="1" noChangeArrowheads="1"/>
          </p:cNvPicPr>
          <p:nvPr/>
        </p:nvPicPr>
        <p:blipFill>
          <a:blip r:embed="rId3"/>
          <a:srcRect l="37227" r="10153"/>
          <a:stretch>
            <a:fillRect/>
          </a:stretch>
        </p:blipFill>
        <p:spPr bwMode="auto">
          <a:xfrm>
            <a:off x="5072063" y="1871663"/>
            <a:ext cx="3771900" cy="479742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Limitations</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dirty="0" smtClean="0"/>
              <a:t>Lack of research</a:t>
            </a:r>
          </a:p>
          <a:p>
            <a:pPr eaLnBrk="1" fontAlgn="auto" hangingPunct="1">
              <a:spcAft>
                <a:spcPts val="0"/>
              </a:spcAft>
              <a:defRPr/>
            </a:pPr>
            <a:r>
              <a:rPr lang="en-US" dirty="0" smtClean="0"/>
              <a:t>Dependant on private funding</a:t>
            </a:r>
          </a:p>
          <a:p>
            <a:pPr eaLnBrk="1" fontAlgn="auto" hangingPunct="1">
              <a:spcAft>
                <a:spcPts val="0"/>
              </a:spcAft>
              <a:defRPr/>
            </a:pPr>
            <a:r>
              <a:rPr lang="en-US" dirty="0" smtClean="0"/>
              <a:t>Limited available space</a:t>
            </a:r>
          </a:p>
          <a:p>
            <a:pPr eaLnBrk="1" fontAlgn="auto" hangingPunct="1">
              <a:spcAft>
                <a:spcPts val="0"/>
              </a:spcAft>
              <a:defRPr/>
            </a:pPr>
            <a:r>
              <a:rPr lang="en-US" dirty="0" smtClean="0"/>
              <a:t>Application process</a:t>
            </a:r>
          </a:p>
          <a:p>
            <a:pPr eaLnBrk="1" fontAlgn="auto" hangingPunct="1">
              <a:spcAft>
                <a:spcPts val="0"/>
              </a:spcAft>
              <a:defRPr/>
            </a:pPr>
            <a:endParaRPr lang="en-US" dirty="0"/>
          </a:p>
        </p:txBody>
      </p:sp>
      <p:pic>
        <p:nvPicPr>
          <p:cNvPr id="52227" name="Picture 4" descr="Weakest-Link"/>
          <p:cNvPicPr>
            <a:picLocks noChangeAspect="1" noChangeArrowheads="1"/>
          </p:cNvPicPr>
          <p:nvPr/>
        </p:nvPicPr>
        <p:blipFill>
          <a:blip r:embed="rId3"/>
          <a:srcRect t="12851" b="11339"/>
          <a:stretch>
            <a:fillRect/>
          </a:stretch>
        </p:blipFill>
        <p:spPr bwMode="auto">
          <a:xfrm>
            <a:off x="4427538" y="4114800"/>
            <a:ext cx="4427537" cy="251777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dirty="0" smtClean="0">
                <a:effectLst/>
              </a:rPr>
              <a:t>More Research Required</a:t>
            </a:r>
          </a:p>
        </p:txBody>
      </p:sp>
      <p:sp>
        <p:nvSpPr>
          <p:cNvPr id="71682" name="Rectangle 3"/>
          <p:cNvSpPr>
            <a:spLocks noGrp="1"/>
          </p:cNvSpPr>
          <p:nvPr>
            <p:ph type="body" idx="4294967295"/>
          </p:nvPr>
        </p:nvSpPr>
        <p:spPr bwMode="auto"/>
        <p:txBody>
          <a:bodyPr wrap="square" numCol="1" anchor="t" anchorCtr="0" compatLnSpc="1">
            <a:prstTxWarp prst="textNoShape">
              <a:avLst/>
            </a:prstTxWarp>
          </a:bodyPr>
          <a:lstStyle/>
          <a:p>
            <a:pPr>
              <a:defRPr/>
            </a:pPr>
            <a:r>
              <a:rPr lang="en-US" dirty="0" smtClean="0"/>
              <a:t>Documentation of Adventure Education programs has recently increased</a:t>
            </a:r>
          </a:p>
          <a:p>
            <a:pPr>
              <a:defRPr/>
            </a:pPr>
            <a:r>
              <a:rPr lang="en-US" dirty="0" smtClean="0"/>
              <a:t>Lack of accredited programs and quantitative studies</a:t>
            </a:r>
          </a:p>
          <a:p>
            <a:pPr>
              <a:defRPr/>
            </a:pPr>
            <a:r>
              <a:rPr lang="en-US" dirty="0" smtClean="0"/>
              <a:t>Difficult for this area of education to have a distinct identity and be seen as respected area of education</a:t>
            </a:r>
          </a:p>
          <a:p>
            <a:pPr>
              <a:defRPr/>
            </a:pPr>
            <a:r>
              <a:rPr lang="en-US" dirty="0" smtClean="0"/>
              <a:t>Without more research and a distinct identity, Adventure Education programs are:</a:t>
            </a:r>
          </a:p>
          <a:p>
            <a:pPr lvl="1">
              <a:defRPr/>
            </a:pPr>
            <a:r>
              <a:rPr lang="en-US" dirty="0" smtClean="0"/>
              <a:t>Viewed as adjunct programs </a:t>
            </a:r>
          </a:p>
          <a:p>
            <a:pPr lvl="1">
              <a:defRPr/>
            </a:pPr>
            <a:r>
              <a:rPr lang="en-US" dirty="0" smtClean="0"/>
              <a:t>At risk for continued lack of support</a:t>
            </a:r>
          </a:p>
          <a:p>
            <a:pPr eaLnBrk="1" hangingPunct="1">
              <a:defRPr/>
            </a:pPr>
            <a:endParaRPr lang="en-US" dirty="0" smtClean="0">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Implications for Youth-at-Risk</a:t>
            </a:r>
            <a:endParaRPr lang="en-US" dirty="0"/>
          </a:p>
        </p:txBody>
      </p:sp>
      <p:sp>
        <p:nvSpPr>
          <p:cNvPr id="56322" name="Rectangle 4"/>
          <p:cNvSpPr>
            <a:spLocks noGrp="1"/>
          </p:cNvSpPr>
          <p:nvPr>
            <p:ph type="body" idx="4294967295"/>
          </p:nvPr>
        </p:nvSpPr>
        <p:spPr bwMode="auto">
          <a:noFill/>
        </p:spPr>
        <p:txBody>
          <a:bodyPr wrap="square" numCol="1" anchor="t" anchorCtr="0" compatLnSpc="1">
            <a:prstTxWarp prst="textNoShape">
              <a:avLst/>
            </a:prstTxWarp>
          </a:bodyPr>
          <a:lstStyle/>
          <a:p>
            <a:pPr eaLnBrk="1" hangingPunct="1"/>
            <a:r>
              <a:rPr lang="en-US" smtClean="0">
                <a:effectLst/>
              </a:rPr>
              <a:t>Innovative – new experiences</a:t>
            </a:r>
          </a:p>
          <a:p>
            <a:pPr eaLnBrk="1" hangingPunct="1"/>
            <a:r>
              <a:rPr lang="en-US" smtClean="0">
                <a:effectLst/>
              </a:rPr>
              <a:t>Removes students from contexts</a:t>
            </a:r>
          </a:p>
          <a:p>
            <a:pPr eaLnBrk="1" hangingPunct="1"/>
            <a:r>
              <a:rPr lang="en-US" smtClean="0">
                <a:effectLst/>
              </a:rPr>
              <a:t>Comprehensive and collaborative approach – everything in one place/setting</a:t>
            </a:r>
          </a:p>
        </p:txBody>
      </p:sp>
      <p:pic>
        <p:nvPicPr>
          <p:cNvPr id="56323" name="Picture 5" descr="DSCI0277"/>
          <p:cNvPicPr>
            <a:picLocks noChangeAspect="1" noChangeArrowheads="1"/>
          </p:cNvPicPr>
          <p:nvPr/>
        </p:nvPicPr>
        <p:blipFill>
          <a:blip r:embed="rId3"/>
          <a:srcRect t="20398" b="23997"/>
          <a:stretch>
            <a:fillRect/>
          </a:stretch>
        </p:blipFill>
        <p:spPr bwMode="auto">
          <a:xfrm>
            <a:off x="2987675" y="4241800"/>
            <a:ext cx="5699125" cy="23749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bwMode="auto"/>
        <p:txBody>
          <a:bodyPr wrap="square" numCol="1" anchorCtr="0" compatLnSpc="1">
            <a:prstTxWarp prst="textNoShape">
              <a:avLst/>
            </a:prstTxWarp>
            <a:normAutofit fontScale="90000"/>
          </a:bodyPr>
          <a:lstStyle/>
          <a:p>
            <a:pPr eaLnBrk="1" hangingPunct="1">
              <a:defRPr/>
            </a:pPr>
            <a:r>
              <a:rPr lang="en-US" sz="4400" smtClean="0">
                <a:effectLst/>
              </a:rPr>
              <a:t>Conclusion and Recommendations</a:t>
            </a:r>
          </a:p>
        </p:txBody>
      </p:sp>
      <p:sp>
        <p:nvSpPr>
          <p:cNvPr id="58370" name="Rectangle 3"/>
          <p:cNvSpPr>
            <a:spLocks noGrp="1"/>
          </p:cNvSpPr>
          <p:nvPr>
            <p:ph type="body" idx="4294967295"/>
          </p:nvPr>
        </p:nvSpPr>
        <p:spPr bwMode="auto">
          <a:xfrm>
            <a:off x="457200" y="2274888"/>
            <a:ext cx="3711575" cy="3962400"/>
          </a:xfrm>
          <a:noFill/>
        </p:spPr>
        <p:txBody>
          <a:bodyPr wrap="square" numCol="1" anchor="t" anchorCtr="0" compatLnSpc="1">
            <a:prstTxWarp prst="textNoShape">
              <a:avLst/>
            </a:prstTxWarp>
          </a:bodyPr>
          <a:lstStyle/>
          <a:p>
            <a:pPr marL="457200" indent="-457200" eaLnBrk="1" hangingPunct="1">
              <a:buFont typeface="Wingdings" pitchFamily="2" charset="2"/>
              <a:buAutoNum type="arabicPeriod"/>
            </a:pPr>
            <a:r>
              <a:rPr lang="en-US" smtClean="0">
                <a:effectLst/>
              </a:rPr>
              <a:t>ABL’s identity</a:t>
            </a:r>
          </a:p>
          <a:p>
            <a:pPr marL="768350" lvl="1" indent="-419100" eaLnBrk="1" hangingPunct="1">
              <a:buFont typeface="Wingdings" pitchFamily="2" charset="2"/>
              <a:buAutoNum type="arabicPeriod"/>
            </a:pPr>
            <a:endParaRPr lang="en-US" smtClean="0">
              <a:effectLst/>
            </a:endParaRPr>
          </a:p>
          <a:p>
            <a:pPr marL="457200" indent="-457200" eaLnBrk="1" hangingPunct="1">
              <a:buFont typeface="Wingdings" pitchFamily="2" charset="2"/>
              <a:buAutoNum type="arabicPeriod"/>
            </a:pPr>
            <a:r>
              <a:rPr lang="en-US" smtClean="0">
                <a:effectLst/>
              </a:rPr>
              <a:t>Accessibility</a:t>
            </a:r>
          </a:p>
          <a:p>
            <a:pPr marL="768350" lvl="1" indent="-419100" eaLnBrk="1" hangingPunct="1">
              <a:buFont typeface="Wingdings" pitchFamily="2" charset="2"/>
              <a:buAutoNum type="arabicPeriod"/>
            </a:pPr>
            <a:endParaRPr lang="en-US" smtClean="0">
              <a:effectLst/>
            </a:endParaRPr>
          </a:p>
          <a:p>
            <a:pPr marL="457200" indent="-457200" eaLnBrk="1" hangingPunct="1">
              <a:buFont typeface="Wingdings" pitchFamily="2" charset="2"/>
              <a:buAutoNum type="arabicPeriod"/>
            </a:pPr>
            <a:r>
              <a:rPr lang="en-US" smtClean="0">
                <a:effectLst/>
              </a:rPr>
              <a:t>Adaptability of ABL principles: practical applications for classroom teachers?</a:t>
            </a:r>
          </a:p>
        </p:txBody>
      </p:sp>
      <p:pic>
        <p:nvPicPr>
          <p:cNvPr id="58371" name="Picture 4" descr="1286135217DSC_0306"/>
          <p:cNvPicPr>
            <a:picLocks noChangeAspect="1" noChangeArrowheads="1"/>
          </p:cNvPicPr>
          <p:nvPr/>
        </p:nvPicPr>
        <p:blipFill>
          <a:blip r:embed="rId3"/>
          <a:srcRect/>
          <a:stretch>
            <a:fillRect/>
          </a:stretch>
        </p:blipFill>
        <p:spPr bwMode="auto">
          <a:xfrm>
            <a:off x="4168775" y="2349500"/>
            <a:ext cx="4518025" cy="3024188"/>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Example Framework</a:t>
            </a:r>
            <a:endParaRPr lang="en-US" dirty="0"/>
          </a:p>
        </p:txBody>
      </p:sp>
      <p:sp>
        <p:nvSpPr>
          <p:cNvPr id="3" name="Content Placeholder 2"/>
          <p:cNvSpPr>
            <a:spLocks noGrp="1"/>
          </p:cNvSpPr>
          <p:nvPr>
            <p:ph sz="half" idx="2"/>
          </p:nvPr>
        </p:nvSpPr>
        <p:spPr>
          <a:xfrm>
            <a:off x="457200" y="1828800"/>
            <a:ext cx="4297363" cy="4208463"/>
          </a:xfrm>
        </p:spPr>
        <p:txBody>
          <a:bodyPr>
            <a:noAutofit/>
          </a:bodyPr>
          <a:lstStyle/>
          <a:p>
            <a:pPr eaLnBrk="1" fontAlgn="auto" hangingPunct="1">
              <a:spcAft>
                <a:spcPts val="0"/>
              </a:spcAft>
              <a:defRPr/>
            </a:pPr>
            <a:r>
              <a:rPr lang="en-US" sz="2600" dirty="0" smtClean="0"/>
              <a:t>Evidence of Effectiveness</a:t>
            </a:r>
          </a:p>
          <a:p>
            <a:pPr eaLnBrk="1" fontAlgn="auto" hangingPunct="1">
              <a:spcAft>
                <a:spcPts val="0"/>
              </a:spcAft>
              <a:defRPr/>
            </a:pPr>
            <a:r>
              <a:rPr lang="en-US" sz="2600" dirty="0" smtClean="0"/>
              <a:t>Academic Integration</a:t>
            </a:r>
          </a:p>
          <a:p>
            <a:pPr eaLnBrk="1" fontAlgn="auto" hangingPunct="1">
              <a:spcAft>
                <a:spcPts val="0"/>
              </a:spcAft>
              <a:defRPr/>
            </a:pPr>
            <a:r>
              <a:rPr lang="en-US" sz="2600" dirty="0" smtClean="0"/>
              <a:t>Sound SEL Instruction</a:t>
            </a:r>
          </a:p>
          <a:p>
            <a:pPr eaLnBrk="1" fontAlgn="auto" hangingPunct="1">
              <a:spcAft>
                <a:spcPts val="0"/>
              </a:spcAft>
              <a:defRPr/>
            </a:pPr>
            <a:r>
              <a:rPr lang="en-US" sz="2600" dirty="0" smtClean="0"/>
              <a:t>Professional Development</a:t>
            </a:r>
          </a:p>
          <a:p>
            <a:pPr eaLnBrk="1" fontAlgn="auto" hangingPunct="1">
              <a:spcAft>
                <a:spcPts val="0"/>
              </a:spcAft>
              <a:defRPr/>
            </a:pPr>
            <a:r>
              <a:rPr lang="en-US" sz="2600" dirty="0" smtClean="0"/>
              <a:t>Classroom monitoring tools</a:t>
            </a:r>
          </a:p>
          <a:p>
            <a:pPr eaLnBrk="1" fontAlgn="auto" hangingPunct="1">
              <a:spcAft>
                <a:spcPts val="0"/>
              </a:spcAft>
              <a:defRPr/>
            </a:pPr>
            <a:r>
              <a:rPr lang="en-US" sz="2600" dirty="0" smtClean="0"/>
              <a:t>Student assessment measures</a:t>
            </a:r>
          </a:p>
          <a:p>
            <a:pPr eaLnBrk="1" fontAlgn="auto" hangingPunct="1">
              <a:spcAft>
                <a:spcPts val="0"/>
              </a:spcAft>
              <a:defRPr/>
            </a:pPr>
            <a:endParaRPr lang="en-US" sz="2600" dirty="0" smtClean="0"/>
          </a:p>
          <a:p>
            <a:pPr eaLnBrk="1" fontAlgn="auto" hangingPunct="1">
              <a:spcAft>
                <a:spcPts val="0"/>
              </a:spcAft>
              <a:defRPr/>
            </a:pPr>
            <a:endParaRPr lang="en-US" sz="2600" dirty="0"/>
          </a:p>
        </p:txBody>
      </p:sp>
      <p:sp>
        <p:nvSpPr>
          <p:cNvPr id="6" name="Content Placeholder 5"/>
          <p:cNvSpPr>
            <a:spLocks noGrp="1"/>
          </p:cNvSpPr>
          <p:nvPr>
            <p:ph sz="quarter" idx="4"/>
          </p:nvPr>
        </p:nvSpPr>
        <p:spPr>
          <a:xfrm>
            <a:off x="4754563" y="1828800"/>
            <a:ext cx="3932237" cy="4208463"/>
          </a:xfrm>
        </p:spPr>
        <p:txBody>
          <a:bodyPr>
            <a:noAutofit/>
          </a:bodyPr>
          <a:lstStyle/>
          <a:p>
            <a:pPr eaLnBrk="1" fontAlgn="auto" hangingPunct="1">
              <a:spcAft>
                <a:spcPts val="0"/>
              </a:spcAft>
              <a:defRPr/>
            </a:pPr>
            <a:r>
              <a:rPr lang="en-US" sz="2600" dirty="0" smtClean="0"/>
              <a:t>School-wide coordination</a:t>
            </a:r>
          </a:p>
          <a:p>
            <a:pPr eaLnBrk="1" fontAlgn="auto" hangingPunct="1">
              <a:spcAft>
                <a:spcPts val="0"/>
              </a:spcAft>
              <a:defRPr/>
            </a:pPr>
            <a:r>
              <a:rPr lang="en-US" sz="2600" dirty="0" smtClean="0"/>
              <a:t>School-family partnerships</a:t>
            </a:r>
          </a:p>
          <a:p>
            <a:pPr eaLnBrk="1" fontAlgn="auto" hangingPunct="1">
              <a:spcAft>
                <a:spcPts val="0"/>
              </a:spcAft>
              <a:defRPr/>
            </a:pPr>
            <a:r>
              <a:rPr lang="en-US" sz="2600" dirty="0" smtClean="0"/>
              <a:t>School-community partnerships</a:t>
            </a:r>
          </a:p>
          <a:p>
            <a:pPr eaLnBrk="1" fontAlgn="auto" hangingPunct="1">
              <a:spcAft>
                <a:spcPts val="0"/>
              </a:spcAft>
              <a:defRPr/>
            </a:pPr>
            <a:r>
              <a:rPr lang="en-US" sz="2600" dirty="0" smtClean="0"/>
              <a:t>Documented Behavioural  Outcomes</a:t>
            </a:r>
          </a:p>
          <a:p>
            <a:pPr eaLnBrk="1" fontAlgn="auto" hangingPunct="1">
              <a:spcAft>
                <a:spcPts val="0"/>
              </a:spcAft>
              <a:defRPr/>
            </a:pP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Take a Hike Video</a:t>
            </a:r>
            <a:endParaRPr lang="en-US" dirty="0"/>
          </a:p>
        </p:txBody>
      </p:sp>
      <p:pic>
        <p:nvPicPr>
          <p:cNvPr id="60421" name="TAH Video Clip.wmv">
            <a:hlinkClick r:id="" action="ppaction://media"/>
          </p:cNvPr>
          <p:cNvPicPr/>
          <p:nvPr>
            <a:videoFile r:link="rId1"/>
          </p:nvPr>
        </p:nvPicPr>
        <p:blipFill>
          <a:blip r:embed="rId4"/>
          <a:srcRect/>
          <a:stretch>
            <a:fillRect/>
          </a:stretch>
        </p:blipFill>
        <p:spPr bwMode="auto">
          <a:xfrm>
            <a:off x="2916238" y="2636838"/>
            <a:ext cx="3316287" cy="2487612"/>
          </a:xfrm>
          <a:prstGeom prst="rect">
            <a:avLst/>
          </a:prstGeom>
          <a:noFill/>
          <a:ln w="9525">
            <a:noFill/>
            <a:miter lim="800000"/>
            <a:headEnd/>
            <a:tailEnd/>
          </a:ln>
        </p:spPr>
      </p:pic>
      <p:sp>
        <p:nvSpPr>
          <p:cNvPr id="60427" name="AutoShape 11"/>
          <p:cNvSpPr>
            <a:spLocks noChangeArrowheads="1"/>
          </p:cNvSpPr>
          <p:nvPr/>
        </p:nvSpPr>
        <p:spPr bwMode="auto">
          <a:xfrm rot="5400000">
            <a:off x="4048919" y="3520282"/>
            <a:ext cx="1044575" cy="719137"/>
          </a:xfrm>
          <a:prstGeom prst="triangle">
            <a:avLst>
              <a:gd name="adj" fmla="val 50000"/>
            </a:avLst>
          </a:prstGeom>
          <a:solidFill>
            <a:schemeClr val="tx1"/>
          </a:solidFill>
          <a:ln w="9525">
            <a:solidFill>
              <a:srgbClr val="808080"/>
            </a:solidFill>
            <a:miter lim="800000"/>
            <a:headEnd/>
            <a:tailEnd/>
          </a:ln>
          <a:effectLst/>
        </p:spPr>
        <p:txBody>
          <a:bodyPr wrap="none" anchor="ctr"/>
          <a:lstStyle/>
          <a:p>
            <a:endParaRPr lang="en-US"/>
          </a:p>
        </p:txBody>
      </p:sp>
      <p:sp>
        <p:nvSpPr>
          <p:cNvPr id="60428" name="Text Box 12"/>
          <p:cNvSpPr txBox="1">
            <a:spLocks noChangeArrowheads="1"/>
          </p:cNvSpPr>
          <p:nvPr/>
        </p:nvSpPr>
        <p:spPr bwMode="auto">
          <a:xfrm>
            <a:off x="0" y="5753100"/>
            <a:ext cx="9144000" cy="366713"/>
          </a:xfrm>
          <a:prstGeom prst="rect">
            <a:avLst/>
          </a:prstGeom>
          <a:noFill/>
          <a:ln w="9525">
            <a:noFill/>
            <a:miter lim="800000"/>
            <a:headEnd/>
            <a:tailEnd/>
          </a:ln>
          <a:effectLst/>
        </p:spPr>
        <p:txBody>
          <a:bodyPr>
            <a:spAutoFit/>
          </a:bodyPr>
          <a:lstStyle/>
          <a:p>
            <a:pPr algn="ctr" defTabSz="914400"/>
            <a:r>
              <a:rPr lang="en-US" dirty="0"/>
              <a:t>(</a:t>
            </a:r>
            <a:r>
              <a:rPr lang="en-US" sz="1400" dirty="0"/>
              <a:t>Full video can be found online at: </a:t>
            </a:r>
            <a:r>
              <a:rPr lang="en-US" sz="1400" dirty="0">
                <a:hlinkClick r:id="rId5"/>
              </a:rPr>
              <a:t>http://www.youtube.com/watch?v=3g8uxJWhFR4</a:t>
            </a:r>
            <a:r>
              <a:rPr lang="en-US"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04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0421"/>
                                        </p:tgtEl>
                                      </p:cBhvr>
                                    </p:cmd>
                                  </p:childTnLst>
                                </p:cTn>
                              </p:par>
                            </p:childTnLst>
                          </p:cTn>
                        </p:par>
                      </p:childTnLst>
                    </p:cTn>
                  </p:par>
                </p:childTnLst>
              </p:cTn>
              <p:nextCondLst>
                <p:cond evt="onClick" delay="0">
                  <p:tgtEl>
                    <p:spTgt spid="60421"/>
                  </p:tgtEl>
                </p:cond>
              </p:nextCondLst>
            </p:seq>
            <p:video fullScrn="1">
              <p:cMediaNode vol="100000">
                <p:cTn id="7" fill="hold" display="0">
                  <p:stCondLst>
                    <p:cond delay="indefinite"/>
                  </p:stCondLst>
                  <p:endCondLst>
                    <p:cond evt="onNext" delay="0">
                      <p:tgtEl>
                        <p:sldTgt/>
                      </p:tgtEl>
                    </p:cond>
                    <p:cond evt="onPrev" delay="0">
                      <p:tgtEl>
                        <p:sldTgt/>
                      </p:tgtEl>
                    </p:cond>
                  </p:endCondLst>
                </p:cTn>
                <p:tgtEl>
                  <p:spTgt spid="60421"/>
                </p:tgtEl>
              </p:cMediaNode>
            </p:video>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References</a:t>
            </a:r>
            <a:endParaRPr lang="en-US"/>
          </a:p>
        </p:txBody>
      </p:sp>
      <p:sp>
        <p:nvSpPr>
          <p:cNvPr id="62466" name="Rectangle 4"/>
          <p:cNvSpPr>
            <a:spLocks noGrp="1"/>
          </p:cNvSpPr>
          <p:nvPr>
            <p:ph type="body" idx="4294967295"/>
          </p:nvPr>
        </p:nvSpPr>
        <p:spPr bwMode="auto">
          <a:noFill/>
        </p:spPr>
        <p:txBody>
          <a:bodyPr wrap="square" numCol="1" anchor="t" anchorCtr="0" compatLnSpc="1">
            <a:prstTxWarp prst="textNoShape">
              <a:avLst/>
            </a:prstTxWarp>
            <a:normAutofit/>
          </a:bodyPr>
          <a:lstStyle/>
          <a:p>
            <a:pPr eaLnBrk="1" hangingPunct="1">
              <a:buFont typeface="Wingdings" pitchFamily="2" charset="2"/>
              <a:buNone/>
            </a:pPr>
            <a:r>
              <a:rPr lang="en-US" sz="1400" b="0" dirty="0" err="1" smtClean="0">
                <a:effectLst/>
              </a:rPr>
              <a:t>Bobilya</a:t>
            </a:r>
            <a:r>
              <a:rPr lang="en-US" sz="1400" b="0" dirty="0" smtClean="0">
                <a:effectLst/>
              </a:rPr>
              <a:t>, A. J., &amp; </a:t>
            </a:r>
            <a:r>
              <a:rPr lang="en-US" sz="1400" b="0" dirty="0" err="1" smtClean="0">
                <a:effectLst/>
              </a:rPr>
              <a:t>Akey</a:t>
            </a:r>
            <a:r>
              <a:rPr lang="en-US" sz="1400" b="0" dirty="0" smtClean="0">
                <a:effectLst/>
              </a:rPr>
              <a:t>, L. D. (2002). An evaluation of adventure education components in a residential learning community. </a:t>
            </a:r>
            <a:r>
              <a:rPr lang="en-US" sz="1400" b="0" i="1" dirty="0" smtClean="0">
                <a:effectLst/>
              </a:rPr>
              <a:t>The Journal of Experiential Education,</a:t>
            </a:r>
            <a:r>
              <a:rPr lang="en-US" sz="1400" b="0" dirty="0" smtClean="0">
                <a:effectLst/>
              </a:rPr>
              <a:t> </a:t>
            </a:r>
            <a:r>
              <a:rPr lang="en-US" sz="1400" b="0" i="1" dirty="0" smtClean="0">
                <a:effectLst/>
              </a:rPr>
              <a:t>25</a:t>
            </a:r>
            <a:r>
              <a:rPr lang="en-US" sz="1400" b="0" dirty="0" smtClean="0">
                <a:effectLst/>
              </a:rPr>
              <a:t>(2), 296-304.</a:t>
            </a:r>
          </a:p>
          <a:p>
            <a:pPr eaLnBrk="1" hangingPunct="1">
              <a:buNone/>
            </a:pPr>
            <a:r>
              <a:rPr lang="en-US" sz="1400" b="0" dirty="0" smtClean="0">
                <a:effectLst/>
              </a:rPr>
              <a:t>Fire &amp; Light Media Group . (2010, October 27). Take a Hike 10th Anniversary Video [Video file]</a:t>
            </a:r>
            <a:r>
              <a:rPr lang="en-US" sz="1400" b="0" i="1" dirty="0" smtClean="0">
                <a:effectLst/>
              </a:rPr>
              <a:t>. </a:t>
            </a:r>
            <a:r>
              <a:rPr lang="en-US" sz="1400" b="0" dirty="0" smtClean="0">
                <a:effectLst/>
              </a:rPr>
              <a:t>Retrieved from </a:t>
            </a:r>
            <a:r>
              <a:rPr lang="en-US" sz="1400" b="0" dirty="0" smtClean="0">
                <a:effectLst/>
                <a:hlinkClick r:id="rId2"/>
              </a:rPr>
              <a:t>http://www.youtube.com/watch?v=3g8uxJWhFR4</a:t>
            </a:r>
            <a:r>
              <a:rPr lang="en-US" sz="1400" b="0" dirty="0" smtClean="0">
                <a:effectLst/>
              </a:rPr>
              <a:t> </a:t>
            </a:r>
            <a:r>
              <a:rPr lang="en-US" sz="1400" b="0" dirty="0" err="1" smtClean="0">
                <a:effectLst/>
              </a:rPr>
              <a:t>Garst</a:t>
            </a:r>
            <a:r>
              <a:rPr lang="en-US" sz="1400" b="0" dirty="0" smtClean="0">
                <a:effectLst/>
              </a:rPr>
              <a:t>, B., </a:t>
            </a:r>
            <a:r>
              <a:rPr lang="en-US" sz="1400" b="0" dirty="0" err="1" smtClean="0">
                <a:effectLst/>
              </a:rPr>
              <a:t>Scheider</a:t>
            </a:r>
            <a:r>
              <a:rPr lang="en-US" sz="1400" b="0" dirty="0" smtClean="0">
                <a:effectLst/>
              </a:rPr>
              <a:t>, I., &amp; Baker, D. (2001). Outdoor adventure program participation impacts on adolescent self-perception. </a:t>
            </a:r>
            <a:r>
              <a:rPr lang="en-US" sz="1400" b="0" i="1" dirty="0" smtClean="0">
                <a:effectLst/>
              </a:rPr>
              <a:t>Journal of Experiential Education, 24</a:t>
            </a:r>
            <a:r>
              <a:rPr lang="en-US" sz="1400" b="0" dirty="0" smtClean="0">
                <a:effectLst/>
              </a:rPr>
              <a:t>(1),</a:t>
            </a:r>
            <a:r>
              <a:rPr lang="en-US" sz="1400" b="0" i="1" dirty="0" smtClean="0">
                <a:effectLst/>
              </a:rPr>
              <a:t> </a:t>
            </a:r>
            <a:r>
              <a:rPr lang="en-US" sz="1400" b="0" dirty="0" smtClean="0">
                <a:effectLst/>
              </a:rPr>
              <a:t>41-49.</a:t>
            </a:r>
          </a:p>
          <a:p>
            <a:pPr eaLnBrk="1" hangingPunct="1">
              <a:buNone/>
            </a:pPr>
            <a:r>
              <a:rPr lang="en-US" sz="1400" b="0" dirty="0" smtClean="0">
                <a:effectLst/>
              </a:rPr>
              <a:t>Long, A.E. (2001). Learning the ropes: Exploring the meaning and value of experiential education for girls at risk. </a:t>
            </a:r>
            <a:r>
              <a:rPr lang="en-US" sz="1400" b="0" i="1" dirty="0" smtClean="0">
                <a:effectLst/>
              </a:rPr>
              <a:t>Journal of Experiential Education, 24</a:t>
            </a:r>
            <a:r>
              <a:rPr lang="en-US" sz="1400" b="0" dirty="0" smtClean="0">
                <a:effectLst/>
              </a:rPr>
              <a:t>(2),</a:t>
            </a:r>
            <a:r>
              <a:rPr lang="en-US" sz="1400" b="0" i="1" dirty="0" smtClean="0">
                <a:effectLst/>
              </a:rPr>
              <a:t> </a:t>
            </a:r>
            <a:r>
              <a:rPr lang="en-US" sz="1400" b="0" dirty="0" smtClean="0">
                <a:effectLst/>
              </a:rPr>
              <a:t>100-108.</a:t>
            </a:r>
          </a:p>
          <a:p>
            <a:pPr eaLnBrk="1" hangingPunct="1">
              <a:buFont typeface="Wingdings" pitchFamily="2" charset="2"/>
              <a:buNone/>
            </a:pPr>
            <a:r>
              <a:rPr lang="en-US" sz="1400" b="0" dirty="0" smtClean="0">
                <a:effectLst/>
              </a:rPr>
              <a:t>Nadler, R. S., &amp; </a:t>
            </a:r>
            <a:r>
              <a:rPr lang="en-US" sz="1400" b="0" dirty="0" err="1" smtClean="0">
                <a:effectLst/>
              </a:rPr>
              <a:t>Luckner</a:t>
            </a:r>
            <a:r>
              <a:rPr lang="en-US" sz="1400" b="0" dirty="0" smtClean="0">
                <a:effectLst/>
              </a:rPr>
              <a:t>, J. L. (1992). </a:t>
            </a:r>
            <a:r>
              <a:rPr lang="en-US" sz="1400" b="0" i="1" dirty="0" smtClean="0">
                <a:effectLst/>
              </a:rPr>
              <a:t>Processing the adventure experience.</a:t>
            </a:r>
            <a:r>
              <a:rPr lang="en-US" sz="1400" b="0" dirty="0" smtClean="0">
                <a:effectLst/>
              </a:rPr>
              <a:t> Dubuque, IA: Kendall/Hunt.</a:t>
            </a:r>
            <a:endParaRPr lang="en-US" sz="1400" b="0" dirty="0" smtClean="0">
              <a:effectLst/>
              <a:ea typeface="PMingLiU" pitchFamily="18" charset="-120"/>
              <a:cs typeface="Times New Roman" pitchFamily="18" charset="0"/>
            </a:endParaRPr>
          </a:p>
          <a:p>
            <a:pPr eaLnBrk="1" hangingPunct="1">
              <a:buFont typeface="Wingdings" pitchFamily="2" charset="2"/>
              <a:buNone/>
            </a:pPr>
            <a:r>
              <a:rPr lang="en-US" sz="1400" b="0" dirty="0" smtClean="0">
                <a:effectLst/>
                <a:ea typeface="PMingLiU" pitchFamily="18" charset="-120"/>
                <a:cs typeface="Times New Roman" pitchFamily="18" charset="0"/>
              </a:rPr>
              <a:t>Take a Hike Youth at Risk Foundation. (2011a). </a:t>
            </a:r>
            <a:r>
              <a:rPr lang="en-US" sz="1400" b="0" i="1" dirty="0" smtClean="0">
                <a:effectLst/>
                <a:ea typeface="PMingLiU" pitchFamily="18" charset="-120"/>
                <a:cs typeface="Times New Roman" pitchFamily="18" charset="0"/>
              </a:rPr>
              <a:t>About the Program</a:t>
            </a:r>
            <a:r>
              <a:rPr lang="en-US" sz="1400" b="0" dirty="0" smtClean="0">
                <a:effectLst/>
                <a:ea typeface="PMingLiU" pitchFamily="18" charset="-120"/>
                <a:cs typeface="Times New Roman" pitchFamily="18" charset="0"/>
              </a:rPr>
              <a:t>. Retrieved March 12, 2011, from Take a Hike Youth at Risk Foundation: </a:t>
            </a:r>
            <a:r>
              <a:rPr lang="en-US" sz="1400" b="0" dirty="0" smtClean="0">
                <a:effectLst/>
                <a:ea typeface="PMingLiU" pitchFamily="18" charset="-120"/>
                <a:cs typeface="Times New Roman" pitchFamily="18" charset="0"/>
                <a:hlinkClick r:id="rId3"/>
              </a:rPr>
              <a:t>http://www.takeahikefoundation.org/?page=program</a:t>
            </a:r>
            <a:r>
              <a:rPr lang="en-US" sz="1400" b="0" dirty="0" smtClean="0">
                <a:effectLst/>
                <a:ea typeface="PMingLiU" pitchFamily="18" charset="-120"/>
                <a:cs typeface="Times New Roman" pitchFamily="18" charset="0"/>
              </a:rPr>
              <a:t> </a:t>
            </a:r>
          </a:p>
          <a:p>
            <a:pPr eaLnBrk="1" hangingPunct="1">
              <a:buFont typeface="Wingdings" pitchFamily="2" charset="2"/>
              <a:buNone/>
            </a:pPr>
            <a:r>
              <a:rPr lang="en-US" sz="1400" b="0" dirty="0" smtClean="0">
                <a:effectLst/>
                <a:ea typeface="PMingLiU" pitchFamily="18" charset="-120"/>
                <a:cs typeface="Times New Roman" pitchFamily="18" charset="0"/>
              </a:rPr>
              <a:t>Take a Hike Youth at Risk Foundation. (2011b). </a:t>
            </a:r>
            <a:r>
              <a:rPr lang="en-US" sz="1400" b="0" i="1" dirty="0" smtClean="0">
                <a:effectLst/>
                <a:ea typeface="PMingLiU" pitchFamily="18" charset="-120"/>
                <a:cs typeface="Times New Roman" pitchFamily="18" charset="0"/>
              </a:rPr>
              <a:t>Adventure-based Learning.</a:t>
            </a:r>
            <a:r>
              <a:rPr lang="en-US" sz="1400" b="0" dirty="0" smtClean="0">
                <a:effectLst/>
                <a:ea typeface="PMingLiU" pitchFamily="18" charset="-120"/>
                <a:cs typeface="Times New Roman" pitchFamily="18" charset="0"/>
              </a:rPr>
              <a:t> Retrieved March 12, 2011, from Take a Hike Youth at Risk Foundation: </a:t>
            </a:r>
            <a:r>
              <a:rPr lang="en-US" sz="1400" b="0" dirty="0" smtClean="0">
                <a:effectLst/>
                <a:ea typeface="PMingLiU" pitchFamily="18" charset="-120"/>
                <a:cs typeface="Times New Roman" pitchFamily="18" charset="0"/>
                <a:hlinkClick r:id="rId4"/>
              </a:rPr>
              <a:t>http://www.takeahikefoundation.org/?page=adventure</a:t>
            </a:r>
            <a:r>
              <a:rPr lang="en-US" sz="1400" b="0" dirty="0" smtClean="0">
                <a:effectLst/>
                <a:ea typeface="PMingLiU" pitchFamily="18" charset="-120"/>
                <a:cs typeface="Times New Roman" pitchFamily="18" charset="0"/>
              </a:rPr>
              <a:t> </a:t>
            </a:r>
          </a:p>
          <a:p>
            <a:pPr eaLnBrk="1" hangingPunct="1">
              <a:buFont typeface="Wingdings" pitchFamily="2" charset="2"/>
              <a:buNone/>
            </a:pPr>
            <a:r>
              <a:rPr lang="en-US" sz="1400" b="0" dirty="0" smtClean="0">
                <a:effectLst/>
                <a:ea typeface="PMingLiU" pitchFamily="18" charset="-120"/>
                <a:cs typeface="Times New Roman" pitchFamily="18" charset="0"/>
              </a:rPr>
              <a:t>Tucker, A., &amp; Rheingold, A. (2010). Enhancing fidelity in adventure education and adventure therapy.  </a:t>
            </a:r>
            <a:r>
              <a:rPr lang="en-US" sz="1400" b="0" i="1" dirty="0" smtClean="0">
                <a:effectLst/>
                <a:ea typeface="PMingLiU" pitchFamily="18" charset="-120"/>
                <a:cs typeface="Times New Roman" pitchFamily="18" charset="0"/>
              </a:rPr>
              <a:t>The Journal of Experiential Education, 33</a:t>
            </a:r>
            <a:r>
              <a:rPr lang="en-US" sz="1400" b="0" dirty="0" smtClean="0">
                <a:effectLst/>
                <a:ea typeface="PMingLiU" pitchFamily="18" charset="-120"/>
                <a:cs typeface="Times New Roman" pitchFamily="18" charset="0"/>
              </a:rPr>
              <a:t>(3), 258-273. </a:t>
            </a:r>
            <a:endParaRPr lang="en-US" sz="1400" dirty="0" smtClean="0">
              <a:solidFill>
                <a:srgbClr val="FF0000"/>
              </a:solidFill>
              <a:effectLst/>
              <a:ea typeface="PMingLiU"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Any Questions?</a:t>
            </a:r>
            <a:endParaRPr lang="en-US" dirty="0"/>
          </a:p>
        </p:txBody>
      </p:sp>
      <p:pic>
        <p:nvPicPr>
          <p:cNvPr id="63490" name="Picture 4"/>
          <p:cNvPicPr>
            <a:picLocks noChangeAspect="1" noChangeArrowheads="1"/>
          </p:cNvPicPr>
          <p:nvPr/>
        </p:nvPicPr>
        <p:blipFill>
          <a:blip r:embed="rId2"/>
          <a:srcRect l="-9282" t="11797" r="6454" b="12630"/>
          <a:stretch>
            <a:fillRect/>
          </a:stretch>
        </p:blipFill>
        <p:spPr bwMode="auto">
          <a:xfrm>
            <a:off x="0" y="1673225"/>
            <a:ext cx="9144000" cy="5184775"/>
          </a:xfrm>
          <a:prstGeom prst="rect">
            <a:avLst/>
          </a:prstGeom>
          <a:solidFill>
            <a:schemeClr val="tx1"/>
          </a:solidFill>
          <a:ln w="9525">
            <a:noFill/>
            <a:miter lim="800000"/>
            <a:headEnd/>
            <a:tailEnd/>
          </a:ln>
        </p:spPr>
      </p:pic>
      <p:pic>
        <p:nvPicPr>
          <p:cNvPr id="63491" name="Content Placeholder 5"/>
          <p:cNvPicPr>
            <a:picLocks noGrp="1" noChangeAspect="1"/>
          </p:cNvPicPr>
          <p:nvPr>
            <p:ph idx="1"/>
          </p:nvPr>
        </p:nvPicPr>
        <p:blipFill>
          <a:blip r:embed="rId3"/>
          <a:srcRect/>
          <a:stretch>
            <a:fillRect/>
          </a:stretch>
        </p:blipFill>
        <p:spPr bwMode="auto">
          <a:xfrm>
            <a:off x="107950" y="3168650"/>
            <a:ext cx="1998663" cy="36449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System - MOONS</a:t>
            </a:r>
            <a:endParaRPr lang="en-US" dirty="0"/>
          </a:p>
        </p:txBody>
      </p:sp>
      <p:sp>
        <p:nvSpPr>
          <p:cNvPr id="9" name="Content Placeholder 8"/>
          <p:cNvSpPr>
            <a:spLocks noGrp="1"/>
          </p:cNvSpPr>
          <p:nvPr>
            <p:ph sz="half" idx="2"/>
          </p:nvPr>
        </p:nvSpPr>
        <p:spPr>
          <a:xfrm>
            <a:off x="4754880" y="2057400"/>
            <a:ext cx="3931920" cy="4800599"/>
          </a:xfrm>
        </p:spPr>
        <p:txBody>
          <a:bodyPr>
            <a:normAutofit/>
          </a:bodyPr>
          <a:lstStyle/>
          <a:p>
            <a:r>
              <a:rPr lang="en-US" sz="3400" dirty="0" smtClean="0"/>
              <a:t>STRENGTH</a:t>
            </a:r>
          </a:p>
          <a:p>
            <a:pPr>
              <a:buNone/>
            </a:pPr>
            <a:endParaRPr lang="en-US" sz="3400" dirty="0" smtClean="0"/>
          </a:p>
          <a:p>
            <a:r>
              <a:rPr lang="en-US" sz="3400" dirty="0" smtClean="0"/>
              <a:t>PROMISING</a:t>
            </a:r>
          </a:p>
          <a:p>
            <a:pPr>
              <a:buNone/>
            </a:pPr>
            <a:endParaRPr lang="en-US" sz="3400" dirty="0" smtClean="0"/>
          </a:p>
          <a:p>
            <a:r>
              <a:rPr lang="en-US" sz="3400" dirty="0" smtClean="0"/>
              <a:t>MARGINAL</a:t>
            </a:r>
          </a:p>
          <a:p>
            <a:pPr>
              <a:buNone/>
            </a:pPr>
            <a:endParaRPr lang="en-US" sz="3400" dirty="0" smtClean="0"/>
          </a:p>
          <a:p>
            <a:r>
              <a:rPr lang="en-US" sz="3400" dirty="0" smtClean="0"/>
              <a:t>WEAKNESS</a:t>
            </a:r>
          </a:p>
          <a:p>
            <a:endParaRPr lang="en-US" dirty="0" smtClean="0"/>
          </a:p>
          <a:p>
            <a:endParaRPr lang="en-US" dirty="0"/>
          </a:p>
        </p:txBody>
      </p:sp>
      <p:sp>
        <p:nvSpPr>
          <p:cNvPr id="10" name="Oval 9"/>
          <p:cNvSpPr/>
          <p:nvPr/>
        </p:nvSpPr>
        <p:spPr>
          <a:xfrm>
            <a:off x="2667000" y="2057401"/>
            <a:ext cx="914400" cy="914400"/>
          </a:xfrm>
          <a:prstGeom prst="ellipse">
            <a:avLst/>
          </a:prstGeom>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758440" y="5626249"/>
            <a:ext cx="822960" cy="822960"/>
          </a:xfrm>
          <a:prstGeom prst="ellipse">
            <a:avLst/>
          </a:prstGeom>
          <a:solidFill>
            <a:schemeClr val="tx1"/>
          </a:solid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58440" y="3383281"/>
            <a:ext cx="822960" cy="822960"/>
          </a:xfrm>
          <a:prstGeom prst="ellipse">
            <a:avLst/>
          </a:prstGeom>
          <a:blipFill>
            <a:blip r:embed="rId3"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758440" y="4495800"/>
            <a:ext cx="822960" cy="822960"/>
          </a:xfrm>
          <a:prstGeom prst="ellipse">
            <a:avLst/>
          </a:prstGeom>
          <a:blipFill>
            <a:blip r:embed="rId4" cstate="print"/>
            <a:stretch>
              <a:fillRect/>
            </a:stretch>
          </a:blipFill>
          <a:ln w="3175" cmpd="sng">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Program Evaluations</a:t>
            </a:r>
            <a:endParaRPr lang="en-US" dirty="0"/>
          </a:p>
        </p:txBody>
      </p:sp>
      <p:sp>
        <p:nvSpPr>
          <p:cNvPr id="3" name="Content Placeholder 2"/>
          <p:cNvSpPr>
            <a:spLocks noGrp="1"/>
          </p:cNvSpPr>
          <p:nvPr>
            <p:ph idx="1"/>
          </p:nvPr>
        </p:nvSpPr>
        <p:spPr/>
        <p:txBody>
          <a:bodyPr/>
          <a:lstStyle/>
          <a:p>
            <a:pPr marL="457200" indent="-457200" eaLnBrk="1" fontAlgn="auto" hangingPunct="1">
              <a:spcAft>
                <a:spcPts val="0"/>
              </a:spcAft>
              <a:buFont typeface="+mj-lt"/>
              <a:buAutoNum type="arabicPeriod"/>
              <a:defRPr/>
            </a:pPr>
            <a:r>
              <a:rPr lang="en-US" sz="4800" dirty="0" smtClean="0"/>
              <a:t>Roots of Empathy</a:t>
            </a:r>
          </a:p>
          <a:p>
            <a:pPr marL="457200" indent="-457200" eaLnBrk="1" fontAlgn="auto" hangingPunct="1">
              <a:spcAft>
                <a:spcPts val="0"/>
              </a:spcAft>
              <a:buFont typeface="+mj-lt"/>
              <a:buAutoNum type="arabicPeriod"/>
              <a:defRPr/>
            </a:pPr>
            <a:r>
              <a:rPr lang="en-US" sz="4800" dirty="0" smtClean="0"/>
              <a:t>Mosaic Education Solutions</a:t>
            </a:r>
          </a:p>
          <a:p>
            <a:pPr marL="457200" indent="-457200" eaLnBrk="1" fontAlgn="auto" hangingPunct="1">
              <a:spcAft>
                <a:spcPts val="0"/>
              </a:spcAft>
              <a:buFont typeface="+mj-lt"/>
              <a:buAutoNum type="arabicPeriod"/>
              <a:defRPr/>
            </a:pPr>
            <a:r>
              <a:rPr lang="en-US" sz="4800" dirty="0" smtClean="0"/>
              <a:t>Take a Hike Program</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Roots of Empathy</a:t>
            </a:r>
            <a:endParaRPr lang="en-US" dirty="0"/>
          </a:p>
        </p:txBody>
      </p:sp>
      <p:sp>
        <p:nvSpPr>
          <p:cNvPr id="5" name="Subtitle 4"/>
          <p:cNvSpPr>
            <a:spLocks noGrp="1"/>
          </p:cNvSpPr>
          <p:nvPr>
            <p:ph type="subTitle" idx="1"/>
          </p:nvPr>
        </p:nvSpPr>
        <p:spPr/>
        <p:txBody>
          <a:bodyPr/>
          <a:lstStyle/>
          <a:p>
            <a:r>
              <a:rPr lang="en-US" dirty="0" smtClean="0"/>
              <a:t>Mary Reid, Laura </a:t>
            </a:r>
            <a:r>
              <a:rPr lang="en-US" dirty="0" err="1" smtClean="0"/>
              <a:t>Lopthien</a:t>
            </a:r>
            <a:r>
              <a:rPr lang="en-US" dirty="0" smtClean="0"/>
              <a:t> &amp; Erin Alderson</a:t>
            </a:r>
            <a:endParaRPr lang="en-US" dirty="0"/>
          </a:p>
        </p:txBody>
      </p:sp>
      <p:sp>
        <p:nvSpPr>
          <p:cNvPr id="6" name="Picture Placeholder 5"/>
          <p:cNvSpPr>
            <a:spLocks noGrp="1"/>
          </p:cNvSpPr>
          <p:nvPr>
            <p:ph type="pic" sz="quarter" idx="13"/>
          </p:nvPr>
        </p:nvSpPr>
        <p:spPr>
          <a:xfrm>
            <a:off x="241232" y="990600"/>
            <a:ext cx="4906459" cy="4852935"/>
          </a:xfrm>
        </p:spPr>
      </p:sp>
      <p:pic>
        <p:nvPicPr>
          <p:cNvPr id="9" name="Picture 8"/>
          <p:cNvPicPr>
            <a:picLocks noChangeAspect="1"/>
          </p:cNvPicPr>
          <p:nvPr/>
        </p:nvPicPr>
        <p:blipFill>
          <a:blip r:embed="rId2"/>
          <a:stretch>
            <a:fillRect/>
          </a:stretch>
        </p:blipFill>
        <p:spPr>
          <a:xfrm>
            <a:off x="990600" y="1752599"/>
            <a:ext cx="3581400" cy="31286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Description of Program</a:t>
            </a:r>
            <a:endParaRPr lang="en-US" dirty="0"/>
          </a:p>
        </p:txBody>
      </p:sp>
      <p:sp>
        <p:nvSpPr>
          <p:cNvPr id="6" name="Content Placeholder 5"/>
          <p:cNvSpPr>
            <a:spLocks noGrp="1"/>
          </p:cNvSpPr>
          <p:nvPr>
            <p:ph idx="1"/>
          </p:nvPr>
        </p:nvSpPr>
        <p:spPr/>
        <p:txBody>
          <a:bodyPr>
            <a:normAutofit fontScale="92500" lnSpcReduction="10000"/>
          </a:bodyPr>
          <a:lstStyle/>
          <a:p>
            <a:r>
              <a:rPr lang="en-US" sz="2000" dirty="0" smtClean="0"/>
              <a:t>ROE’s mission is “to build caring, peaceful and civil societies through the development of empathy in children and adults.”</a:t>
            </a:r>
          </a:p>
          <a:p>
            <a:r>
              <a:rPr lang="en-US" sz="2000" dirty="0" smtClean="0"/>
              <a:t>ROE is an international, evidence-based classroom program  for students in Kindergarten through Grade 8 that uses a baby as the “teacher”.</a:t>
            </a:r>
          </a:p>
          <a:p>
            <a:r>
              <a:rPr lang="en-US" sz="2000" dirty="0" smtClean="0"/>
              <a:t>The baby visits every 3 weeks and the ROE instructor guides students in discussing  the baby’s development and feelings.  Students reflect on their own feelings and the feelings of others through a variety of emotional literacy activities revolving around the baby.</a:t>
            </a:r>
          </a:p>
          <a:p>
            <a:r>
              <a:rPr lang="en-US" sz="2000" dirty="0" smtClean="0"/>
              <a:t>The instructor visits before and after each baby visit to reinforce teachings using specialized lesson plans from the ROE curriculum (there are 9 themes with 3 visits for each theme).</a:t>
            </a:r>
          </a:p>
          <a:p>
            <a:endParaRPr lang="en-US" sz="18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1250</TotalTime>
  <Words>3784</Words>
  <Application>Microsoft Office PowerPoint</Application>
  <PresentationFormat>On-screen Show (4:3)</PresentationFormat>
  <Paragraphs>449</Paragraphs>
  <Slides>52</Slides>
  <Notes>35</Notes>
  <HiddenSlides>0</HiddenSlides>
  <MMClips>1</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Focus</vt:lpstr>
      <vt:lpstr>Evaluating Programs for Struggling Youth</vt:lpstr>
      <vt:lpstr>Goals</vt:lpstr>
      <vt:lpstr>Method of Evaluation</vt:lpstr>
      <vt:lpstr>CASEL: Collaborative for Academic and Social and Emotional Learning (CASEL) </vt:lpstr>
      <vt:lpstr>Example Framework</vt:lpstr>
      <vt:lpstr>Grading System - MOONS</vt:lpstr>
      <vt:lpstr>Program Evaluations</vt:lpstr>
      <vt:lpstr>Roots of Empathy</vt:lpstr>
      <vt:lpstr>Description of Program</vt:lpstr>
      <vt:lpstr>Description of Program</vt:lpstr>
      <vt:lpstr>Evaluation of  Roots of Empathy</vt:lpstr>
      <vt:lpstr>Slide 12</vt:lpstr>
      <vt:lpstr>Slide 13</vt:lpstr>
      <vt:lpstr>Strengths </vt:lpstr>
      <vt:lpstr>Limitations</vt:lpstr>
      <vt:lpstr>Implications for Youth-at-Risk</vt:lpstr>
      <vt:lpstr> References</vt:lpstr>
      <vt:lpstr>Mosaic Education Solutions</vt:lpstr>
      <vt:lpstr>Description of Mosaic Education Solutions</vt:lpstr>
      <vt:lpstr>Slide 20</vt:lpstr>
      <vt:lpstr>Evaluation of  Mosaic Education Solutions</vt:lpstr>
      <vt:lpstr>Slide 22</vt:lpstr>
      <vt:lpstr>Slide 23</vt:lpstr>
      <vt:lpstr>Strengths</vt:lpstr>
      <vt:lpstr>Strengths</vt:lpstr>
      <vt:lpstr>Strengths</vt:lpstr>
      <vt:lpstr>Strengths</vt:lpstr>
      <vt:lpstr>Limitations</vt:lpstr>
      <vt:lpstr>Limitations</vt:lpstr>
      <vt:lpstr>Limitations</vt:lpstr>
      <vt:lpstr>Implications for Youth-at-Risk</vt:lpstr>
      <vt:lpstr>Implications for Youth-at-Risk</vt:lpstr>
      <vt:lpstr>References</vt:lpstr>
      <vt:lpstr>Take A Hike</vt:lpstr>
      <vt:lpstr>Introduction / Overview</vt:lpstr>
      <vt:lpstr>Adventure Based Learning (ABL)</vt:lpstr>
      <vt:lpstr>Adventure Based Learning (ABL)</vt:lpstr>
      <vt:lpstr>ABL and Take a Hike</vt:lpstr>
      <vt:lpstr>            Take A Hike</vt:lpstr>
      <vt:lpstr>Take a Hike</vt:lpstr>
      <vt:lpstr>Take a Hike</vt:lpstr>
      <vt:lpstr>Evaluation of  Take a Hike </vt:lpstr>
      <vt:lpstr>Slide 43</vt:lpstr>
      <vt:lpstr>Slide 44</vt:lpstr>
      <vt:lpstr>Strengths </vt:lpstr>
      <vt:lpstr>Limitations</vt:lpstr>
      <vt:lpstr>More Research Required</vt:lpstr>
      <vt:lpstr>Implications for Youth-at-Risk</vt:lpstr>
      <vt:lpstr>Conclusion and Recommendations</vt:lpstr>
      <vt:lpstr>Take a Hike Video</vt:lpstr>
      <vt:lpstr>References</vt:lpstr>
      <vt:lpstr>Any Questions?</vt:lpstr>
    </vt:vector>
  </TitlesOfParts>
  <Company>L Money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Programs for At-Risk Youth</dc:title>
  <dc:creator>Lindsay Willms</dc:creator>
  <cp:lastModifiedBy>Lindsay Willms</cp:lastModifiedBy>
  <cp:revision>238</cp:revision>
  <dcterms:created xsi:type="dcterms:W3CDTF">2011-04-06T23:14:38Z</dcterms:created>
  <dcterms:modified xsi:type="dcterms:W3CDTF">2011-04-06T23:24:12Z</dcterms:modified>
</cp:coreProperties>
</file>